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sldIdLst>
    <p:sldId id="256" r:id="rId2"/>
    <p:sldId id="257" r:id="rId3"/>
    <p:sldId id="305" r:id="rId4"/>
    <p:sldId id="309" r:id="rId5"/>
    <p:sldId id="308" r:id="rId6"/>
    <p:sldId id="307" r:id="rId7"/>
    <p:sldId id="310" r:id="rId8"/>
    <p:sldId id="306" r:id="rId9"/>
    <p:sldId id="311" r:id="rId10"/>
    <p:sldId id="312" r:id="rId11"/>
    <p:sldId id="313" r:id="rId12"/>
    <p:sldId id="314" r:id="rId13"/>
    <p:sldId id="315" r:id="rId14"/>
    <p:sldId id="274" r:id="rId15"/>
    <p:sldId id="268" r:id="rId16"/>
    <p:sldId id="269" r:id="rId17"/>
    <p:sldId id="275" r:id="rId18"/>
    <p:sldId id="265" r:id="rId19"/>
    <p:sldId id="264" r:id="rId20"/>
    <p:sldId id="270" r:id="rId21"/>
    <p:sldId id="276" r:id="rId22"/>
    <p:sldId id="282" r:id="rId23"/>
    <p:sldId id="285" r:id="rId24"/>
    <p:sldId id="304" r:id="rId25"/>
    <p:sldId id="286" r:id="rId26"/>
    <p:sldId id="297" r:id="rId27"/>
    <p:sldId id="296" r:id="rId28"/>
    <p:sldId id="287" r:id="rId29"/>
    <p:sldId id="288" r:id="rId30"/>
    <p:sldId id="290" r:id="rId31"/>
    <p:sldId id="289" r:id="rId32"/>
    <p:sldId id="291" r:id="rId33"/>
    <p:sldId id="292" r:id="rId34"/>
    <p:sldId id="298" r:id="rId35"/>
    <p:sldId id="300" r:id="rId36"/>
    <p:sldId id="299" r:id="rId37"/>
    <p:sldId id="301" r:id="rId38"/>
    <p:sldId id="302"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9" r:id="rId54"/>
    <p:sldId id="351" r:id="rId55"/>
    <p:sldId id="350" r:id="rId56"/>
    <p:sldId id="348" r:id="rId57"/>
    <p:sldId id="352" r:id="rId58"/>
    <p:sldId id="353" r:id="rId59"/>
    <p:sldId id="354" r:id="rId60"/>
    <p:sldId id="355" r:id="rId61"/>
    <p:sldId id="356" r:id="rId62"/>
    <p:sldId id="357" r:id="rId63"/>
    <p:sldId id="358" r:id="rId6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ahoma" pitchFamily="34" charset="0"/>
        <a:ea typeface="宋体" charset="-122"/>
        <a:cs typeface="+mn-cs"/>
      </a:defRPr>
    </a:lvl1pPr>
    <a:lvl2pPr marL="457200" algn="l" rtl="0" fontAlgn="base">
      <a:spcBef>
        <a:spcPct val="0"/>
      </a:spcBef>
      <a:spcAft>
        <a:spcPct val="0"/>
      </a:spcAft>
      <a:defRPr kern="1200">
        <a:solidFill>
          <a:schemeClr val="tx1"/>
        </a:solidFill>
        <a:latin typeface="Tahoma" pitchFamily="34" charset="0"/>
        <a:ea typeface="宋体" charset="-122"/>
        <a:cs typeface="+mn-cs"/>
      </a:defRPr>
    </a:lvl2pPr>
    <a:lvl3pPr marL="914400" algn="l" rtl="0" fontAlgn="base">
      <a:spcBef>
        <a:spcPct val="0"/>
      </a:spcBef>
      <a:spcAft>
        <a:spcPct val="0"/>
      </a:spcAft>
      <a:defRPr kern="1200">
        <a:solidFill>
          <a:schemeClr val="tx1"/>
        </a:solidFill>
        <a:latin typeface="Tahoma" pitchFamily="34" charset="0"/>
        <a:ea typeface="宋体" charset="-122"/>
        <a:cs typeface="+mn-cs"/>
      </a:defRPr>
    </a:lvl3pPr>
    <a:lvl4pPr marL="1371600" algn="l" rtl="0" fontAlgn="base">
      <a:spcBef>
        <a:spcPct val="0"/>
      </a:spcBef>
      <a:spcAft>
        <a:spcPct val="0"/>
      </a:spcAft>
      <a:defRPr kern="1200">
        <a:solidFill>
          <a:schemeClr val="tx1"/>
        </a:solidFill>
        <a:latin typeface="Tahoma" pitchFamily="34" charset="0"/>
        <a:ea typeface="宋体" charset="-122"/>
        <a:cs typeface="+mn-cs"/>
      </a:defRPr>
    </a:lvl4pPr>
    <a:lvl5pPr marL="1828800" algn="l" rtl="0" fontAlgn="base">
      <a:spcBef>
        <a:spcPct val="0"/>
      </a:spcBef>
      <a:spcAft>
        <a:spcPct val="0"/>
      </a:spcAft>
      <a:defRPr kern="1200">
        <a:solidFill>
          <a:schemeClr val="tx1"/>
        </a:solidFill>
        <a:latin typeface="Tahoma" pitchFamily="34" charset="0"/>
        <a:ea typeface="宋体" charset="-122"/>
        <a:cs typeface="+mn-cs"/>
      </a:defRPr>
    </a:lvl5pPr>
    <a:lvl6pPr marL="2286000" algn="l" defTabSz="914400" rtl="0" eaLnBrk="1" latinLnBrk="0" hangingPunct="1">
      <a:defRPr kern="1200">
        <a:solidFill>
          <a:schemeClr val="tx1"/>
        </a:solidFill>
        <a:latin typeface="Tahoma" pitchFamily="34" charset="0"/>
        <a:ea typeface="宋体" charset="-122"/>
        <a:cs typeface="+mn-cs"/>
      </a:defRPr>
    </a:lvl6pPr>
    <a:lvl7pPr marL="2743200" algn="l" defTabSz="914400" rtl="0" eaLnBrk="1" latinLnBrk="0" hangingPunct="1">
      <a:defRPr kern="1200">
        <a:solidFill>
          <a:schemeClr val="tx1"/>
        </a:solidFill>
        <a:latin typeface="Tahoma" pitchFamily="34" charset="0"/>
        <a:ea typeface="宋体" charset="-122"/>
        <a:cs typeface="+mn-cs"/>
      </a:defRPr>
    </a:lvl7pPr>
    <a:lvl8pPr marL="3200400" algn="l" defTabSz="914400" rtl="0" eaLnBrk="1" latinLnBrk="0" hangingPunct="1">
      <a:defRPr kern="1200">
        <a:solidFill>
          <a:schemeClr val="tx1"/>
        </a:solidFill>
        <a:latin typeface="Tahoma" pitchFamily="34" charset="0"/>
        <a:ea typeface="宋体" charset="-122"/>
        <a:cs typeface="+mn-cs"/>
      </a:defRPr>
    </a:lvl8pPr>
    <a:lvl9pPr marL="3657600" algn="l" defTabSz="914400" rtl="0" eaLnBrk="1" latinLnBrk="0" hangingPunct="1">
      <a:defRPr kern="1200">
        <a:solidFill>
          <a:schemeClr val="tx1"/>
        </a:solidFill>
        <a:latin typeface="Tahom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8F37C9-7EA7-4B68-8C5C-52400920A7C6}" type="datetimeFigureOut">
              <a:rPr lang="zh-CN" altLang="en-US" smtClean="0"/>
              <a:pPr/>
              <a:t>2022-10-9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1555B-8638-49ED-8CE6-8F1F8FE8412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A51555B-8638-49ED-8CE6-8F1F8FE8412B}" type="slidenum">
              <a:rPr lang="zh-CN" altLang="en-US" smtClean="0"/>
              <a:pPr/>
              <a:t>55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0"/>
            <a:chExt cx="5675" cy="663"/>
          </a:xfrm>
        </p:grpSpPr>
        <p:grpSp>
          <p:nvGrpSpPr>
            <p:cNvPr id="5" name="Group 3"/>
            <p:cNvGrpSpPr>
              <a:grpSpLocks/>
            </p:cNvGrpSpPr>
            <p:nvPr/>
          </p:nvGrpSpPr>
          <p:grpSpPr bwMode="auto">
            <a:xfrm>
              <a:off x="183" y="68"/>
              <a:ext cx="448" cy="299"/>
              <a:chOff x="0" y="0"/>
              <a:chExt cx="624" cy="432"/>
            </a:xfrm>
          </p:grpSpPr>
          <p:sp>
            <p:nvSpPr>
              <p:cNvPr id="12" name="Rectangle 4"/>
              <p:cNvSpPr>
                <a:spLocks noChangeArrowheads="1"/>
              </p:cNvSpPr>
              <p:nvPr/>
            </p:nvSpPr>
            <p:spPr bwMode="auto">
              <a:xfrm>
                <a:off x="0" y="0"/>
                <a:ext cx="384" cy="432"/>
              </a:xfrm>
              <a:prstGeom prst="rect">
                <a:avLst/>
              </a:prstGeom>
              <a:solidFill>
                <a:schemeClr val="folHlink"/>
              </a:solidFill>
              <a:ln w="9525">
                <a:noFill/>
                <a:miter lim="800000"/>
                <a:headEnd/>
                <a:tailEnd/>
              </a:ln>
              <a:effectLst/>
            </p:spPr>
            <p:txBody>
              <a:bodyPr wrap="none" anchor="ctr"/>
              <a:lstStyle/>
              <a:p>
                <a:pPr>
                  <a:defRPr/>
                </a:pPr>
                <a:endParaRPr lang="zh-CN" altLang="en-US">
                  <a:ea typeface="宋体" pitchFamily="2" charset="-122"/>
                </a:endParaRPr>
              </a:p>
            </p:txBody>
          </p:sp>
          <p:sp>
            <p:nvSpPr>
              <p:cNvPr id="13" name="Rectangle 5"/>
              <p:cNvSpPr>
                <a:spLocks noChangeArrowheads="1"/>
              </p:cNvSpPr>
              <p:nvPr/>
            </p:nvSpPr>
            <p:spPr bwMode="auto">
              <a:xfrm>
                <a:off x="336" y="0"/>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CN" altLang="en-US">
                  <a:ea typeface="宋体" pitchFamily="2" charset="-122"/>
                </a:endParaRPr>
              </a:p>
            </p:txBody>
          </p:sp>
        </p:grpSp>
        <p:grpSp>
          <p:nvGrpSpPr>
            <p:cNvPr id="6" name="Group 6"/>
            <p:cNvGrpSpPr>
              <a:grpSpLocks/>
            </p:cNvGrpSpPr>
            <p:nvPr/>
          </p:nvGrpSpPr>
          <p:grpSpPr bwMode="auto">
            <a:xfrm>
              <a:off x="261" y="334"/>
              <a:ext cx="465" cy="299"/>
              <a:chOff x="0" y="0"/>
              <a:chExt cx="672" cy="432"/>
            </a:xfrm>
          </p:grpSpPr>
          <p:sp>
            <p:nvSpPr>
              <p:cNvPr id="10" name="Rectangle 7"/>
              <p:cNvSpPr>
                <a:spLocks noChangeArrowheads="1"/>
              </p:cNvSpPr>
              <p:nvPr/>
            </p:nvSpPr>
            <p:spPr bwMode="auto">
              <a:xfrm>
                <a:off x="0" y="0"/>
                <a:ext cx="384" cy="432"/>
              </a:xfrm>
              <a:prstGeom prst="rect">
                <a:avLst/>
              </a:prstGeom>
              <a:solidFill>
                <a:schemeClr val="accent2"/>
              </a:solidFill>
              <a:ln w="9525">
                <a:noFill/>
                <a:miter lim="800000"/>
                <a:headEnd/>
                <a:tailEnd/>
              </a:ln>
              <a:effectLst/>
            </p:spPr>
            <p:txBody>
              <a:bodyPr wrap="none" anchor="ctr"/>
              <a:lstStyle/>
              <a:p>
                <a:pPr>
                  <a:defRPr/>
                </a:pPr>
                <a:endParaRPr lang="zh-CN" altLang="en-US">
                  <a:ea typeface="宋体" pitchFamily="2" charset="-122"/>
                </a:endParaRPr>
              </a:p>
            </p:txBody>
          </p:sp>
          <p:sp>
            <p:nvSpPr>
              <p:cNvPr id="11" name="Rectangle 8"/>
              <p:cNvSpPr>
                <a:spLocks noChangeArrowheads="1"/>
              </p:cNvSpPr>
              <p:nvPr/>
            </p:nvSpPr>
            <p:spPr bwMode="auto">
              <a:xfrm>
                <a:off x="337" y="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CN" altLang="en-US">
                  <a:ea typeface="宋体" pitchFamily="2" charset="-122"/>
                </a:endParaRPr>
              </a:p>
            </p:txBody>
          </p:sp>
        </p:grpSp>
        <p:sp>
          <p:nvSpPr>
            <p:cNvPr id="7" name="Rectangle 9"/>
            <p:cNvSpPr>
              <a:spLocks noChangeArrowheads="1"/>
            </p:cNvSpPr>
            <p:nvPr/>
          </p:nvSpPr>
          <p:spPr bwMode="auto">
            <a:xfrm>
              <a:off x="0" y="288"/>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CN" altLang="en-US">
                <a:ea typeface="宋体" pitchFamily="2" charset="-122"/>
              </a:endParaRPr>
            </a:p>
          </p:txBody>
        </p:sp>
        <p:sp>
          <p:nvSpPr>
            <p:cNvPr id="8" name="Rectangle 10"/>
            <p:cNvSpPr>
              <a:spLocks noChangeArrowheads="1"/>
            </p:cNvSpPr>
            <p:nvPr/>
          </p:nvSpPr>
          <p:spPr bwMode="auto">
            <a:xfrm>
              <a:off x="400" y="0"/>
              <a:ext cx="20" cy="663"/>
            </a:xfrm>
            <a:prstGeom prst="rect">
              <a:avLst/>
            </a:prstGeom>
            <a:solidFill>
              <a:schemeClr val="bg2"/>
            </a:solidFill>
            <a:ln w="9525">
              <a:noFill/>
              <a:miter lim="800000"/>
              <a:headEnd/>
              <a:tailEnd/>
            </a:ln>
            <a:effectLst/>
          </p:spPr>
          <p:txBody>
            <a:bodyPr wrap="none" anchor="ctr"/>
            <a:lstStyle/>
            <a:p>
              <a:pPr>
                <a:defRPr/>
              </a:pPr>
              <a:endParaRPr lang="zh-CN" altLang="en-US">
                <a:ea typeface="宋体" pitchFamily="2" charset="-122"/>
              </a:endParaRPr>
            </a:p>
          </p:txBody>
        </p:sp>
        <p:sp>
          <p:nvSpPr>
            <p:cNvPr id="9" name="Rectangle 11"/>
            <p:cNvSpPr>
              <a:spLocks noChangeArrowheads="1"/>
            </p:cNvSpPr>
            <p:nvPr/>
          </p:nvSpPr>
          <p:spPr bwMode="auto">
            <a:xfrm flipV="1">
              <a:off x="199" y="518"/>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CN" altLang="en-US">
                <a:ea typeface="宋体" pitchFamily="2" charset="-122"/>
              </a:endParaRPr>
            </a:p>
          </p:txBody>
        </p:sp>
      </p:grpSp>
      <p:sp>
        <p:nvSpPr>
          <p:cNvPr id="2060" name="Rectangle 12"/>
          <p:cNvSpPr>
            <a:spLocks noGrp="1" noChangeArrowheads="1"/>
          </p:cNvSpPr>
          <p:nvPr>
            <p:ph type="ctrTitle"/>
          </p:nvPr>
        </p:nvSpPr>
        <p:spPr>
          <a:xfrm>
            <a:off x="990600" y="1676400"/>
            <a:ext cx="7772400" cy="1462088"/>
          </a:xfrm>
        </p:spPr>
        <p:txBody>
          <a:bodyPr/>
          <a:lstStyle>
            <a:lvl1pPr>
              <a:defRPr/>
            </a:lvl1pPr>
          </a:lstStyle>
          <a:p>
            <a:r>
              <a:rPr lang="zh-CN" altLang="en-US"/>
              <a:t>单击此处编辑母版标题样式</a:t>
            </a:r>
          </a:p>
        </p:txBody>
      </p:sp>
      <p:sp>
        <p:nvSpPr>
          <p:cNvPr id="206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265E737-2D60-4201-B26F-4E5F56EEBD02}"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C149FEAD-D998-4FC7-8BD2-10965208EA65}"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409C7AA2-6441-44AC-BE29-BCBEB3E071B4}"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38" y="214313"/>
            <a:ext cx="7793037" cy="146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182688" y="2017713"/>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152DA91F-DE7C-4EC4-947D-55670562F23C}"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423C662C-B62F-4E3C-A1A7-BC7F03879D59}"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771EC96F-AFAE-421A-B470-4CBF655ED9A9}"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FF4626B4-4580-4F6B-AF1E-A483B5DFC0F6}"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369DB4FE-7DFD-4FE5-8022-83CD94BBEF4C}"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348CD51A-5542-484B-AA3C-253C048C2CE2}"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45059866-6C6C-4B28-B949-70A3C59D9608}"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F8266157-408B-4A6D-A29B-1F212D31AEC2}"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2F4DAF19-E45C-4F33-8A07-E9358AD6F9E0}"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27" name="Rectangle 3"/>
          <p:cNvSpPr>
            <a:spLocks noChangeArrowheads="1"/>
          </p:cNvSpPr>
          <p:nvPr/>
        </p:nvSpPr>
        <p:spPr bwMode="auto">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28" name="Rectangle 4"/>
          <p:cNvSpPr>
            <a:spLocks noChangeArrowheads="1"/>
          </p:cNvSpPr>
          <p:nvPr/>
        </p:nvSpPr>
        <p:spPr bwMode="auto">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29" name="Rectangle 5"/>
          <p:cNvSpPr>
            <a:spLocks noChangeArrowheads="1"/>
          </p:cNvSpPr>
          <p:nvPr/>
        </p:nvSpPr>
        <p:spPr bwMode="auto">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30" name="Rectangle 6"/>
          <p:cNvSpPr>
            <a:spLocks noChangeArrowheads="1"/>
          </p:cNvSpPr>
          <p:nvPr/>
        </p:nvSpPr>
        <p:spPr bwMode="auto">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31" name="Rectangle 7"/>
          <p:cNvSpPr>
            <a:spLocks noChangeArrowheads="1"/>
          </p:cNvSpPr>
          <p:nvPr/>
        </p:nvSpPr>
        <p:spPr bwMode="auto">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32" name="Rectangle 8"/>
          <p:cNvSpPr>
            <a:spLocks noChangeArrowheads="1"/>
          </p:cNvSpPr>
          <p:nvPr/>
        </p:nvSpPr>
        <p:spPr bwMode="auto">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zh-CN" altLang="en-US" sz="2400">
              <a:ea typeface="宋体" pitchFamily="2" charset="-122"/>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宋体" pitchFamily="2" charset="-122"/>
              </a:defRPr>
            </a:lvl1pPr>
          </a:lstStyle>
          <a:p>
            <a:pPr>
              <a:defRPr/>
            </a:pPr>
            <a:endParaRPr lang="en-US" altLang="zh-CN"/>
          </a:p>
        </p:txBody>
      </p:sp>
      <p:sp>
        <p:nvSpPr>
          <p:cNvPr id="103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宋体" pitchFamily="2" charset="-122"/>
              </a:defRPr>
            </a:lvl1pPr>
          </a:lstStyle>
          <a:p>
            <a:pPr>
              <a:defRPr/>
            </a:pPr>
            <a:fld id="{FABF18E7-22C1-4C00-BBFB-9A4FDFA12EB7}"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63" r:id="rId8"/>
    <p:sldLayoutId id="2147483662" r:id="rId9"/>
    <p:sldLayoutId id="2147483661" r:id="rId10"/>
    <p:sldLayoutId id="2147483660" r:id="rId11"/>
    <p:sldLayoutId id="2147483659"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zh-CN" altLang="en-US" sz="4000" dirty="0" smtClean="0"/>
              <a:t>自贡市空气污染对人群健康影响</a:t>
            </a:r>
          </a:p>
        </p:txBody>
      </p:sp>
      <p:sp>
        <p:nvSpPr>
          <p:cNvPr id="14338" name="Rectangle 3"/>
          <p:cNvSpPr>
            <a:spLocks noGrp="1" noChangeArrowheads="1"/>
          </p:cNvSpPr>
          <p:nvPr>
            <p:ph type="subTitle" idx="1"/>
          </p:nvPr>
        </p:nvSpPr>
        <p:spPr>
          <a:xfrm>
            <a:off x="900113" y="3716338"/>
            <a:ext cx="6872287" cy="1922462"/>
          </a:xfrm>
        </p:spPr>
        <p:txBody>
          <a:bodyPr/>
          <a:lstStyle/>
          <a:p>
            <a:pPr eaLnBrk="1" hangingPunct="1"/>
            <a:endParaRPr lang="en-US" altLang="zh-CN" sz="1600" b="1" dirty="0" smtClean="0"/>
          </a:p>
          <a:p>
            <a:pPr eaLnBrk="1" hangingPunct="1"/>
            <a:r>
              <a:rPr lang="zh-CN" altLang="en-US" sz="2400" b="1" dirty="0" smtClean="0"/>
              <a:t>自贡市疾控中心理化所</a:t>
            </a:r>
          </a:p>
          <a:p>
            <a:pPr eaLnBrk="1" hangingPunct="1"/>
            <a:r>
              <a:rPr lang="zh-CN" altLang="en-US" sz="2400" b="1" dirty="0" smtClean="0"/>
              <a:t>黄季维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TextBox 3"/>
          <p:cNvSpPr txBox="1"/>
          <p:nvPr/>
        </p:nvSpPr>
        <p:spPr>
          <a:xfrm>
            <a:off x="0" y="2348880"/>
            <a:ext cx="9417963" cy="1323439"/>
          </a:xfrm>
          <a:prstGeom prst="rect">
            <a:avLst/>
          </a:prstGeom>
          <a:noFill/>
        </p:spPr>
        <p:txBody>
          <a:bodyPr wrap="none" rtlCol="0">
            <a:spAutoFit/>
          </a:bodyPr>
          <a:lstStyle/>
          <a:p>
            <a:r>
              <a:rPr lang="zh-CN" altLang="en-US" sz="2000" dirty="0" smtClean="0"/>
              <a:t>      已经有大量流行病学证据表明，</a:t>
            </a:r>
            <a:r>
              <a:rPr lang="en-US" altLang="zh-CN" sz="2000" dirty="0" smtClean="0"/>
              <a:t>PM2.5</a:t>
            </a:r>
            <a:r>
              <a:rPr lang="zh-CN" altLang="en-US" sz="2000" dirty="0" smtClean="0"/>
              <a:t>有急性与慢性健康效应。急性健康</a:t>
            </a:r>
            <a:endParaRPr lang="en-US" altLang="zh-CN" sz="2000" dirty="0" smtClean="0"/>
          </a:p>
          <a:p>
            <a:r>
              <a:rPr lang="zh-CN" altLang="en-US" sz="2000" dirty="0" smtClean="0"/>
              <a:t>效应体现在高</a:t>
            </a:r>
            <a:r>
              <a:rPr lang="en-US" altLang="zh-CN" sz="2000" dirty="0" smtClean="0"/>
              <a:t>PM2.5</a:t>
            </a:r>
            <a:r>
              <a:rPr lang="zh-CN" altLang="en-US" sz="2000" dirty="0" smtClean="0"/>
              <a:t>暴露增加患急性呼吸道疾病与心脑血管疾病的风险，慢性</a:t>
            </a:r>
            <a:endParaRPr lang="en-US" altLang="zh-CN" sz="2000" dirty="0" smtClean="0"/>
          </a:p>
          <a:p>
            <a:r>
              <a:rPr lang="zh-CN" altLang="en-US" sz="2000" dirty="0" smtClean="0"/>
              <a:t>毒性体现在</a:t>
            </a:r>
            <a:r>
              <a:rPr lang="en-US" altLang="zh-CN" sz="2000" dirty="0" smtClean="0"/>
              <a:t>PM2.5</a:t>
            </a:r>
            <a:r>
              <a:rPr lang="zh-CN" altLang="en-US" sz="2000" dirty="0" smtClean="0"/>
              <a:t>可能诱发肺癌、</a:t>
            </a:r>
            <a:r>
              <a:rPr lang="en-US" altLang="zh-CN" sz="2000" dirty="0" smtClean="0"/>
              <a:t>COPD</a:t>
            </a:r>
            <a:r>
              <a:rPr lang="zh-CN" altLang="en-US" sz="2000" dirty="0" smtClean="0"/>
              <a:t>（慢性阻塞型肺炎），心脑血管疾病</a:t>
            </a:r>
            <a:endParaRPr lang="en-US" altLang="zh-CN" sz="2000" dirty="0" smtClean="0"/>
          </a:p>
          <a:p>
            <a:r>
              <a:rPr lang="zh-CN" altLang="en-US" sz="2000" dirty="0" smtClean="0"/>
              <a:t>等慢性疾病，也有研究表明对细颗粒物的暴露会影响人的免疫系统、神经系统等。</a:t>
            </a:r>
            <a:endParaRPr lang="zh-CN" altLang="en-US" sz="2000" dirty="0"/>
          </a:p>
        </p:txBody>
      </p:sp>
      <p:sp>
        <p:nvSpPr>
          <p:cNvPr id="5" name="TextBox 4"/>
          <p:cNvSpPr txBox="1"/>
          <p:nvPr/>
        </p:nvSpPr>
        <p:spPr>
          <a:xfrm>
            <a:off x="0" y="3861048"/>
            <a:ext cx="9352240" cy="2246769"/>
          </a:xfrm>
          <a:prstGeom prst="rect">
            <a:avLst/>
          </a:prstGeom>
          <a:noFill/>
        </p:spPr>
        <p:txBody>
          <a:bodyPr wrap="none" rtlCol="0">
            <a:spAutoFit/>
          </a:bodyPr>
          <a:lstStyle/>
          <a:p>
            <a:r>
              <a:rPr lang="en-US" altLang="zh-CN" sz="2000" dirty="0" smtClean="0"/>
              <a:t>     2013</a:t>
            </a:r>
            <a:r>
              <a:rPr lang="zh-CN" altLang="en-US" sz="2000" dirty="0" smtClean="0"/>
              <a:t>年</a:t>
            </a:r>
            <a:r>
              <a:rPr lang="en-US" altLang="zh-CN" sz="2000" dirty="0" smtClean="0"/>
              <a:t>10</a:t>
            </a:r>
            <a:r>
              <a:rPr lang="zh-CN" altLang="en-US" sz="2000" dirty="0" smtClean="0"/>
              <a:t>月</a:t>
            </a:r>
            <a:r>
              <a:rPr lang="en-US" altLang="zh-CN" sz="2000" dirty="0" smtClean="0"/>
              <a:t>17</a:t>
            </a:r>
            <a:r>
              <a:rPr lang="zh-CN" altLang="en-US" sz="2000" dirty="0" smtClean="0"/>
              <a:t>日，世界卫生组织下属国际癌症研究机构发布报告，首次指</a:t>
            </a:r>
            <a:endParaRPr lang="en-US" altLang="zh-CN" sz="2000" dirty="0" smtClean="0"/>
          </a:p>
          <a:p>
            <a:r>
              <a:rPr lang="zh-CN" altLang="en-US" sz="2000" dirty="0" smtClean="0"/>
              <a:t>认大气污染对人类致癌，并视其为普遍和主要的环境致癌物。对颗粒的长期暴露</a:t>
            </a:r>
            <a:endParaRPr lang="en-US" altLang="zh-CN" sz="2000" dirty="0" smtClean="0"/>
          </a:p>
          <a:p>
            <a:r>
              <a:rPr lang="zh-CN" altLang="en-US" sz="2000" dirty="0" smtClean="0"/>
              <a:t>可引发心血管病和呼吸道疾病以及肺癌。当空气中</a:t>
            </a:r>
            <a:r>
              <a:rPr lang="en-US" altLang="zh-CN" sz="2000" dirty="0" smtClean="0"/>
              <a:t>PM2.5</a:t>
            </a:r>
            <a:r>
              <a:rPr lang="zh-CN" altLang="en-US" sz="2000" dirty="0" smtClean="0"/>
              <a:t>的浓度长期高于</a:t>
            </a:r>
            <a:r>
              <a:rPr lang="en-US" altLang="zh-CN" sz="2000" dirty="0" smtClean="0"/>
              <a:t>10</a:t>
            </a:r>
            <a:r>
              <a:rPr lang="zh-CN" altLang="en-US" sz="2000" dirty="0" smtClean="0"/>
              <a:t>，就</a:t>
            </a:r>
            <a:endParaRPr lang="en-US" altLang="zh-CN" sz="2000" dirty="0" smtClean="0"/>
          </a:p>
          <a:p>
            <a:r>
              <a:rPr lang="zh-CN" altLang="en-US" sz="2000" dirty="0" smtClean="0"/>
              <a:t>会带来死亡风险的上升，浓度每增加</a:t>
            </a:r>
            <a:r>
              <a:rPr lang="en-US" altLang="zh-CN" sz="2000" dirty="0" smtClean="0"/>
              <a:t>10</a:t>
            </a:r>
            <a:r>
              <a:rPr lang="zh-CN" altLang="en-US" sz="2000" dirty="0" smtClean="0"/>
              <a:t>，总死亡风险上升</a:t>
            </a:r>
            <a:r>
              <a:rPr lang="en-US" altLang="zh-CN" sz="2000" dirty="0" smtClean="0"/>
              <a:t>4%</a:t>
            </a:r>
            <a:r>
              <a:rPr lang="zh-CN" altLang="en-US" sz="2000" dirty="0" smtClean="0"/>
              <a:t>，心肺疾病带来的死</a:t>
            </a:r>
            <a:endParaRPr lang="en-US" altLang="zh-CN" sz="2000" dirty="0" smtClean="0"/>
          </a:p>
          <a:p>
            <a:r>
              <a:rPr lang="zh-CN" altLang="en-US" sz="2000" dirty="0" smtClean="0"/>
              <a:t>亡风险上升</a:t>
            </a:r>
            <a:r>
              <a:rPr lang="en-US" altLang="zh-CN" sz="2000" dirty="0" smtClean="0"/>
              <a:t>6%</a:t>
            </a:r>
            <a:r>
              <a:rPr lang="zh-CN" altLang="en-US" sz="2000" dirty="0" smtClean="0"/>
              <a:t>，肺癌带来的死亡风险上升</a:t>
            </a:r>
            <a:r>
              <a:rPr lang="en-US" altLang="zh-CN" sz="2000" dirty="0" smtClean="0"/>
              <a:t>8%</a:t>
            </a:r>
            <a:r>
              <a:rPr lang="zh-CN" altLang="en-US" sz="2000" dirty="0" smtClean="0"/>
              <a:t>，此外，由于</a:t>
            </a:r>
            <a:r>
              <a:rPr lang="en-US" altLang="zh-CN" sz="2000" dirty="0" smtClean="0"/>
              <a:t>PM2.5</a:t>
            </a:r>
            <a:r>
              <a:rPr lang="zh-CN" altLang="en-US" sz="2000" dirty="0" smtClean="0"/>
              <a:t>表面积大，容易</a:t>
            </a:r>
            <a:endParaRPr lang="en-US" altLang="zh-CN" sz="2000" dirty="0" smtClean="0"/>
          </a:p>
          <a:p>
            <a:r>
              <a:rPr lang="zh-CN" altLang="en-US" sz="2000" dirty="0" smtClean="0"/>
              <a:t>吸附多环芳烃，重金属，无机离子等有毒物质使致癌、致畸、致突变的机率明显</a:t>
            </a:r>
            <a:endParaRPr lang="en-US" altLang="zh-CN" sz="2000" dirty="0" smtClean="0"/>
          </a:p>
          <a:p>
            <a:r>
              <a:rPr lang="zh-CN" altLang="en-US" sz="2000" dirty="0" smtClean="0"/>
              <a:t>升高。</a:t>
            </a:r>
            <a:endParaRPr lang="zh-CN"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3"/>
          <p:cNvSpPr>
            <a:spLocks noGrp="1" noChangeArrowheads="1"/>
          </p:cNvSpPr>
          <p:nvPr>
            <p:ph idx="1"/>
          </p:nvPr>
        </p:nvSpPr>
        <p:spPr>
          <a:xfrm>
            <a:off x="1043608" y="1988840"/>
            <a:ext cx="7772400" cy="4114800"/>
          </a:xfrm>
        </p:spPr>
        <p:txBody>
          <a:bodyPr/>
          <a:lstStyle/>
          <a:p>
            <a:pPr>
              <a:lnSpc>
                <a:spcPct val="120000"/>
              </a:lnSpc>
            </a:pPr>
            <a:r>
              <a:rPr lang="en-US" altLang="zh-CN" sz="2000" dirty="0"/>
              <a:t>1</a:t>
            </a:r>
            <a:r>
              <a:rPr lang="zh-CN" altLang="en-US" sz="2000" dirty="0"/>
              <a:t>、测定方法：</a:t>
            </a:r>
            <a:r>
              <a:rPr lang="en-US" altLang="zh-CN" sz="2000" dirty="0"/>
              <a:t>GB/T 15432-1995</a:t>
            </a:r>
            <a:r>
              <a:rPr lang="zh-CN" altLang="en-US" sz="2000" dirty="0"/>
              <a:t>中测定总悬浮颗粒物的方法，适合于大流量或中流量总悬浮颗粒物采样器进行空气中总悬浮颗粒物的测定。</a:t>
            </a:r>
          </a:p>
          <a:p>
            <a:pPr>
              <a:lnSpc>
                <a:spcPct val="120000"/>
              </a:lnSpc>
            </a:pPr>
            <a:r>
              <a:rPr lang="en-US" altLang="zh-CN" sz="2000" dirty="0"/>
              <a:t>2</a:t>
            </a:r>
            <a:r>
              <a:rPr lang="zh-CN" altLang="en-US" sz="2000" dirty="0"/>
              <a:t>、测定原理：通过具有一定切割特性的采样器 ，以恒速抽取一定体积的空气，则空气中粒径小于</a:t>
            </a:r>
            <a:r>
              <a:rPr lang="en-US" altLang="zh-CN" sz="2000" dirty="0"/>
              <a:t>100μm</a:t>
            </a:r>
            <a:r>
              <a:rPr lang="zh-CN" altLang="en-US" sz="2000" dirty="0"/>
              <a:t>的悬浮颗粒物被截留在已恒重的滤膜上，根据采样前后滤膜重量之差及采样体积，即可计算</a:t>
            </a:r>
            <a:r>
              <a:rPr lang="en-US" altLang="zh-CN" sz="2000" dirty="0"/>
              <a:t>TSP</a:t>
            </a:r>
            <a:r>
              <a:rPr lang="zh-CN" altLang="en-US" sz="2000" dirty="0"/>
              <a:t>的质量浓度。滤膜经处理后，可进行化学组分测定。</a:t>
            </a:r>
          </a:p>
          <a:p>
            <a:pPr>
              <a:lnSpc>
                <a:spcPct val="120000"/>
              </a:lnSpc>
            </a:pPr>
            <a:r>
              <a:rPr lang="en-US" altLang="zh-CN" sz="2000" dirty="0"/>
              <a:t>3</a:t>
            </a:r>
            <a:r>
              <a:rPr lang="zh-CN" altLang="en-US" sz="2000" dirty="0"/>
              <a:t>、采样流量值校验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39552" y="2060848"/>
            <a:ext cx="7859713" cy="103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kumimoji="0" lang="zh-CN" altLang="en-US" sz="2000" i="0" u="none" strike="noStrike" kern="0" cap="none" spc="0" normalizeH="0" baseline="0" noProof="0" dirty="0" smtClean="0">
                <a:ln>
                  <a:noFill/>
                </a:ln>
                <a:solidFill>
                  <a:schemeClr val="tx1"/>
                </a:solidFill>
                <a:effectLst/>
                <a:uLnTx/>
                <a:uFillTx/>
                <a:latin typeface="+mn-lt"/>
                <a:ea typeface="+mn-ea"/>
                <a:cs typeface="+mn-cs"/>
              </a:rPr>
              <a:t>大流量采样</a:t>
            </a:r>
            <a:r>
              <a:rPr kumimoji="0" lang="en-US" altLang="zh-CN" sz="2000" i="0" u="none" strike="noStrike" kern="0" cap="none" spc="0" normalizeH="0" baseline="0" noProof="0" dirty="0" smtClean="0">
                <a:ln>
                  <a:noFill/>
                </a:ln>
                <a:solidFill>
                  <a:schemeClr val="tx1"/>
                </a:solidFill>
                <a:effectLst/>
                <a:uLnTx/>
                <a:uFillTx/>
                <a:latin typeface="+mn-lt"/>
                <a:ea typeface="+mn-ea"/>
                <a:cs typeface="+mn-cs"/>
              </a:rPr>
              <a:t>(1.1-1.7m</a:t>
            </a:r>
            <a:r>
              <a:rPr kumimoji="0" lang="en-US" altLang="zh-CN" sz="2000" i="0" u="none" strike="noStrike" kern="0" cap="none" spc="0" normalizeH="0" baseline="30000" noProof="0" dirty="0" smtClean="0">
                <a:ln>
                  <a:noFill/>
                </a:ln>
                <a:solidFill>
                  <a:schemeClr val="tx1"/>
                </a:solidFill>
                <a:effectLst/>
                <a:uLnTx/>
                <a:uFillTx/>
                <a:latin typeface="+mn-lt"/>
                <a:ea typeface="+mn-ea"/>
                <a:cs typeface="+mn-cs"/>
              </a:rPr>
              <a:t>3</a:t>
            </a:r>
            <a:r>
              <a:rPr kumimoji="0" lang="en-US" altLang="zh-CN" sz="2000" i="0" u="none" strike="noStrike" kern="0" cap="none" spc="0" normalizeH="0" baseline="0" noProof="0" dirty="0" smtClean="0">
                <a:ln>
                  <a:noFill/>
                </a:ln>
                <a:solidFill>
                  <a:schemeClr val="tx1"/>
                </a:solidFill>
                <a:effectLst/>
                <a:uLnTx/>
                <a:uFillTx/>
                <a:latin typeface="+mn-lt"/>
                <a:ea typeface="+mn-ea"/>
                <a:cs typeface="+mn-cs"/>
              </a:rPr>
              <a:t>/min)</a:t>
            </a:r>
            <a:r>
              <a:rPr kumimoji="0" lang="zh-CN" altLang="en-US" sz="2000" i="0" u="none" strike="noStrike" kern="0" cap="none" spc="0" normalizeH="0" baseline="0" noProof="0" dirty="0" smtClean="0">
                <a:ln>
                  <a:noFill/>
                </a:ln>
                <a:solidFill>
                  <a:schemeClr val="tx1"/>
                </a:solidFill>
                <a:effectLst/>
                <a:uLnTx/>
                <a:uFillTx/>
                <a:latin typeface="+mn-lt"/>
                <a:ea typeface="+mn-ea"/>
                <a:cs typeface="+mn-cs"/>
              </a:rPr>
              <a:t>使用大流量采样器连续采样</a:t>
            </a:r>
            <a:r>
              <a:rPr kumimoji="0" lang="en-US" altLang="zh-CN" sz="2000" i="0" u="none" strike="noStrike" kern="0" cap="none" spc="0" normalizeH="0" baseline="0" noProof="0" dirty="0" smtClean="0">
                <a:ln>
                  <a:noFill/>
                </a:ln>
                <a:solidFill>
                  <a:schemeClr val="tx1"/>
                </a:solidFill>
                <a:effectLst/>
                <a:uLnTx/>
                <a:uFillTx/>
                <a:latin typeface="+mn-lt"/>
                <a:ea typeface="+mn-ea"/>
                <a:cs typeface="+mn-cs"/>
              </a:rPr>
              <a:t>24h</a:t>
            </a:r>
            <a:r>
              <a:rPr kumimoji="0" lang="zh-CN" altLang="en-US" sz="200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kumimoji="0" lang="zh-CN" altLang="en-US" sz="2000" i="0" u="none" strike="noStrike" kern="0" cap="none" spc="0" normalizeH="0" baseline="0" noProof="0" dirty="0" smtClean="0">
                <a:ln>
                  <a:noFill/>
                </a:ln>
                <a:solidFill>
                  <a:schemeClr val="tx1"/>
                </a:solidFill>
                <a:effectLst/>
                <a:uLnTx/>
                <a:uFillTx/>
                <a:latin typeface="+mn-lt"/>
                <a:ea typeface="+mn-ea"/>
                <a:cs typeface="+mn-cs"/>
              </a:rPr>
              <a:t>按下式计算</a:t>
            </a:r>
            <a:r>
              <a:rPr kumimoji="0" lang="en-US" altLang="zh-CN" sz="2000" i="0" u="none" strike="noStrike" kern="0" cap="none" spc="0" normalizeH="0" baseline="0" noProof="0" dirty="0" smtClean="0">
                <a:ln>
                  <a:noFill/>
                </a:ln>
                <a:solidFill>
                  <a:schemeClr val="tx1"/>
                </a:solidFill>
                <a:effectLst/>
                <a:uLnTx/>
                <a:uFillTx/>
                <a:latin typeface="+mn-lt"/>
                <a:ea typeface="+mn-ea"/>
                <a:cs typeface="+mn-cs"/>
              </a:rPr>
              <a:t>TSP</a:t>
            </a:r>
            <a:r>
              <a:rPr kumimoji="0" lang="zh-CN" altLang="en-US" sz="2000" i="0" u="none" strike="noStrike" kern="0" cap="none" spc="0" normalizeH="0" baseline="0" noProof="0" dirty="0" smtClean="0">
                <a:ln>
                  <a:noFill/>
                </a:ln>
                <a:solidFill>
                  <a:schemeClr val="tx1"/>
                </a:solidFill>
                <a:effectLst/>
                <a:uLnTx/>
                <a:uFillTx/>
                <a:latin typeface="+mn-lt"/>
                <a:ea typeface="+mn-ea"/>
                <a:cs typeface="+mn-cs"/>
              </a:rPr>
              <a:t>浓度：</a:t>
            </a:r>
            <a:endParaRPr kumimoji="0" lang="zh-CN" altLang="en-US" sz="2000" i="0" u="none" strike="noStrike" kern="0" cap="none" spc="0" normalizeH="0" baseline="0" noProof="0" dirty="0">
              <a:ln>
                <a:noFill/>
              </a:ln>
              <a:solidFill>
                <a:schemeClr val="tx1"/>
              </a:solidFill>
              <a:effectLst/>
              <a:uLnTx/>
              <a:uFillTx/>
              <a:latin typeface="+mn-lt"/>
              <a:ea typeface="+mn-ea"/>
              <a:cs typeface="+mn-cs"/>
            </a:endParaRPr>
          </a:p>
        </p:txBody>
      </p:sp>
      <p:pic>
        <p:nvPicPr>
          <p:cNvPr id="5" name="Picture 4" descr="tsp"/>
          <p:cNvPicPr>
            <a:picLocks noChangeAspect="1" noChangeArrowheads="1"/>
          </p:cNvPicPr>
          <p:nvPr/>
        </p:nvPicPr>
        <p:blipFill>
          <a:blip r:embed="rId2" cstate="print"/>
          <a:srcRect/>
          <a:stretch>
            <a:fillRect/>
          </a:stretch>
        </p:blipFill>
        <p:spPr bwMode="auto">
          <a:xfrm>
            <a:off x="2555776" y="2852936"/>
            <a:ext cx="3024187" cy="860425"/>
          </a:xfrm>
          <a:prstGeom prst="rect">
            <a:avLst/>
          </a:prstGeom>
          <a:noFill/>
          <a:ln w="9525">
            <a:noFill/>
            <a:miter lim="800000"/>
            <a:headEnd/>
            <a:tailEnd/>
          </a:ln>
        </p:spPr>
      </p:pic>
      <p:sp>
        <p:nvSpPr>
          <p:cNvPr id="6" name="Rectangle 5"/>
          <p:cNvSpPr>
            <a:spLocks noChangeArrowheads="1"/>
          </p:cNvSpPr>
          <p:nvPr/>
        </p:nvSpPr>
        <p:spPr bwMode="auto">
          <a:xfrm>
            <a:off x="684213" y="4450027"/>
            <a:ext cx="8208962" cy="1205971"/>
          </a:xfrm>
          <a:prstGeom prst="rect">
            <a:avLst/>
          </a:prstGeom>
          <a:noFill/>
          <a:ln w="9525">
            <a:noFill/>
            <a:miter lim="800000"/>
            <a:headEnd/>
            <a:tailEnd/>
          </a:ln>
        </p:spPr>
        <p:txBody>
          <a:bodyPr anchor="ctr">
            <a:spAutoFit/>
          </a:bodyPr>
          <a:lstStyle/>
          <a:p>
            <a:pPr algn="just">
              <a:lnSpc>
                <a:spcPct val="125000"/>
              </a:lnSpc>
              <a:buFontTx/>
              <a:buChar char="•"/>
            </a:pPr>
            <a:r>
              <a:rPr lang="zh-CN" altLang="en-US" sz="2000" dirty="0"/>
              <a:t>式中：</a:t>
            </a:r>
            <a:r>
              <a:rPr lang="en-US" altLang="zh-CN" sz="2000" dirty="0"/>
              <a:t>W</a:t>
            </a:r>
            <a:r>
              <a:rPr lang="en-US" altLang="zh-CN" sz="2000" dirty="0">
                <a:latin typeface="Arial" charset="0"/>
              </a:rPr>
              <a:t>——</a:t>
            </a:r>
            <a:r>
              <a:rPr lang="zh-CN" altLang="en-US" sz="2000" dirty="0"/>
              <a:t>阻留在滤膜上的</a:t>
            </a:r>
            <a:r>
              <a:rPr lang="en-US" altLang="zh-CN" sz="2000" dirty="0"/>
              <a:t>TSP</a:t>
            </a:r>
            <a:r>
              <a:rPr lang="zh-CN" altLang="en-US" sz="2000" dirty="0"/>
              <a:t>重量</a:t>
            </a:r>
            <a:r>
              <a:rPr lang="en-US" altLang="zh-CN" sz="2000" dirty="0"/>
              <a:t>(mg)</a:t>
            </a:r>
            <a:r>
              <a:rPr lang="zh-CN" altLang="en-US" sz="2000" dirty="0"/>
              <a:t>； </a:t>
            </a:r>
          </a:p>
          <a:p>
            <a:pPr algn="just">
              <a:lnSpc>
                <a:spcPct val="125000"/>
              </a:lnSpc>
              <a:buFontTx/>
              <a:buChar char="•"/>
            </a:pPr>
            <a:r>
              <a:rPr lang="zh-CN" altLang="en-US" sz="2000" dirty="0"/>
              <a:t>             </a:t>
            </a:r>
            <a:r>
              <a:rPr lang="en-US" altLang="zh-CN" sz="2000" dirty="0" err="1"/>
              <a:t>Qn</a:t>
            </a:r>
            <a:r>
              <a:rPr lang="en-US" altLang="zh-CN" sz="2000" dirty="0">
                <a:latin typeface="Arial" charset="0"/>
              </a:rPr>
              <a:t>—</a:t>
            </a:r>
            <a:r>
              <a:rPr lang="zh-CN" altLang="en-US" sz="2000" dirty="0"/>
              <a:t>标准状态下的采样流量</a:t>
            </a:r>
            <a:r>
              <a:rPr lang="en-US" altLang="zh-CN" sz="2000" dirty="0"/>
              <a:t>(</a:t>
            </a:r>
            <a:r>
              <a:rPr lang="en-US" altLang="zh-CN" sz="2000" dirty="0" smtClean="0"/>
              <a:t>m</a:t>
            </a:r>
            <a:r>
              <a:rPr lang="en-US" altLang="zh-CN" sz="2000" baseline="30000" dirty="0" smtClean="0"/>
              <a:t>3</a:t>
            </a:r>
            <a:r>
              <a:rPr lang="en-US" altLang="zh-CN" sz="2000" dirty="0" smtClean="0"/>
              <a:t>/min</a:t>
            </a:r>
            <a:r>
              <a:rPr lang="en-US" altLang="zh-CN" sz="2000" dirty="0"/>
              <a:t>)</a:t>
            </a:r>
            <a:r>
              <a:rPr lang="zh-CN" altLang="en-US" sz="2000" dirty="0"/>
              <a:t>；</a:t>
            </a:r>
          </a:p>
          <a:p>
            <a:pPr algn="just">
              <a:lnSpc>
                <a:spcPct val="125000"/>
              </a:lnSpc>
              <a:buFontTx/>
              <a:buChar char="•"/>
            </a:pPr>
            <a:r>
              <a:rPr lang="zh-CN" altLang="en-US" sz="2000" dirty="0"/>
              <a:t>             </a:t>
            </a:r>
            <a:r>
              <a:rPr lang="en-US" altLang="zh-CN" sz="2000" dirty="0"/>
              <a:t>t</a:t>
            </a:r>
            <a:r>
              <a:rPr lang="en-US" altLang="zh-CN" sz="2000" dirty="0">
                <a:latin typeface="Arial" charset="0"/>
              </a:rPr>
              <a:t>——</a:t>
            </a:r>
            <a:r>
              <a:rPr lang="zh-CN" altLang="en-US" sz="2000" dirty="0"/>
              <a:t>采样时间</a:t>
            </a:r>
            <a:r>
              <a:rPr lang="en-US" altLang="zh-CN" sz="2000" dirty="0"/>
              <a:t>(min)</a:t>
            </a:r>
            <a:r>
              <a:rPr lang="zh-CN" altLang="en-US" sz="20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图3-17"/>
          <p:cNvPicPr>
            <a:picLocks noChangeAspect="1" noChangeArrowheads="1"/>
          </p:cNvPicPr>
          <p:nvPr/>
        </p:nvPicPr>
        <p:blipFill>
          <a:blip r:embed="rId2" cstate="print"/>
          <a:srcRect/>
          <a:stretch>
            <a:fillRect/>
          </a:stretch>
        </p:blipFill>
        <p:spPr bwMode="auto">
          <a:xfrm>
            <a:off x="1619672" y="1844824"/>
            <a:ext cx="5400675"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zh-CN" altLang="en-US" sz="3200" smtClean="0"/>
              <a:t>一、</a:t>
            </a:r>
            <a:r>
              <a:rPr lang="en-US" altLang="zh-CN" sz="3200" smtClean="0"/>
              <a:t>PM2.5</a:t>
            </a:r>
            <a:r>
              <a:rPr lang="zh-CN" altLang="en-US" sz="3200" smtClean="0"/>
              <a:t>中</a:t>
            </a:r>
            <a:r>
              <a:rPr lang="en-US" altLang="zh-CN" sz="3200" smtClean="0"/>
              <a:t>16</a:t>
            </a:r>
            <a:r>
              <a:rPr lang="zh-CN" altLang="en-US" sz="3200" smtClean="0"/>
              <a:t>种多环芳烃监测总结</a:t>
            </a:r>
          </a:p>
        </p:txBody>
      </p:sp>
      <p:sp>
        <p:nvSpPr>
          <p:cNvPr id="16386" name="Text Box 4"/>
          <p:cNvSpPr txBox="1">
            <a:spLocks noChangeArrowheads="1"/>
          </p:cNvSpPr>
          <p:nvPr/>
        </p:nvSpPr>
        <p:spPr bwMode="auto">
          <a:xfrm>
            <a:off x="323850" y="2708275"/>
            <a:ext cx="8675688" cy="1981200"/>
          </a:xfrm>
          <a:prstGeom prst="rect">
            <a:avLst/>
          </a:prstGeom>
          <a:noFill/>
          <a:ln w="9525">
            <a:noFill/>
            <a:miter lim="800000"/>
            <a:headEnd/>
            <a:tailEnd/>
          </a:ln>
        </p:spPr>
        <p:txBody>
          <a:bodyPr>
            <a:spAutoFit/>
          </a:bodyPr>
          <a:lstStyle/>
          <a:p>
            <a:r>
              <a:rPr lang="zh-CN" altLang="en-US" sz="2400" dirty="0"/>
              <a:t>   </a:t>
            </a:r>
            <a:r>
              <a:rPr lang="zh-CN" altLang="en-US" sz="2000" dirty="0"/>
              <a:t>目前检测空气中</a:t>
            </a:r>
            <a:r>
              <a:rPr lang="en-US" altLang="zh-CN" sz="2000" dirty="0" err="1"/>
              <a:t>PAHs</a:t>
            </a:r>
            <a:r>
              <a:rPr lang="zh-CN" altLang="en-US" sz="2000" dirty="0"/>
              <a:t>的方法有气相、气质联用和高效液相色谱法，但使用气相、气质检测过程温度较高，部分多环芳烃结构不能保证完整性，而且成本较高，灵敏度较低，使用</a:t>
            </a:r>
            <a:r>
              <a:rPr lang="en-US" altLang="zh-CN" sz="2000" dirty="0"/>
              <a:t>HPLC-DAD—FLD</a:t>
            </a:r>
            <a:r>
              <a:rPr lang="zh-CN" altLang="en-US" sz="2000" dirty="0"/>
              <a:t>具有灵敏度高，方法特异性强，成本相对低等优点。在前处理过程中考虑到所测样品量多，而索氏提取耗时长而且过程复杂，比较超声萃取操作简便快捷，提取过程损失少，所得结果准确，因而此方法对高效分析空气中</a:t>
            </a:r>
            <a:r>
              <a:rPr lang="en-US" altLang="zh-CN" sz="2000" dirty="0"/>
              <a:t>16</a:t>
            </a:r>
            <a:r>
              <a:rPr lang="zh-CN" altLang="en-US" sz="2000" dirty="0"/>
              <a:t>种多环芳烃具有良好的效果。</a:t>
            </a:r>
          </a:p>
        </p:txBody>
      </p:sp>
      <p:sp>
        <p:nvSpPr>
          <p:cNvPr id="16387" name="Text Box 4"/>
          <p:cNvSpPr txBox="1">
            <a:spLocks noChangeArrowheads="1"/>
          </p:cNvSpPr>
          <p:nvPr/>
        </p:nvSpPr>
        <p:spPr bwMode="auto">
          <a:xfrm>
            <a:off x="684213" y="2058988"/>
            <a:ext cx="1314450" cy="457200"/>
          </a:xfrm>
          <a:prstGeom prst="rect">
            <a:avLst/>
          </a:prstGeom>
          <a:noFill/>
          <a:ln w="9525">
            <a:noFill/>
            <a:miter lim="800000"/>
            <a:headEnd/>
            <a:tailEnd/>
          </a:ln>
        </p:spPr>
        <p:txBody>
          <a:bodyPr wrap="none">
            <a:spAutoFit/>
          </a:bodyPr>
          <a:lstStyle/>
          <a:p>
            <a:r>
              <a:rPr lang="en-US" altLang="zh-CN" sz="2400"/>
              <a:t>1.1 </a:t>
            </a:r>
            <a:r>
              <a:rPr lang="zh-CN" altLang="en-US" sz="2400"/>
              <a:t>前言</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zh-CN" altLang="en-US" sz="3200" smtClean="0"/>
              <a:t>一、</a:t>
            </a:r>
            <a:r>
              <a:rPr lang="en-US" altLang="zh-CN" sz="3200" smtClean="0"/>
              <a:t>PM2.5</a:t>
            </a:r>
            <a:r>
              <a:rPr lang="zh-CN" altLang="en-US" sz="3200" smtClean="0"/>
              <a:t>中</a:t>
            </a:r>
            <a:r>
              <a:rPr lang="en-US" altLang="zh-CN" sz="3200" smtClean="0"/>
              <a:t>16</a:t>
            </a:r>
            <a:r>
              <a:rPr lang="zh-CN" altLang="en-US" sz="3200" smtClean="0"/>
              <a:t>种多环芳烃监测总结</a:t>
            </a:r>
          </a:p>
        </p:txBody>
      </p:sp>
      <p:sp>
        <p:nvSpPr>
          <p:cNvPr id="17410" name="Rectangle 3"/>
          <p:cNvSpPr>
            <a:spLocks noGrp="1" noChangeArrowheads="1"/>
          </p:cNvSpPr>
          <p:nvPr>
            <p:ph type="body" idx="1"/>
          </p:nvPr>
        </p:nvSpPr>
        <p:spPr>
          <a:xfrm>
            <a:off x="971550" y="2017713"/>
            <a:ext cx="7983538" cy="4114800"/>
          </a:xfrm>
        </p:spPr>
        <p:txBody>
          <a:bodyPr/>
          <a:lstStyle/>
          <a:p>
            <a:pPr eaLnBrk="1" hangingPunct="1">
              <a:buFont typeface="Wingdings" pitchFamily="2" charset="2"/>
              <a:buNone/>
            </a:pPr>
            <a:r>
              <a:rPr lang="en-US" altLang="zh-CN" sz="2400" dirty="0" smtClean="0"/>
              <a:t>1.2 </a:t>
            </a:r>
            <a:r>
              <a:rPr lang="zh-CN" altLang="en-US" sz="2400" dirty="0" smtClean="0"/>
              <a:t>实验部分</a:t>
            </a:r>
          </a:p>
          <a:p>
            <a:pPr eaLnBrk="1" hangingPunct="1">
              <a:buFont typeface="Wingdings" pitchFamily="2" charset="2"/>
              <a:buNone/>
            </a:pPr>
            <a:r>
              <a:rPr lang="zh-CN" altLang="en-US" sz="2400" dirty="0" smtClean="0"/>
              <a:t>   </a:t>
            </a:r>
            <a:r>
              <a:rPr lang="zh-CN" altLang="en-US" sz="2000" dirty="0" smtClean="0"/>
              <a:t>前处理：样品的提取将采集的滤膜剪取四分之一，置于</a:t>
            </a:r>
            <a:r>
              <a:rPr lang="en-US" altLang="zh-CN" sz="2000" dirty="0" smtClean="0"/>
              <a:t>10.00mL</a:t>
            </a:r>
            <a:r>
              <a:rPr lang="zh-CN" altLang="en-US" sz="2000" dirty="0" smtClean="0"/>
              <a:t>具</a:t>
            </a:r>
          </a:p>
          <a:p>
            <a:pPr eaLnBrk="1" hangingPunct="1">
              <a:buFont typeface="Wingdings" pitchFamily="2" charset="2"/>
              <a:buNone/>
            </a:pPr>
            <a:r>
              <a:rPr lang="zh-CN" altLang="en-US" sz="2000" dirty="0" smtClean="0"/>
              <a:t>塞刻度试管中，加入</a:t>
            </a:r>
            <a:r>
              <a:rPr lang="en-US" altLang="zh-CN" sz="2000" dirty="0" smtClean="0"/>
              <a:t>10.00mL</a:t>
            </a:r>
            <a:r>
              <a:rPr lang="zh-CN" altLang="en-US" sz="2000" dirty="0" smtClean="0"/>
              <a:t>乙腈</a:t>
            </a:r>
            <a:r>
              <a:rPr lang="en-US" altLang="zh-CN" sz="2000" dirty="0" smtClean="0"/>
              <a:t>-</a:t>
            </a:r>
            <a:r>
              <a:rPr lang="zh-CN" altLang="en-US" sz="2000" dirty="0" smtClean="0"/>
              <a:t>正己烷</a:t>
            </a:r>
            <a:r>
              <a:rPr lang="en-US" altLang="zh-CN" sz="2000" dirty="0" smtClean="0"/>
              <a:t>-</a:t>
            </a:r>
            <a:r>
              <a:rPr lang="zh-CN" altLang="en-US" sz="2000" dirty="0" smtClean="0"/>
              <a:t>丙酮混合溶剂（</a:t>
            </a:r>
            <a:r>
              <a:rPr lang="en-US" altLang="zh-CN" sz="2000" dirty="0" smtClean="0"/>
              <a:t>6:2:2</a:t>
            </a:r>
            <a:r>
              <a:rPr lang="zh-CN" altLang="en-US" sz="2000" dirty="0" smtClean="0"/>
              <a:t>）</a:t>
            </a:r>
          </a:p>
          <a:p>
            <a:pPr eaLnBrk="1" hangingPunct="1">
              <a:buFont typeface="Wingdings" pitchFamily="2" charset="2"/>
              <a:buNone/>
            </a:pPr>
            <a:r>
              <a:rPr lang="zh-CN" altLang="en-US" sz="2000" dirty="0" smtClean="0"/>
              <a:t>于</a:t>
            </a:r>
            <a:r>
              <a:rPr lang="en-US" altLang="zh-CN" sz="2000" dirty="0" smtClean="0"/>
              <a:t>25℃</a:t>
            </a:r>
            <a:r>
              <a:rPr lang="zh-CN" altLang="en-US" sz="2000" dirty="0" smtClean="0"/>
              <a:t>超声仪中超声萃取</a:t>
            </a:r>
            <a:r>
              <a:rPr lang="en-US" altLang="zh-CN" sz="2000" dirty="0" smtClean="0"/>
              <a:t>30min, </a:t>
            </a:r>
            <a:r>
              <a:rPr lang="zh-CN" altLang="en-US" sz="2000" dirty="0" smtClean="0"/>
              <a:t>取</a:t>
            </a:r>
            <a:r>
              <a:rPr lang="en-US" altLang="zh-CN" sz="2000" dirty="0" smtClean="0"/>
              <a:t>5.00mL</a:t>
            </a:r>
            <a:r>
              <a:rPr lang="zh-CN" altLang="en-US" sz="2000" dirty="0" smtClean="0"/>
              <a:t>萃取液经氮吹浓缩，并用</a:t>
            </a:r>
          </a:p>
          <a:p>
            <a:pPr eaLnBrk="1" hangingPunct="1">
              <a:buFont typeface="Wingdings" pitchFamily="2" charset="2"/>
              <a:buNone/>
            </a:pPr>
            <a:r>
              <a:rPr lang="zh-CN" altLang="en-US" sz="2000" dirty="0" smtClean="0"/>
              <a:t>乙腈置换溶剂，重复三次最后用乙腈定容至</a:t>
            </a:r>
            <a:r>
              <a:rPr lang="en-US" altLang="zh-CN" sz="2000" dirty="0" smtClean="0"/>
              <a:t>1.00mL</a:t>
            </a:r>
            <a:r>
              <a:rPr lang="zh-CN" altLang="en-US" sz="2000" dirty="0" smtClean="0"/>
              <a:t>，样品过</a:t>
            </a:r>
            <a:r>
              <a:rPr lang="en-US" altLang="zh-CN" sz="2000" dirty="0" smtClean="0"/>
              <a:t>0.22μm</a:t>
            </a:r>
          </a:p>
          <a:p>
            <a:pPr eaLnBrk="1" hangingPunct="1">
              <a:buFont typeface="Wingdings" pitchFamily="2" charset="2"/>
              <a:buNone/>
            </a:pPr>
            <a:r>
              <a:rPr lang="zh-CN" altLang="en-US" sz="2000" dirty="0" smtClean="0"/>
              <a:t>有机滤膜，上机测定。</a:t>
            </a:r>
          </a:p>
          <a:p>
            <a:pPr eaLnBrk="1" hangingPunct="1">
              <a:buFont typeface="Wingdings" pitchFamily="2" charset="2"/>
              <a:buNone/>
            </a:pPr>
            <a:r>
              <a:rPr lang="zh-CN" altLang="en-US" sz="2000" dirty="0" smtClean="0"/>
              <a:t>   上机：色谱柱：</a:t>
            </a:r>
            <a:r>
              <a:rPr lang="en-US" altLang="zh-CN" sz="2000" dirty="0" smtClean="0"/>
              <a:t>ZORBAX Eclipse PAH 4.6×150mm</a:t>
            </a:r>
            <a:r>
              <a:rPr lang="zh-CN" altLang="en-US" sz="2000" dirty="0" smtClean="0"/>
              <a:t>；流动相：乙腈：</a:t>
            </a:r>
          </a:p>
          <a:p>
            <a:pPr eaLnBrk="1" hangingPunct="1">
              <a:buFont typeface="Wingdings" pitchFamily="2" charset="2"/>
              <a:buNone/>
            </a:pPr>
            <a:r>
              <a:rPr lang="zh-CN" altLang="en-US" sz="2000" dirty="0" smtClean="0"/>
              <a:t>水梯度洗脱，</a:t>
            </a:r>
            <a:r>
              <a:rPr lang="en-US" altLang="zh-CN" sz="2000" dirty="0" smtClean="0"/>
              <a:t>25min</a:t>
            </a:r>
            <a:r>
              <a:rPr lang="zh-CN" altLang="en-US" sz="2000" dirty="0" smtClean="0"/>
              <a:t>内乙腈浓度从</a:t>
            </a:r>
            <a:r>
              <a:rPr lang="en-US" altLang="zh-CN" sz="2000" dirty="0" smtClean="0"/>
              <a:t>40%</a:t>
            </a:r>
            <a:r>
              <a:rPr lang="zh-CN" altLang="en-US" sz="2000" dirty="0" smtClean="0"/>
              <a:t>至</a:t>
            </a:r>
            <a:r>
              <a:rPr lang="en-US" altLang="zh-CN" sz="2000" dirty="0" smtClean="0"/>
              <a:t>100%</a:t>
            </a:r>
            <a:r>
              <a:rPr lang="zh-CN" altLang="en-US" sz="2000" dirty="0" smtClean="0"/>
              <a:t>变化，流速</a:t>
            </a:r>
            <a:r>
              <a:rPr lang="en-US" altLang="zh-CN" sz="2000" dirty="0" smtClean="0"/>
              <a:t>2mL/min,</a:t>
            </a:r>
            <a:r>
              <a:rPr lang="zh-CN" altLang="en-US" sz="2000" dirty="0" smtClean="0"/>
              <a:t>进</a:t>
            </a:r>
          </a:p>
          <a:p>
            <a:pPr eaLnBrk="1" hangingPunct="1">
              <a:buFont typeface="Wingdings" pitchFamily="2" charset="2"/>
              <a:buNone/>
            </a:pPr>
            <a:r>
              <a:rPr lang="zh-CN" altLang="en-US" sz="2000" dirty="0" smtClean="0"/>
              <a:t>样量：</a:t>
            </a:r>
            <a:r>
              <a:rPr lang="en-US" altLang="zh-CN" sz="2000" dirty="0" smtClean="0"/>
              <a:t>10μL</a:t>
            </a:r>
            <a:r>
              <a:rPr lang="zh-CN" altLang="en-US" sz="2000" dirty="0" smtClean="0"/>
              <a:t>，紫外检测器监测波长</a:t>
            </a:r>
            <a:r>
              <a:rPr lang="en-US" altLang="zh-CN" sz="2000" dirty="0" smtClean="0"/>
              <a:t>230nm, 254nm, </a:t>
            </a:r>
            <a:r>
              <a:rPr lang="zh-CN" altLang="en-US" sz="2000" dirty="0" smtClean="0"/>
              <a:t>荧光检测器变波</a:t>
            </a:r>
          </a:p>
          <a:p>
            <a:pPr eaLnBrk="1" hangingPunct="1">
              <a:buFont typeface="Wingdings" pitchFamily="2" charset="2"/>
              <a:buNone/>
            </a:pPr>
            <a:r>
              <a:rPr lang="zh-CN" altLang="en-US" sz="2000" dirty="0" smtClean="0"/>
              <a:t>长扫描。</a:t>
            </a:r>
            <a:r>
              <a:rPr lang="zh-CN" altLang="en-US" sz="24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zh-CN" altLang="en-US" sz="3200" smtClean="0"/>
              <a:t>一、</a:t>
            </a:r>
            <a:r>
              <a:rPr lang="en-US" altLang="zh-CN" sz="3200" smtClean="0"/>
              <a:t>PM2.5</a:t>
            </a:r>
            <a:r>
              <a:rPr lang="zh-CN" altLang="en-US" sz="3200" smtClean="0"/>
              <a:t>中</a:t>
            </a:r>
            <a:r>
              <a:rPr lang="en-US" altLang="zh-CN" sz="3200" smtClean="0"/>
              <a:t>16</a:t>
            </a:r>
            <a:r>
              <a:rPr lang="zh-CN" altLang="en-US" sz="3200" smtClean="0"/>
              <a:t>种多环芳烃监测总结</a:t>
            </a:r>
          </a:p>
        </p:txBody>
      </p:sp>
      <p:graphicFrame>
        <p:nvGraphicFramePr>
          <p:cNvPr id="22627" name="Group 99"/>
          <p:cNvGraphicFramePr>
            <a:graphicFrameLocks noGrp="1"/>
          </p:cNvGraphicFramePr>
          <p:nvPr/>
        </p:nvGraphicFramePr>
        <p:xfrm>
          <a:off x="1476375" y="2708275"/>
          <a:ext cx="5410200" cy="1981200"/>
        </p:xfrm>
        <a:graphic>
          <a:graphicData uri="http://schemas.openxmlformats.org/drawingml/2006/table">
            <a:tbl>
              <a:tblPr/>
              <a:tblGrid>
                <a:gridCol w="1803400"/>
                <a:gridCol w="1803400"/>
                <a:gridCol w="18034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时间</a:t>
                      </a: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/min</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乙腈</a:t>
                      </a:r>
                      <a:endParaRPr kumimoji="0" lang="zh-CN" altLang="en-US"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水</a:t>
                      </a:r>
                      <a:endParaRPr kumimoji="0" lang="zh-CN" altLang="en-US"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60%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25</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100%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27</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60%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60%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60" name="Text Box 100"/>
          <p:cNvSpPr txBox="1">
            <a:spLocks noChangeArrowheads="1"/>
          </p:cNvSpPr>
          <p:nvPr/>
        </p:nvSpPr>
        <p:spPr bwMode="auto">
          <a:xfrm>
            <a:off x="900113" y="2133600"/>
            <a:ext cx="2012950" cy="457200"/>
          </a:xfrm>
          <a:prstGeom prst="rect">
            <a:avLst/>
          </a:prstGeom>
          <a:noFill/>
          <a:ln w="9525">
            <a:noFill/>
            <a:miter lim="800000"/>
            <a:headEnd/>
            <a:tailEnd/>
          </a:ln>
        </p:spPr>
        <p:txBody>
          <a:bodyPr wrap="none">
            <a:spAutoFit/>
          </a:bodyPr>
          <a:lstStyle/>
          <a:p>
            <a:r>
              <a:rPr lang="zh-CN" altLang="en-US" sz="2400"/>
              <a:t>梯度洗脱条件</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48"/>
          <p:cNvSpPr txBox="1">
            <a:spLocks noChangeArrowheads="1"/>
          </p:cNvSpPr>
          <p:nvPr/>
        </p:nvSpPr>
        <p:spPr bwMode="auto">
          <a:xfrm>
            <a:off x="1187450" y="1125538"/>
            <a:ext cx="6610350" cy="579437"/>
          </a:xfrm>
          <a:prstGeom prst="rect">
            <a:avLst/>
          </a:prstGeom>
          <a:noFill/>
          <a:ln w="9525">
            <a:noFill/>
            <a:miter lim="800000"/>
            <a:headEnd/>
            <a:tailEnd/>
          </a:ln>
        </p:spPr>
        <p:txBody>
          <a:bodyPr wrap="none">
            <a:spAutoFit/>
          </a:bodyPr>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graphicFrame>
        <p:nvGraphicFramePr>
          <p:cNvPr id="23892" name="Group 340"/>
          <p:cNvGraphicFramePr>
            <a:graphicFrameLocks noGrp="1"/>
          </p:cNvGraphicFramePr>
          <p:nvPr/>
        </p:nvGraphicFramePr>
        <p:xfrm>
          <a:off x="1547813" y="2492375"/>
          <a:ext cx="5368925" cy="3962400"/>
        </p:xfrm>
        <a:graphic>
          <a:graphicData uri="http://schemas.openxmlformats.org/drawingml/2006/table">
            <a:tbl>
              <a:tblPr/>
              <a:tblGrid>
                <a:gridCol w="1762125"/>
                <a:gridCol w="1803400"/>
                <a:gridCol w="18034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时间</a:t>
                      </a: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(min)</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激发波长（</a:t>
                      </a: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nm</a:t>
                      </a: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发射波长（</a:t>
                      </a: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nm</a:t>
                      </a:r>
                      <a:r>
                        <a:rPr kumimoji="0" lang="zh-CN" altLang="en-US" sz="2000" b="1"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280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334</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7.8</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270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350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9.5</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292</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366</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11.3</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300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460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12.2</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345</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390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17.0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300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436</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18.5</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280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480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20.0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305</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430</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22.3</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302</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宋体" charset="-122"/>
                          <a:ea typeface="宋体" charset="-122"/>
                          <a:cs typeface="Times New Roman" pitchFamily="18" charset="0"/>
                        </a:rPr>
                        <a:t>506</a:t>
                      </a:r>
                      <a:endParaRPr kumimoji="0" lang="en-US" altLang="zh-CN" sz="2000" b="1"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504" name="Text Box 341"/>
          <p:cNvSpPr txBox="1">
            <a:spLocks noChangeArrowheads="1"/>
          </p:cNvSpPr>
          <p:nvPr/>
        </p:nvSpPr>
        <p:spPr bwMode="auto">
          <a:xfrm>
            <a:off x="971550" y="1916113"/>
            <a:ext cx="2012950" cy="457200"/>
          </a:xfrm>
          <a:prstGeom prst="rect">
            <a:avLst/>
          </a:prstGeom>
          <a:noFill/>
          <a:ln w="9525">
            <a:noFill/>
            <a:miter lim="800000"/>
            <a:headEnd/>
            <a:tailEnd/>
          </a:ln>
        </p:spPr>
        <p:txBody>
          <a:bodyPr wrap="none">
            <a:spAutoFit/>
          </a:bodyPr>
          <a:lstStyle/>
          <a:p>
            <a:r>
              <a:rPr lang="zh-CN" altLang="en-US" sz="2400"/>
              <a:t>荧光检测条件</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zh-CN" altLang="en-US" sz="3200" smtClean="0"/>
              <a:t>一、</a:t>
            </a:r>
            <a:r>
              <a:rPr lang="en-US" altLang="zh-CN" sz="3200" smtClean="0"/>
              <a:t>PM2.5</a:t>
            </a:r>
            <a:r>
              <a:rPr lang="zh-CN" altLang="en-US" sz="3200" smtClean="0"/>
              <a:t>中</a:t>
            </a:r>
            <a:r>
              <a:rPr lang="en-US" altLang="zh-CN" sz="3200" smtClean="0"/>
              <a:t>16</a:t>
            </a:r>
            <a:r>
              <a:rPr lang="zh-CN" altLang="en-US" sz="3200" smtClean="0"/>
              <a:t>种多环芳烃监测总结</a:t>
            </a:r>
          </a:p>
        </p:txBody>
      </p:sp>
      <p:pic>
        <p:nvPicPr>
          <p:cNvPr id="20482" name="Picture 4" descr="1_副本"/>
          <p:cNvPicPr>
            <a:picLocks noChangeAspect="1" noChangeArrowheads="1"/>
          </p:cNvPicPr>
          <p:nvPr/>
        </p:nvPicPr>
        <p:blipFill>
          <a:blip r:embed="rId2" cstate="print"/>
          <a:srcRect/>
          <a:stretch>
            <a:fillRect/>
          </a:stretch>
        </p:blipFill>
        <p:spPr bwMode="auto">
          <a:xfrm>
            <a:off x="1116013" y="2420938"/>
            <a:ext cx="5141912" cy="1425575"/>
          </a:xfrm>
          <a:prstGeom prst="rect">
            <a:avLst/>
          </a:prstGeom>
          <a:noFill/>
          <a:ln w="9525">
            <a:noFill/>
            <a:miter lim="800000"/>
            <a:headEnd/>
            <a:tailEnd/>
          </a:ln>
        </p:spPr>
      </p:pic>
      <p:pic>
        <p:nvPicPr>
          <p:cNvPr id="20483" name="Picture 5" descr="2_副本"/>
          <p:cNvPicPr>
            <a:picLocks noChangeAspect="1" noChangeArrowheads="1"/>
          </p:cNvPicPr>
          <p:nvPr/>
        </p:nvPicPr>
        <p:blipFill>
          <a:blip r:embed="rId3" cstate="print"/>
          <a:srcRect/>
          <a:stretch>
            <a:fillRect/>
          </a:stretch>
        </p:blipFill>
        <p:spPr bwMode="auto">
          <a:xfrm>
            <a:off x="1116013" y="3860800"/>
            <a:ext cx="5141912" cy="1425575"/>
          </a:xfrm>
          <a:prstGeom prst="rect">
            <a:avLst/>
          </a:prstGeom>
          <a:noFill/>
          <a:ln w="9525">
            <a:noFill/>
            <a:miter lim="800000"/>
            <a:headEnd/>
            <a:tailEnd/>
          </a:ln>
        </p:spPr>
      </p:pic>
      <p:pic>
        <p:nvPicPr>
          <p:cNvPr id="20484" name="Picture 6" descr="3_副本"/>
          <p:cNvPicPr>
            <a:picLocks noChangeAspect="1" noChangeArrowheads="1"/>
          </p:cNvPicPr>
          <p:nvPr/>
        </p:nvPicPr>
        <p:blipFill>
          <a:blip r:embed="rId4" cstate="print"/>
          <a:srcRect/>
          <a:stretch>
            <a:fillRect/>
          </a:stretch>
        </p:blipFill>
        <p:spPr bwMode="auto">
          <a:xfrm>
            <a:off x="1116013" y="5229225"/>
            <a:ext cx="5141912" cy="1412875"/>
          </a:xfrm>
          <a:prstGeom prst="rect">
            <a:avLst/>
          </a:prstGeom>
          <a:noFill/>
          <a:ln w="9525">
            <a:noFill/>
            <a:miter lim="800000"/>
            <a:headEnd/>
            <a:tailEnd/>
          </a:ln>
        </p:spPr>
      </p:pic>
      <p:sp>
        <p:nvSpPr>
          <p:cNvPr id="20485" name="Text Box 7"/>
          <p:cNvSpPr txBox="1">
            <a:spLocks noChangeArrowheads="1"/>
          </p:cNvSpPr>
          <p:nvPr/>
        </p:nvSpPr>
        <p:spPr bwMode="auto">
          <a:xfrm>
            <a:off x="971550" y="1773238"/>
            <a:ext cx="7869238" cy="641350"/>
          </a:xfrm>
          <a:prstGeom prst="rect">
            <a:avLst/>
          </a:prstGeom>
          <a:noFill/>
          <a:ln w="9525">
            <a:noFill/>
            <a:miter lim="800000"/>
            <a:headEnd/>
            <a:tailEnd/>
          </a:ln>
        </p:spPr>
        <p:txBody>
          <a:bodyPr>
            <a:spAutoFit/>
          </a:bodyPr>
          <a:lstStyle/>
          <a:p>
            <a:r>
              <a:rPr lang="zh-CN" altLang="en-US"/>
              <a:t> 在上述条件下，</a:t>
            </a:r>
            <a:r>
              <a:rPr lang="en-US" altLang="zh-CN"/>
              <a:t>16</a:t>
            </a:r>
            <a:r>
              <a:rPr lang="zh-CN" altLang="en-US"/>
              <a:t>种多环芳烃能够得到有效分离，峰形对称，</a:t>
            </a:r>
          </a:p>
          <a:p>
            <a:r>
              <a:rPr lang="zh-CN" altLang="en-US"/>
              <a:t>响应值较好；如图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2"/>
          <p:cNvSpPr>
            <a:spLocks noGrp="1" noChangeArrowheads="1"/>
          </p:cNvSpPr>
          <p:nvPr>
            <p:ph type="title"/>
          </p:nvPr>
        </p:nvSpPr>
        <p:spPr>
          <a:xfrm>
            <a:off x="1116013" y="188913"/>
            <a:ext cx="7793037" cy="1462087"/>
          </a:xfrm>
        </p:spPr>
        <p:txBody>
          <a:bodyPr/>
          <a:lstStyle/>
          <a:p>
            <a:pPr eaLnBrk="1" hangingPunct="1"/>
            <a:r>
              <a:rPr lang="zh-CN" altLang="en-US" sz="3200" smtClean="0"/>
              <a:t>一、</a:t>
            </a:r>
            <a:r>
              <a:rPr lang="en-US" altLang="zh-CN" sz="3200" smtClean="0"/>
              <a:t>PM2.5</a:t>
            </a:r>
            <a:r>
              <a:rPr lang="zh-CN" altLang="en-US" sz="3200" smtClean="0"/>
              <a:t>中</a:t>
            </a:r>
            <a:r>
              <a:rPr lang="en-US" altLang="zh-CN" sz="3200" smtClean="0"/>
              <a:t>16</a:t>
            </a:r>
            <a:r>
              <a:rPr lang="zh-CN" altLang="en-US" sz="3200" smtClean="0"/>
              <a:t>种多环芳烃监测总结</a:t>
            </a:r>
          </a:p>
        </p:txBody>
      </p:sp>
      <p:sp>
        <p:nvSpPr>
          <p:cNvPr id="25608" name="Text Box 4"/>
          <p:cNvSpPr txBox="1">
            <a:spLocks noChangeArrowheads="1"/>
          </p:cNvSpPr>
          <p:nvPr/>
        </p:nvSpPr>
        <p:spPr bwMode="auto">
          <a:xfrm>
            <a:off x="879475" y="1928813"/>
            <a:ext cx="2228850" cy="457200"/>
          </a:xfrm>
          <a:prstGeom prst="rect">
            <a:avLst/>
          </a:prstGeom>
          <a:noFill/>
          <a:ln w="9525">
            <a:noFill/>
            <a:miter lim="800000"/>
            <a:headEnd/>
            <a:tailEnd/>
          </a:ln>
        </p:spPr>
        <p:txBody>
          <a:bodyPr wrap="none">
            <a:spAutoFit/>
          </a:bodyPr>
          <a:lstStyle/>
          <a:p>
            <a:r>
              <a:rPr lang="en-US" altLang="zh-CN" sz="2400"/>
              <a:t>1.3 </a:t>
            </a:r>
            <a:r>
              <a:rPr lang="zh-CN" altLang="en-US" sz="2400"/>
              <a:t>结果与讨论</a:t>
            </a:r>
          </a:p>
        </p:txBody>
      </p:sp>
      <p:sp>
        <p:nvSpPr>
          <p:cNvPr id="25609" name="Text Box 5"/>
          <p:cNvSpPr txBox="1">
            <a:spLocks noChangeArrowheads="1"/>
          </p:cNvSpPr>
          <p:nvPr/>
        </p:nvSpPr>
        <p:spPr bwMode="auto">
          <a:xfrm>
            <a:off x="1116013" y="2349500"/>
            <a:ext cx="4827587" cy="396875"/>
          </a:xfrm>
          <a:prstGeom prst="rect">
            <a:avLst/>
          </a:prstGeom>
          <a:noFill/>
          <a:ln w="9525">
            <a:noFill/>
            <a:miter lim="800000"/>
            <a:headEnd/>
            <a:tailEnd/>
          </a:ln>
        </p:spPr>
        <p:txBody>
          <a:bodyPr wrap="none">
            <a:spAutoFit/>
          </a:bodyPr>
          <a:lstStyle/>
          <a:p>
            <a:r>
              <a:rPr lang="zh-CN" altLang="en-US" sz="2000"/>
              <a:t>实验过程中对萃取试剂的选择进行了优化</a:t>
            </a:r>
            <a:r>
              <a:rPr lang="zh-CN" altLang="en-US"/>
              <a:t> </a:t>
            </a:r>
          </a:p>
        </p:txBody>
      </p:sp>
      <p:sp>
        <p:nvSpPr>
          <p:cNvPr id="25610" name="Rectangle 7"/>
          <p:cNvSpPr>
            <a:spLocks noChangeArrowheads="1"/>
          </p:cNvSpPr>
          <p:nvPr/>
        </p:nvSpPr>
        <p:spPr bwMode="auto">
          <a:xfrm>
            <a:off x="0" y="1985963"/>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5606" name="Object 6"/>
          <p:cNvGraphicFramePr>
            <a:graphicFrameLocks noChangeAspect="1"/>
          </p:cNvGraphicFramePr>
          <p:nvPr/>
        </p:nvGraphicFramePr>
        <p:xfrm>
          <a:off x="2051050" y="2636838"/>
          <a:ext cx="4305300" cy="2886075"/>
        </p:xfrm>
        <a:graphic>
          <a:graphicData uri="http://schemas.openxmlformats.org/presentationml/2006/ole">
            <p:oleObj spid="_x0000_s25606" r:id="rId3" imgW="4159910" imgH="2887066" progId="">
              <p:embed/>
            </p:oleObj>
          </a:graphicData>
        </a:graphic>
      </p:graphicFrame>
      <p:sp>
        <p:nvSpPr>
          <p:cNvPr id="25611" name="Text Box 8"/>
          <p:cNvSpPr txBox="1">
            <a:spLocks noChangeArrowheads="1"/>
          </p:cNvSpPr>
          <p:nvPr/>
        </p:nvSpPr>
        <p:spPr bwMode="auto">
          <a:xfrm>
            <a:off x="179388" y="5516563"/>
            <a:ext cx="8805862" cy="671512"/>
          </a:xfrm>
          <a:prstGeom prst="rect">
            <a:avLst/>
          </a:prstGeom>
          <a:noFill/>
          <a:ln w="9525">
            <a:noFill/>
            <a:miter lim="800000"/>
            <a:headEnd/>
            <a:tailEnd/>
          </a:ln>
        </p:spPr>
        <p:txBody>
          <a:bodyPr wrap="none">
            <a:spAutoFit/>
          </a:bodyPr>
          <a:lstStyle/>
          <a:p>
            <a:r>
              <a:rPr lang="zh-CN" altLang="en-US" sz="1000"/>
              <a:t>注：</a:t>
            </a:r>
            <a:r>
              <a:rPr lang="en-US" altLang="zh-CN" sz="1000"/>
              <a:t>1-</a:t>
            </a:r>
            <a:r>
              <a:rPr lang="zh-CN" altLang="en-US" sz="1000"/>
              <a:t>萘；</a:t>
            </a:r>
            <a:r>
              <a:rPr lang="en-US" altLang="zh-CN" sz="1000"/>
              <a:t>2-</a:t>
            </a:r>
            <a:r>
              <a:rPr lang="zh-CN" altLang="en-US" sz="1000"/>
              <a:t>苊烯；</a:t>
            </a:r>
            <a:r>
              <a:rPr lang="en-US" altLang="zh-CN" sz="1000"/>
              <a:t>3-</a:t>
            </a:r>
            <a:r>
              <a:rPr lang="zh-CN" altLang="en-US" sz="1000"/>
              <a:t>芴；</a:t>
            </a:r>
            <a:r>
              <a:rPr lang="en-US" altLang="zh-CN" sz="1000"/>
              <a:t>4-</a:t>
            </a:r>
            <a:r>
              <a:rPr lang="zh-CN" altLang="en-US" sz="1000"/>
              <a:t>苊；</a:t>
            </a:r>
            <a:r>
              <a:rPr lang="en-US" altLang="zh-CN" sz="1000"/>
              <a:t>5-</a:t>
            </a:r>
            <a:r>
              <a:rPr lang="zh-CN" altLang="en-US" sz="1000"/>
              <a:t>菲；</a:t>
            </a:r>
            <a:r>
              <a:rPr lang="en-US" altLang="zh-CN" sz="1000"/>
              <a:t>6-</a:t>
            </a:r>
            <a:r>
              <a:rPr lang="zh-CN" altLang="en-US" sz="1000"/>
              <a:t>蒽；</a:t>
            </a:r>
            <a:r>
              <a:rPr lang="en-US" altLang="zh-CN" sz="1000"/>
              <a:t>7-</a:t>
            </a:r>
            <a:r>
              <a:rPr lang="zh-CN" altLang="en-US" sz="1000"/>
              <a:t>荧蒽；</a:t>
            </a:r>
            <a:r>
              <a:rPr lang="en-US" altLang="zh-CN" sz="1000"/>
              <a:t>8-</a:t>
            </a:r>
            <a:r>
              <a:rPr lang="zh-CN" altLang="en-US" sz="1000"/>
              <a:t>芘；</a:t>
            </a:r>
            <a:r>
              <a:rPr lang="en-US" altLang="zh-CN" sz="1000"/>
              <a:t>9-</a:t>
            </a:r>
            <a:r>
              <a:rPr lang="zh-CN" altLang="en-US" sz="1000"/>
              <a:t>屈；</a:t>
            </a:r>
            <a:r>
              <a:rPr lang="en-US" altLang="zh-CN" sz="1000"/>
              <a:t>10-</a:t>
            </a:r>
            <a:r>
              <a:rPr lang="zh-CN" altLang="en-US" sz="1000"/>
              <a:t>苯并</a:t>
            </a:r>
            <a:r>
              <a:rPr lang="en-US" altLang="zh-CN" sz="1000"/>
              <a:t>[a]</a:t>
            </a:r>
            <a:r>
              <a:rPr lang="zh-CN" altLang="en-US" sz="1000"/>
              <a:t>蒽；</a:t>
            </a:r>
            <a:r>
              <a:rPr lang="en-US" altLang="zh-CN" sz="1000"/>
              <a:t>11-</a:t>
            </a:r>
            <a:r>
              <a:rPr lang="zh-CN" altLang="en-US" sz="1000"/>
              <a:t>苯并</a:t>
            </a:r>
            <a:r>
              <a:rPr lang="en-US" altLang="zh-CN" sz="1000"/>
              <a:t>[b]</a:t>
            </a:r>
            <a:r>
              <a:rPr lang="zh-CN" altLang="en-US" sz="1000"/>
              <a:t>荧蒽；</a:t>
            </a:r>
            <a:r>
              <a:rPr lang="en-US" altLang="zh-CN" sz="1000"/>
              <a:t>12-</a:t>
            </a:r>
            <a:r>
              <a:rPr lang="zh-CN" altLang="en-US" sz="1000"/>
              <a:t>苯并</a:t>
            </a:r>
            <a:r>
              <a:rPr lang="en-US" altLang="zh-CN" sz="1000"/>
              <a:t>[k]</a:t>
            </a:r>
            <a:r>
              <a:rPr lang="zh-CN" altLang="en-US" sz="1000"/>
              <a:t>荧蒽；</a:t>
            </a:r>
            <a:r>
              <a:rPr lang="en-US" altLang="zh-CN" sz="1000"/>
              <a:t>13-</a:t>
            </a:r>
            <a:r>
              <a:rPr lang="zh-CN" altLang="en-US" sz="1000"/>
              <a:t>苯并</a:t>
            </a:r>
            <a:r>
              <a:rPr lang="en-US" altLang="zh-CN" sz="1000"/>
              <a:t>[a]</a:t>
            </a:r>
            <a:r>
              <a:rPr lang="zh-CN" altLang="en-US" sz="1000"/>
              <a:t>芘；</a:t>
            </a:r>
            <a:r>
              <a:rPr lang="en-US" altLang="zh-CN" sz="1000"/>
              <a:t>14-</a:t>
            </a:r>
            <a:r>
              <a:rPr lang="zh-CN" altLang="en-US" sz="1000"/>
              <a:t>二苯并</a:t>
            </a:r>
            <a:r>
              <a:rPr lang="en-US" altLang="zh-CN" sz="1000"/>
              <a:t>[a,h]</a:t>
            </a:r>
            <a:r>
              <a:rPr lang="zh-CN" altLang="en-US" sz="1000"/>
              <a:t>蒽；</a:t>
            </a:r>
          </a:p>
          <a:p>
            <a:r>
              <a:rPr lang="en-US" altLang="zh-CN" sz="1000"/>
              <a:t>15-</a:t>
            </a:r>
            <a:r>
              <a:rPr lang="zh-CN" altLang="en-US" sz="1000"/>
              <a:t>苯并</a:t>
            </a:r>
            <a:r>
              <a:rPr lang="en-US" altLang="zh-CN" sz="1000"/>
              <a:t>[g,h,i]</a:t>
            </a:r>
            <a:r>
              <a:rPr lang="zh-CN" altLang="en-US" sz="1000"/>
              <a:t>苝；</a:t>
            </a:r>
            <a:r>
              <a:rPr lang="en-US" altLang="zh-CN" sz="1000"/>
              <a:t>16-</a:t>
            </a:r>
            <a:r>
              <a:rPr lang="zh-CN" altLang="en-US" sz="1000"/>
              <a:t>茚并</a:t>
            </a:r>
            <a:r>
              <a:rPr lang="en-US" altLang="zh-CN" sz="1000"/>
              <a:t>[1,2,3-cd]</a:t>
            </a:r>
            <a:r>
              <a:rPr lang="zh-CN" altLang="en-US" sz="1000"/>
              <a:t>芘</a:t>
            </a:r>
          </a:p>
          <a:p>
            <a:r>
              <a:rPr lang="zh-CN" altLang="en-US"/>
              <a:t>由图可知当乙腈</a:t>
            </a:r>
            <a:r>
              <a:rPr lang="en-US" altLang="zh-CN"/>
              <a:t>-</a:t>
            </a:r>
            <a:r>
              <a:rPr lang="zh-CN" altLang="en-US"/>
              <a:t>丙酮</a:t>
            </a:r>
            <a:r>
              <a:rPr lang="en-US" altLang="zh-CN"/>
              <a:t>-</a:t>
            </a:r>
            <a:r>
              <a:rPr lang="zh-CN" altLang="en-US"/>
              <a:t>正己烷的比例为</a:t>
            </a:r>
            <a:r>
              <a:rPr lang="en-US" altLang="zh-CN"/>
              <a:t>6:2:2</a:t>
            </a:r>
            <a:r>
              <a:rPr lang="zh-CN" altLang="en-US"/>
              <a:t>时对样品多环芳烃的萃取效率最佳。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1116013" y="188913"/>
            <a:ext cx="7793037" cy="1462087"/>
          </a:xfrm>
        </p:spPr>
        <p:txBody>
          <a:bodyPr/>
          <a:lstStyle/>
          <a:p>
            <a:pPr eaLnBrk="1" hangingPunct="1"/>
            <a:r>
              <a:rPr lang="zh-CN" altLang="en-US" sz="3200" smtClean="0"/>
              <a:t>目录</a:t>
            </a:r>
          </a:p>
        </p:txBody>
      </p:sp>
      <p:sp>
        <p:nvSpPr>
          <p:cNvPr id="15362" name="Text Box 4"/>
          <p:cNvSpPr txBox="1">
            <a:spLocks noChangeArrowheads="1"/>
          </p:cNvSpPr>
          <p:nvPr/>
        </p:nvSpPr>
        <p:spPr bwMode="auto">
          <a:xfrm>
            <a:off x="1166813" y="2073275"/>
            <a:ext cx="4865687" cy="1552575"/>
          </a:xfrm>
          <a:prstGeom prst="rect">
            <a:avLst/>
          </a:prstGeom>
          <a:noFill/>
          <a:ln w="9525">
            <a:noFill/>
            <a:miter lim="800000"/>
            <a:headEnd/>
            <a:tailEnd/>
          </a:ln>
        </p:spPr>
        <p:txBody>
          <a:bodyPr wrap="none">
            <a:spAutoFit/>
          </a:bodyPr>
          <a:lstStyle/>
          <a:p>
            <a:endParaRPr lang="zh-CN" altLang="en-US" sz="2400" dirty="0"/>
          </a:p>
          <a:p>
            <a:r>
              <a:rPr lang="en-US" altLang="zh-CN" sz="2400" dirty="0"/>
              <a:t>1</a:t>
            </a:r>
            <a:r>
              <a:rPr lang="zh-CN" altLang="en-US" sz="2400" dirty="0"/>
              <a:t>、</a:t>
            </a:r>
            <a:r>
              <a:rPr lang="en-US" altLang="zh-CN" sz="2400" dirty="0"/>
              <a:t>PM2.5</a:t>
            </a:r>
            <a:r>
              <a:rPr lang="zh-CN" altLang="en-US" sz="2400" dirty="0"/>
              <a:t>中</a:t>
            </a:r>
            <a:r>
              <a:rPr lang="en-US" altLang="zh-CN" sz="2400" dirty="0"/>
              <a:t>16</a:t>
            </a:r>
            <a:r>
              <a:rPr lang="zh-CN" altLang="en-US" sz="2400" dirty="0"/>
              <a:t>种多环芳烃监测总结</a:t>
            </a:r>
          </a:p>
          <a:p>
            <a:r>
              <a:rPr lang="en-US" altLang="zh-CN" sz="2400" dirty="0"/>
              <a:t>2</a:t>
            </a:r>
            <a:r>
              <a:rPr lang="zh-CN" altLang="en-US" sz="2400" dirty="0"/>
              <a:t>、</a:t>
            </a:r>
            <a:r>
              <a:rPr lang="en-US" altLang="zh-CN" sz="2400" dirty="0"/>
              <a:t>PM2.5</a:t>
            </a:r>
            <a:r>
              <a:rPr lang="zh-CN" altLang="en-US" sz="2400" dirty="0"/>
              <a:t>中</a:t>
            </a:r>
            <a:r>
              <a:rPr lang="en-US" altLang="zh-CN" sz="2400" dirty="0"/>
              <a:t>12</a:t>
            </a:r>
            <a:r>
              <a:rPr lang="zh-CN" altLang="en-US" sz="2400" dirty="0"/>
              <a:t>种金属离子监测总结</a:t>
            </a:r>
          </a:p>
          <a:p>
            <a:r>
              <a:rPr lang="en-US" altLang="zh-CN" sz="2400" dirty="0"/>
              <a:t>3</a:t>
            </a:r>
            <a:r>
              <a:rPr lang="zh-CN" altLang="en-US" sz="2400" dirty="0"/>
              <a:t>、</a:t>
            </a:r>
            <a:r>
              <a:rPr lang="en-US" altLang="zh-CN" sz="2400" dirty="0"/>
              <a:t>PM2.5</a:t>
            </a:r>
            <a:r>
              <a:rPr lang="zh-CN" altLang="en-US" sz="2400" dirty="0"/>
              <a:t>中</a:t>
            </a:r>
            <a:r>
              <a:rPr lang="en-US" altLang="zh-CN" sz="2400" dirty="0"/>
              <a:t>4</a:t>
            </a:r>
            <a:r>
              <a:rPr lang="zh-CN" altLang="en-US" sz="2400" dirty="0"/>
              <a:t>种阴阳离子监测总结</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26633" name="Text Box 6"/>
          <p:cNvSpPr txBox="1">
            <a:spLocks noChangeArrowheads="1"/>
          </p:cNvSpPr>
          <p:nvPr/>
        </p:nvSpPr>
        <p:spPr bwMode="auto">
          <a:xfrm>
            <a:off x="1116013" y="2324100"/>
            <a:ext cx="4827587" cy="396875"/>
          </a:xfrm>
          <a:prstGeom prst="rect">
            <a:avLst/>
          </a:prstGeom>
          <a:noFill/>
          <a:ln w="9525">
            <a:noFill/>
            <a:miter lim="800000"/>
            <a:headEnd/>
            <a:tailEnd/>
          </a:ln>
        </p:spPr>
        <p:txBody>
          <a:bodyPr wrap="none">
            <a:spAutoFit/>
          </a:bodyPr>
          <a:lstStyle/>
          <a:p>
            <a:r>
              <a:rPr lang="zh-CN" altLang="en-US" sz="2000"/>
              <a:t>实验过程中对萃取温度的选择进行了优化</a:t>
            </a:r>
            <a:r>
              <a:rPr lang="zh-CN" altLang="en-US"/>
              <a:t> </a:t>
            </a:r>
          </a:p>
        </p:txBody>
      </p:sp>
      <p:sp>
        <p:nvSpPr>
          <p:cNvPr id="26634" name="Rectangle 8"/>
          <p:cNvSpPr>
            <a:spLocks noChangeArrowheads="1"/>
          </p:cNvSpPr>
          <p:nvPr/>
        </p:nvSpPr>
        <p:spPr bwMode="auto">
          <a:xfrm>
            <a:off x="0" y="2214563"/>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6631" name="Object 7"/>
          <p:cNvGraphicFramePr>
            <a:graphicFrameLocks noChangeAspect="1"/>
          </p:cNvGraphicFramePr>
          <p:nvPr/>
        </p:nvGraphicFramePr>
        <p:xfrm>
          <a:off x="2051050" y="2708275"/>
          <a:ext cx="4306888" cy="2665413"/>
        </p:xfrm>
        <a:graphic>
          <a:graphicData uri="http://schemas.openxmlformats.org/presentationml/2006/ole">
            <p:oleObj spid="_x0000_s26631" r:id="rId3" imgW="4159910" imgH="2887066" progId="">
              <p:embed/>
            </p:oleObj>
          </a:graphicData>
        </a:graphic>
      </p:graphicFrame>
      <p:sp>
        <p:nvSpPr>
          <p:cNvPr id="26635" name="Text Box 9"/>
          <p:cNvSpPr txBox="1">
            <a:spLocks noChangeArrowheads="1"/>
          </p:cNvSpPr>
          <p:nvPr/>
        </p:nvSpPr>
        <p:spPr bwMode="auto">
          <a:xfrm>
            <a:off x="1095375" y="5273675"/>
            <a:ext cx="4927600" cy="244475"/>
          </a:xfrm>
          <a:prstGeom prst="rect">
            <a:avLst/>
          </a:prstGeom>
          <a:noFill/>
          <a:ln w="9525">
            <a:noFill/>
            <a:miter lim="800000"/>
            <a:headEnd/>
            <a:tailEnd/>
          </a:ln>
        </p:spPr>
        <p:txBody>
          <a:bodyPr wrap="none">
            <a:spAutoFit/>
          </a:bodyPr>
          <a:lstStyle/>
          <a:p>
            <a:r>
              <a:rPr lang="zh-CN" altLang="en-US" sz="1000"/>
              <a:t>注：</a:t>
            </a:r>
            <a:r>
              <a:rPr lang="en-US" altLang="zh-CN" sz="1000"/>
              <a:t>1-</a:t>
            </a:r>
            <a:r>
              <a:rPr lang="zh-CN" altLang="en-US" sz="1000"/>
              <a:t>萘；</a:t>
            </a:r>
            <a:r>
              <a:rPr lang="en-US" altLang="zh-CN" sz="1000"/>
              <a:t>7-</a:t>
            </a:r>
            <a:r>
              <a:rPr lang="zh-CN" altLang="en-US" sz="1000"/>
              <a:t>荧蒽；</a:t>
            </a:r>
            <a:r>
              <a:rPr lang="en-US" altLang="zh-CN" sz="1000"/>
              <a:t>10-</a:t>
            </a:r>
            <a:r>
              <a:rPr lang="zh-CN" altLang="en-US" sz="1000"/>
              <a:t>苯并</a:t>
            </a:r>
            <a:r>
              <a:rPr lang="en-US" altLang="zh-CN" sz="1000"/>
              <a:t>[a]</a:t>
            </a:r>
            <a:r>
              <a:rPr lang="zh-CN" altLang="en-US" sz="1000"/>
              <a:t>蒽；</a:t>
            </a:r>
            <a:r>
              <a:rPr lang="en-US" altLang="zh-CN" sz="1000"/>
              <a:t>12-</a:t>
            </a:r>
            <a:r>
              <a:rPr lang="zh-CN" altLang="en-US" sz="1000"/>
              <a:t>苯并</a:t>
            </a:r>
            <a:r>
              <a:rPr lang="en-US" altLang="zh-CN" sz="1000"/>
              <a:t>[K]</a:t>
            </a:r>
            <a:r>
              <a:rPr lang="zh-CN" altLang="en-US" sz="1000"/>
              <a:t>荧蒽；</a:t>
            </a:r>
            <a:r>
              <a:rPr lang="en-US" altLang="zh-CN" sz="1000"/>
              <a:t>13-</a:t>
            </a:r>
            <a:r>
              <a:rPr lang="zh-CN" altLang="en-US" sz="1000"/>
              <a:t>苯并</a:t>
            </a:r>
            <a:r>
              <a:rPr lang="en-US" altLang="zh-CN" sz="1000"/>
              <a:t>[a]</a:t>
            </a:r>
            <a:r>
              <a:rPr lang="zh-CN" altLang="en-US" sz="1000"/>
              <a:t>芘；</a:t>
            </a:r>
            <a:r>
              <a:rPr lang="en-US" altLang="zh-CN" sz="1000"/>
              <a:t>15-</a:t>
            </a:r>
            <a:r>
              <a:rPr lang="zh-CN" altLang="en-US" sz="1000"/>
              <a:t>苯并</a:t>
            </a:r>
            <a:r>
              <a:rPr lang="en-US" altLang="zh-CN" sz="1000"/>
              <a:t>[g,h,i]</a:t>
            </a:r>
            <a:r>
              <a:rPr lang="zh-CN" altLang="en-US" sz="1000"/>
              <a:t>苝</a:t>
            </a:r>
          </a:p>
        </p:txBody>
      </p:sp>
      <p:sp>
        <p:nvSpPr>
          <p:cNvPr id="26636" name="Text Box 10"/>
          <p:cNvSpPr txBox="1">
            <a:spLocks noChangeArrowheads="1"/>
          </p:cNvSpPr>
          <p:nvPr/>
        </p:nvSpPr>
        <p:spPr bwMode="auto">
          <a:xfrm>
            <a:off x="971550" y="5516563"/>
            <a:ext cx="6835775" cy="366712"/>
          </a:xfrm>
          <a:prstGeom prst="rect">
            <a:avLst/>
          </a:prstGeom>
          <a:noFill/>
          <a:ln w="9525">
            <a:noFill/>
            <a:miter lim="800000"/>
            <a:headEnd/>
            <a:tailEnd/>
          </a:ln>
        </p:spPr>
        <p:txBody>
          <a:bodyPr wrap="none">
            <a:spAutoFit/>
          </a:bodyPr>
          <a:lstStyle/>
          <a:p>
            <a:r>
              <a:rPr lang="zh-CN" altLang="en-US"/>
              <a:t>由图可知，当萃取温度为</a:t>
            </a:r>
            <a:r>
              <a:rPr lang="en-US" altLang="zh-CN"/>
              <a:t>25℃</a:t>
            </a:r>
            <a:r>
              <a:rPr lang="zh-CN" altLang="en-US"/>
              <a:t>，对样品多环芳烃的萃取效率最佳。</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27657" name="Text Box 5"/>
          <p:cNvSpPr txBox="1">
            <a:spLocks noChangeArrowheads="1"/>
          </p:cNvSpPr>
          <p:nvPr/>
        </p:nvSpPr>
        <p:spPr bwMode="auto">
          <a:xfrm>
            <a:off x="950913" y="2066925"/>
            <a:ext cx="184150" cy="366713"/>
          </a:xfrm>
          <a:prstGeom prst="rect">
            <a:avLst/>
          </a:prstGeom>
          <a:noFill/>
          <a:ln w="9525">
            <a:noFill/>
            <a:miter lim="800000"/>
            <a:headEnd/>
            <a:tailEnd/>
          </a:ln>
        </p:spPr>
        <p:txBody>
          <a:bodyPr wrap="none">
            <a:spAutoFit/>
          </a:bodyPr>
          <a:lstStyle/>
          <a:p>
            <a:endParaRPr lang="zh-CN" altLang="en-US"/>
          </a:p>
        </p:txBody>
      </p:sp>
      <p:sp>
        <p:nvSpPr>
          <p:cNvPr id="27658" name="Text Box 6"/>
          <p:cNvSpPr txBox="1">
            <a:spLocks noChangeArrowheads="1"/>
          </p:cNvSpPr>
          <p:nvPr/>
        </p:nvSpPr>
        <p:spPr bwMode="auto">
          <a:xfrm>
            <a:off x="1116013" y="2324100"/>
            <a:ext cx="4827587" cy="396875"/>
          </a:xfrm>
          <a:prstGeom prst="rect">
            <a:avLst/>
          </a:prstGeom>
          <a:noFill/>
          <a:ln w="9525">
            <a:noFill/>
            <a:miter lim="800000"/>
            <a:headEnd/>
            <a:tailEnd/>
          </a:ln>
        </p:spPr>
        <p:txBody>
          <a:bodyPr wrap="none">
            <a:spAutoFit/>
          </a:bodyPr>
          <a:lstStyle/>
          <a:p>
            <a:r>
              <a:rPr lang="zh-CN" altLang="en-US" sz="2000"/>
              <a:t>实验过程中对萃取时间的选择进行了优化</a:t>
            </a:r>
            <a:r>
              <a:rPr lang="zh-CN" altLang="en-US"/>
              <a:t> </a:t>
            </a:r>
          </a:p>
        </p:txBody>
      </p:sp>
      <p:sp>
        <p:nvSpPr>
          <p:cNvPr id="27659" name="Rectangle 8"/>
          <p:cNvSpPr>
            <a:spLocks noChangeArrowheads="1"/>
          </p:cNvSpPr>
          <p:nvPr/>
        </p:nvSpPr>
        <p:spPr bwMode="auto">
          <a:xfrm>
            <a:off x="0" y="1919288"/>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7655" name="Object 7"/>
          <p:cNvGraphicFramePr>
            <a:graphicFrameLocks noChangeAspect="1"/>
          </p:cNvGraphicFramePr>
          <p:nvPr/>
        </p:nvGraphicFramePr>
        <p:xfrm>
          <a:off x="1763713" y="2708275"/>
          <a:ext cx="4286250" cy="3019425"/>
        </p:xfrm>
        <a:graphic>
          <a:graphicData uri="http://schemas.openxmlformats.org/presentationml/2006/ole">
            <p:oleObj spid="_x0000_s27655" r:id="rId3" imgW="4159910" imgH="2887066" progId="">
              <p:embed/>
            </p:oleObj>
          </a:graphicData>
        </a:graphic>
      </p:graphicFrame>
      <p:sp>
        <p:nvSpPr>
          <p:cNvPr id="27660" name="Rectangle 9"/>
          <p:cNvSpPr>
            <a:spLocks noChangeArrowheads="1"/>
          </p:cNvSpPr>
          <p:nvPr/>
        </p:nvSpPr>
        <p:spPr bwMode="auto">
          <a:xfrm>
            <a:off x="0" y="5805488"/>
            <a:ext cx="9088438" cy="641350"/>
          </a:xfrm>
          <a:prstGeom prst="rect">
            <a:avLst/>
          </a:prstGeom>
          <a:noFill/>
          <a:ln w="9525">
            <a:noFill/>
            <a:miter lim="800000"/>
            <a:headEnd/>
            <a:tailEnd/>
          </a:ln>
        </p:spPr>
        <p:txBody>
          <a:bodyPr anchor="ctr">
            <a:spAutoFit/>
          </a:bodyPr>
          <a:lstStyle/>
          <a:p>
            <a:r>
              <a:rPr lang="zh-CN" altLang="en-US"/>
              <a:t>由图可知在前</a:t>
            </a:r>
            <a:r>
              <a:rPr lang="en-US" altLang="zh-CN"/>
              <a:t>30min</a:t>
            </a:r>
            <a:r>
              <a:rPr lang="zh-CN" altLang="en-US"/>
              <a:t>内各多环芳烃的浓度逐渐上升，当在</a:t>
            </a:r>
            <a:r>
              <a:rPr lang="en-US" altLang="zh-CN"/>
              <a:t>30min</a:t>
            </a:r>
            <a:r>
              <a:rPr lang="zh-CN" altLang="en-US"/>
              <a:t>时多环芳烃浓度达到最高，</a:t>
            </a:r>
            <a:r>
              <a:rPr lang="en-US" altLang="zh-CN"/>
              <a:t>30min</a:t>
            </a:r>
            <a:r>
              <a:rPr lang="zh-CN" altLang="en-US"/>
              <a:t>以后多环芳烃浓度逐渐下降，因此选择</a:t>
            </a:r>
            <a:r>
              <a:rPr lang="en-US" altLang="zh-CN"/>
              <a:t>30min</a:t>
            </a:r>
            <a:r>
              <a:rPr lang="zh-CN" altLang="en-US"/>
              <a:t>作为最佳超声萃取时间。</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28674" name="Text Box 4"/>
          <p:cNvSpPr txBox="1">
            <a:spLocks noChangeArrowheads="1"/>
          </p:cNvSpPr>
          <p:nvPr/>
        </p:nvSpPr>
        <p:spPr bwMode="auto">
          <a:xfrm>
            <a:off x="179388" y="1916113"/>
            <a:ext cx="2228850" cy="457200"/>
          </a:xfrm>
          <a:prstGeom prst="rect">
            <a:avLst/>
          </a:prstGeom>
          <a:noFill/>
          <a:ln w="9525">
            <a:noFill/>
            <a:miter lim="800000"/>
            <a:headEnd/>
            <a:tailEnd/>
          </a:ln>
        </p:spPr>
        <p:txBody>
          <a:bodyPr wrap="none">
            <a:spAutoFit/>
          </a:bodyPr>
          <a:lstStyle/>
          <a:p>
            <a:r>
              <a:rPr lang="en-US" altLang="zh-CN" sz="2400"/>
              <a:t>1.4 </a:t>
            </a:r>
            <a:r>
              <a:rPr lang="zh-CN" altLang="en-US" sz="2400"/>
              <a:t>方法学考察</a:t>
            </a:r>
          </a:p>
        </p:txBody>
      </p:sp>
      <p:sp>
        <p:nvSpPr>
          <p:cNvPr id="28675" name="Rectangle 5"/>
          <p:cNvSpPr>
            <a:spLocks noChangeArrowheads="1"/>
          </p:cNvSpPr>
          <p:nvPr/>
        </p:nvSpPr>
        <p:spPr bwMode="auto">
          <a:xfrm>
            <a:off x="179388" y="2852738"/>
            <a:ext cx="3097212" cy="2014537"/>
          </a:xfrm>
          <a:prstGeom prst="rect">
            <a:avLst/>
          </a:prstGeom>
          <a:noFill/>
          <a:ln w="9525">
            <a:noFill/>
            <a:miter lim="800000"/>
            <a:headEnd/>
            <a:tailEnd/>
          </a:ln>
        </p:spPr>
        <p:txBody>
          <a:bodyPr anchor="ctr">
            <a:spAutoFit/>
          </a:bodyPr>
          <a:lstStyle/>
          <a:p>
            <a:r>
              <a:rPr lang="zh-CN" altLang="en-US"/>
              <a:t>    线性关系考察： 以</a:t>
            </a:r>
            <a:r>
              <a:rPr lang="en-US" altLang="zh-CN"/>
              <a:t>16</a:t>
            </a:r>
            <a:r>
              <a:rPr lang="zh-CN" altLang="en-US"/>
              <a:t>种多环芳烃浓度（</a:t>
            </a:r>
            <a:r>
              <a:rPr lang="en-US" altLang="zh-CN"/>
              <a:t>X</a:t>
            </a:r>
            <a:r>
              <a:rPr lang="zh-CN" altLang="en-US"/>
              <a:t>）为横坐标，浓度范围</a:t>
            </a:r>
            <a:r>
              <a:rPr lang="en-US" altLang="zh-CN"/>
              <a:t>0.05~5μg/mL,</a:t>
            </a:r>
            <a:r>
              <a:rPr lang="zh-CN" altLang="en-US"/>
              <a:t>峰面积（</a:t>
            </a:r>
            <a:r>
              <a:rPr lang="en-US" altLang="zh-CN"/>
              <a:t>y</a:t>
            </a:r>
            <a:r>
              <a:rPr lang="zh-CN" altLang="en-US"/>
              <a:t>）为纵坐标，进行线性回归，如表所示，</a:t>
            </a:r>
            <a:r>
              <a:rPr lang="en-US" altLang="zh-CN"/>
              <a:t>16</a:t>
            </a:r>
            <a:r>
              <a:rPr lang="zh-CN" altLang="en-US"/>
              <a:t>种多环芳烃标准曲线线性关系良好</a:t>
            </a:r>
            <a:r>
              <a:rPr lang="en-US" altLang="zh-CN"/>
              <a:t>r≥0.999 </a:t>
            </a:r>
          </a:p>
        </p:txBody>
      </p:sp>
      <p:graphicFrame>
        <p:nvGraphicFramePr>
          <p:cNvPr id="28751" name="Group 79"/>
          <p:cNvGraphicFramePr>
            <a:graphicFrameLocks noGrp="1"/>
          </p:cNvGraphicFramePr>
          <p:nvPr/>
        </p:nvGraphicFramePr>
        <p:xfrm>
          <a:off x="3563938" y="2133600"/>
          <a:ext cx="5410200" cy="4153535"/>
        </p:xfrm>
        <a:graphic>
          <a:graphicData uri="http://schemas.openxmlformats.org/drawingml/2006/table">
            <a:tbl>
              <a:tblPr/>
              <a:tblGrid>
                <a:gridCol w="1803400"/>
                <a:gridCol w="1803400"/>
                <a:gridCol w="1803400"/>
              </a:tblGrid>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组分</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回归方程</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相关系数</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r</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Y=174.89x-0.579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苊烯</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Y=87.71x-1.034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芴</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Y=210.30x-3.606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Y=252.71x-1.646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菲</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Y=119.91x-0.942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Y=172.29x-1.331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Y=47.83x-0.600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Y=226.04x-3.511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屈</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Y=67.69x-0.740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Y=130.25x-1.319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[b]</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Y=274.12x+1.044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[k]</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Y=268.62x-2.073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Y=83.29x-2.717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二苯并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[a,h]</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Y=217.69x-3.576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[g,h,i]</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苝</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Y=249.75x-2.060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茚并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[1,2,3-c,d]</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Y=68.88x-0.925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0.9999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29698" name="Rectangle 80"/>
          <p:cNvSpPr>
            <a:spLocks noChangeArrowheads="1"/>
          </p:cNvSpPr>
          <p:nvPr/>
        </p:nvSpPr>
        <p:spPr bwMode="auto">
          <a:xfrm>
            <a:off x="539750" y="3173413"/>
            <a:ext cx="2592388" cy="1739900"/>
          </a:xfrm>
          <a:prstGeom prst="rect">
            <a:avLst/>
          </a:prstGeom>
          <a:noFill/>
          <a:ln w="9525">
            <a:noFill/>
            <a:miter lim="800000"/>
            <a:headEnd/>
            <a:tailEnd/>
          </a:ln>
        </p:spPr>
        <p:txBody>
          <a:bodyPr anchor="ctr">
            <a:spAutoFit/>
          </a:bodyPr>
          <a:lstStyle/>
          <a:p>
            <a:r>
              <a:rPr lang="zh-CN" altLang="en-US"/>
              <a:t>方法精密度考察：</a:t>
            </a:r>
            <a:r>
              <a:rPr lang="en-US" altLang="zh-CN"/>
              <a:t> </a:t>
            </a:r>
            <a:r>
              <a:rPr lang="zh-CN" altLang="en-US"/>
              <a:t>取</a:t>
            </a:r>
            <a:r>
              <a:rPr lang="en-US" altLang="zh-CN"/>
              <a:t>1μg/mL16</a:t>
            </a:r>
            <a:r>
              <a:rPr lang="zh-CN" altLang="en-US"/>
              <a:t>种多环芳烃混标进行</a:t>
            </a:r>
            <a:r>
              <a:rPr lang="en-US" altLang="zh-CN"/>
              <a:t>7</a:t>
            </a:r>
            <a:r>
              <a:rPr lang="zh-CN" altLang="en-US"/>
              <a:t>次平行测定，其</a:t>
            </a:r>
            <a:r>
              <a:rPr lang="en-US" altLang="zh-CN"/>
              <a:t>RSD</a:t>
            </a:r>
            <a:r>
              <a:rPr lang="zh-CN" altLang="en-US"/>
              <a:t>范围在</a:t>
            </a:r>
            <a:r>
              <a:rPr lang="en-US" altLang="zh-CN"/>
              <a:t>0.63%~5.10%</a:t>
            </a:r>
            <a:r>
              <a:rPr lang="zh-CN" altLang="en-US"/>
              <a:t>，表现出良好的精密度。</a:t>
            </a:r>
          </a:p>
        </p:txBody>
      </p:sp>
      <p:graphicFrame>
        <p:nvGraphicFramePr>
          <p:cNvPr id="29810" name="Group 114"/>
          <p:cNvGraphicFramePr>
            <a:graphicFrameLocks noGrp="1"/>
          </p:cNvGraphicFramePr>
          <p:nvPr/>
        </p:nvGraphicFramePr>
        <p:xfrm>
          <a:off x="3563938" y="1989138"/>
          <a:ext cx="4332287" cy="4469130"/>
        </p:xfrm>
        <a:graphic>
          <a:graphicData uri="http://schemas.openxmlformats.org/drawingml/2006/table">
            <a:tbl>
              <a:tblPr/>
              <a:tblGrid>
                <a:gridCol w="1114425"/>
                <a:gridCol w="1073150"/>
                <a:gridCol w="1073150"/>
                <a:gridCol w="1071562"/>
              </a:tblGrid>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化合物名称</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均值（</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μg/mL</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标准偏差</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相对标准偏差</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RSD</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0.0058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0.63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苊烯</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0.033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3.49</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芴</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0.022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2.10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0.010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菲</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0.0068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0.75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0.014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1.38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0.026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2.76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0.71</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0.0062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0.87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屈</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0.048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5.10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0.88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0.010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1.17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[b]</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0.0085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0.91</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[k]</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0.014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1.34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0.021</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2.15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二苯并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[a,h]</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0.012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1.31</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[g,h,i]</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苝</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0.85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0.0065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0.77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茚并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[1,2,3-c,d]</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0.94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0.0081</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0.86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30722" name="Rectangle 80"/>
          <p:cNvSpPr>
            <a:spLocks noChangeArrowheads="1"/>
          </p:cNvSpPr>
          <p:nvPr/>
        </p:nvSpPr>
        <p:spPr bwMode="auto">
          <a:xfrm>
            <a:off x="539750" y="2762250"/>
            <a:ext cx="2592388" cy="2563813"/>
          </a:xfrm>
          <a:prstGeom prst="rect">
            <a:avLst/>
          </a:prstGeom>
          <a:noFill/>
          <a:ln w="9525">
            <a:noFill/>
            <a:miter lim="800000"/>
            <a:headEnd/>
            <a:tailEnd/>
          </a:ln>
        </p:spPr>
        <p:txBody>
          <a:bodyPr anchor="ctr">
            <a:spAutoFit/>
          </a:bodyPr>
          <a:lstStyle/>
          <a:p>
            <a:r>
              <a:rPr lang="zh-CN" altLang="en-US"/>
              <a:t>方法检出限及测定下限考察：</a:t>
            </a:r>
            <a:r>
              <a:rPr lang="en-US" altLang="zh-CN"/>
              <a:t> </a:t>
            </a:r>
            <a:r>
              <a:rPr lang="zh-CN" altLang="en-US"/>
              <a:t>根据</a:t>
            </a:r>
            <a:r>
              <a:rPr lang="en-US" altLang="zh-CN"/>
              <a:t>7</a:t>
            </a:r>
            <a:r>
              <a:rPr lang="zh-CN" altLang="en-US"/>
              <a:t>次平行测定的标准差及自由度为</a:t>
            </a:r>
            <a:r>
              <a:rPr lang="en-US" altLang="zh-CN"/>
              <a:t>6</a:t>
            </a:r>
            <a:r>
              <a:rPr lang="zh-CN" altLang="en-US"/>
              <a:t>时置信度为</a:t>
            </a:r>
            <a:r>
              <a:rPr lang="en-US" altLang="zh-CN"/>
              <a:t>99%</a:t>
            </a:r>
            <a:r>
              <a:rPr lang="zh-CN" altLang="en-US"/>
              <a:t>的</a:t>
            </a:r>
            <a:r>
              <a:rPr lang="en-US" altLang="zh-CN"/>
              <a:t>t</a:t>
            </a:r>
            <a:r>
              <a:rPr lang="zh-CN" altLang="en-US"/>
              <a:t>分布得出其检出限。</a:t>
            </a:r>
          </a:p>
          <a:p>
            <a:r>
              <a:rPr lang="zh-CN" altLang="en-US"/>
              <a:t>分析条件：空气采样体积为</a:t>
            </a:r>
            <a:r>
              <a:rPr lang="en-US" altLang="zh-CN"/>
              <a:t>136m</a:t>
            </a:r>
            <a:r>
              <a:rPr lang="en-US" altLang="zh-CN" baseline="30000"/>
              <a:t>3</a:t>
            </a:r>
            <a:r>
              <a:rPr lang="zh-CN" altLang="en-US"/>
              <a:t>（标准状态），样品预处理定容体积</a:t>
            </a:r>
            <a:r>
              <a:rPr lang="en-US" altLang="zh-CN"/>
              <a:t>1.00mL</a:t>
            </a:r>
            <a:endParaRPr lang="zh-CN" altLang="en-US"/>
          </a:p>
        </p:txBody>
      </p:sp>
      <p:graphicFrame>
        <p:nvGraphicFramePr>
          <p:cNvPr id="50328" name="Group 152"/>
          <p:cNvGraphicFramePr>
            <a:graphicFrameLocks noGrp="1"/>
          </p:cNvGraphicFramePr>
          <p:nvPr/>
        </p:nvGraphicFramePr>
        <p:xfrm>
          <a:off x="3563938" y="1989138"/>
          <a:ext cx="3529012" cy="4332605"/>
        </p:xfrm>
        <a:graphic>
          <a:graphicData uri="http://schemas.openxmlformats.org/drawingml/2006/table">
            <a:tbl>
              <a:tblPr/>
              <a:tblGrid>
                <a:gridCol w="1114425"/>
                <a:gridCol w="1077912"/>
                <a:gridCol w="1336675"/>
              </a:tblGrid>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化合物名称</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检出限（</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ng/m</a:t>
                      </a:r>
                      <a:r>
                        <a:rPr kumimoji="0" lang="en-US" altLang="zh-CN" sz="1000" b="0" i="0" u="none" strike="noStrike" cap="none" normalizeH="0" baseline="30000" smtClean="0">
                          <a:ln>
                            <a:noFill/>
                          </a:ln>
                          <a:solidFill>
                            <a:schemeClr val="tx1"/>
                          </a:solidFill>
                          <a:effectLst/>
                          <a:latin typeface="宋体" charset="-122"/>
                          <a:ea typeface="宋体" charset="-122"/>
                          <a:cs typeface="Times New Roman" pitchFamily="18" charset="0"/>
                        </a:rPr>
                        <a:t>3</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测定下限（</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ng/m</a:t>
                      </a:r>
                      <a:r>
                        <a:rPr kumimoji="0" lang="en-US" altLang="zh-CN" sz="1000" b="0" i="0" u="none" strike="noStrike" cap="none" normalizeH="0" baseline="30000" smtClean="0">
                          <a:ln>
                            <a:noFill/>
                          </a:ln>
                          <a:solidFill>
                            <a:schemeClr val="tx1"/>
                          </a:solidFill>
                          <a:effectLst/>
                          <a:latin typeface="宋体" charset="-122"/>
                          <a:ea typeface="宋体" charset="-122"/>
                          <a:cs typeface="Times New Roman" pitchFamily="18" charset="0"/>
                        </a:rPr>
                        <a:t>3</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0.12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苊烯</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0.35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1.40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芴</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0.14</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0.56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0.32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菲</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0.12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0.33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1.32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0.52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2.08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屈</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0.59</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2.36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0.03</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0.12</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[b]</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[k]</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0.07</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0.28</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二苯并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[a,h]</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[g,h,i]</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苝</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0.09</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0.36</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茚并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[1,2,3-c,d]</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0.05</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0.20</a:t>
                      </a:r>
                      <a:endParaRPr kumimoji="0" lang="en-US" altLang="zh-CN" sz="10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31746" name="Rectangle 79"/>
          <p:cNvSpPr>
            <a:spLocks noChangeArrowheads="1"/>
          </p:cNvSpPr>
          <p:nvPr/>
        </p:nvSpPr>
        <p:spPr bwMode="auto">
          <a:xfrm>
            <a:off x="0" y="3060700"/>
            <a:ext cx="3565525" cy="2014538"/>
          </a:xfrm>
          <a:prstGeom prst="rect">
            <a:avLst/>
          </a:prstGeom>
          <a:noFill/>
          <a:ln w="9525">
            <a:noFill/>
            <a:miter lim="800000"/>
            <a:headEnd/>
            <a:tailEnd/>
          </a:ln>
        </p:spPr>
        <p:txBody>
          <a:bodyPr anchor="ctr">
            <a:spAutoFit/>
          </a:bodyPr>
          <a:lstStyle/>
          <a:p>
            <a:r>
              <a:rPr lang="zh-CN" altLang="en-US"/>
              <a:t>方法准确度考察： 对样品进行低、中、高加标回收实验，加标量分别为</a:t>
            </a:r>
            <a:r>
              <a:rPr lang="en-US" altLang="zh-CN"/>
              <a:t>0.2μg</a:t>
            </a:r>
            <a:r>
              <a:rPr lang="zh-CN" altLang="en-US"/>
              <a:t>，</a:t>
            </a:r>
            <a:r>
              <a:rPr lang="en-US" altLang="zh-CN"/>
              <a:t>1.0μg</a:t>
            </a:r>
            <a:r>
              <a:rPr lang="zh-CN" altLang="en-US"/>
              <a:t>， </a:t>
            </a:r>
            <a:r>
              <a:rPr lang="en-US" altLang="zh-CN"/>
              <a:t>5.0μg</a:t>
            </a:r>
            <a:r>
              <a:rPr lang="zh-CN" altLang="en-US"/>
              <a:t>，对应的加标回收率分别为</a:t>
            </a:r>
            <a:r>
              <a:rPr lang="en-US" altLang="zh-CN"/>
              <a:t>77.5%~112.5%</a:t>
            </a:r>
            <a:r>
              <a:rPr lang="zh-CN" altLang="en-US"/>
              <a:t>，</a:t>
            </a:r>
            <a:r>
              <a:rPr lang="en-US" altLang="zh-CN"/>
              <a:t>70.9%~107.6%</a:t>
            </a:r>
            <a:r>
              <a:rPr lang="zh-CN" altLang="en-US"/>
              <a:t>，</a:t>
            </a:r>
            <a:r>
              <a:rPr lang="en-US" altLang="zh-CN"/>
              <a:t>67.9%~98.0%</a:t>
            </a:r>
            <a:r>
              <a:rPr lang="zh-CN" altLang="en-US"/>
              <a:t>之间，如表所示。</a:t>
            </a:r>
          </a:p>
        </p:txBody>
      </p:sp>
      <p:graphicFrame>
        <p:nvGraphicFramePr>
          <p:cNvPr id="34087" name="Group 295"/>
          <p:cNvGraphicFramePr>
            <a:graphicFrameLocks noGrp="1"/>
          </p:cNvGraphicFramePr>
          <p:nvPr/>
        </p:nvGraphicFramePr>
        <p:xfrm>
          <a:off x="3492500" y="2060575"/>
          <a:ext cx="5410200" cy="4422140"/>
        </p:xfrm>
        <a:graphic>
          <a:graphicData uri="http://schemas.openxmlformats.org/drawingml/2006/table">
            <a:tbl>
              <a:tblPr/>
              <a:tblGrid>
                <a:gridCol w="2705100"/>
                <a:gridCol w="2705100"/>
              </a:tblGrid>
              <a:tr h="2667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化合物名称</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加标回收率（</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0.2μg           1.0μg         5.0μg</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80.5            81.5           80.3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苊烯</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83.0            87.2           81.6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芴</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112.5           107.6          92.5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苊</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105.5           105.0          95.9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菲</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93.0            90.1           88.1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89.5            88.7           98.0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77.5            88.8           82.5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77.5            70.9           67.9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屈</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80.0            89.9           91.2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82.0            78.0           80.0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[b]</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82.5            82.4           80.9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[k]</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荧蒽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106.0           103.1          93.0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109.0           107.0          85.5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二苯并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[a,h]</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蒽</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87.0            83.6           84.5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苯并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[g,h,i]</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苝</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88.5            84.1           80.3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茚并</a:t>
                      </a: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[1,2,3-c,d]</a:t>
                      </a:r>
                      <a:r>
                        <a:rPr kumimoji="0" lang="zh-CN" altLang="en-US" sz="1000" b="0" i="0" u="none" strike="noStrike" cap="none" normalizeH="0" baseline="0" smtClean="0">
                          <a:ln>
                            <a:noFill/>
                          </a:ln>
                          <a:solidFill>
                            <a:schemeClr val="tx1"/>
                          </a:solidFill>
                          <a:effectLst/>
                          <a:latin typeface="宋体" charset="-122"/>
                          <a:ea typeface="宋体" charset="-122"/>
                          <a:cs typeface="Times New Roman" pitchFamily="18" charset="0"/>
                        </a:rPr>
                        <a:t>芘</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宋体" charset="-122"/>
                          <a:ea typeface="宋体" charset="-122"/>
                          <a:cs typeface="Times New Roman" pitchFamily="18" charset="0"/>
                        </a:rPr>
                        <a:t>88.0            83.7           82.2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32770" name="Text Box 4"/>
          <p:cNvSpPr txBox="1">
            <a:spLocks noChangeArrowheads="1"/>
          </p:cNvSpPr>
          <p:nvPr/>
        </p:nvSpPr>
        <p:spPr bwMode="auto">
          <a:xfrm>
            <a:off x="250825" y="2133600"/>
            <a:ext cx="1924050" cy="457200"/>
          </a:xfrm>
          <a:prstGeom prst="rect">
            <a:avLst/>
          </a:prstGeom>
          <a:noFill/>
          <a:ln w="9525">
            <a:noFill/>
            <a:miter lim="800000"/>
            <a:headEnd/>
            <a:tailEnd/>
          </a:ln>
        </p:spPr>
        <p:txBody>
          <a:bodyPr wrap="none">
            <a:spAutoFit/>
          </a:bodyPr>
          <a:lstStyle/>
          <a:p>
            <a:r>
              <a:rPr lang="en-US" altLang="zh-CN" sz="2400"/>
              <a:t>1.5 </a:t>
            </a:r>
            <a:r>
              <a:rPr lang="zh-CN" altLang="en-US" sz="2400"/>
              <a:t>质量控制</a:t>
            </a:r>
          </a:p>
        </p:txBody>
      </p:sp>
      <p:sp>
        <p:nvSpPr>
          <p:cNvPr id="32771" name="Text Box 63"/>
          <p:cNvSpPr txBox="1">
            <a:spLocks noChangeArrowheads="1"/>
          </p:cNvSpPr>
          <p:nvPr/>
        </p:nvSpPr>
        <p:spPr bwMode="auto">
          <a:xfrm>
            <a:off x="592138" y="2651125"/>
            <a:ext cx="7897812" cy="641350"/>
          </a:xfrm>
          <a:prstGeom prst="rect">
            <a:avLst/>
          </a:prstGeom>
          <a:noFill/>
          <a:ln w="9525">
            <a:noFill/>
            <a:miter lim="800000"/>
            <a:headEnd/>
            <a:tailEnd/>
          </a:ln>
        </p:spPr>
        <p:txBody>
          <a:bodyPr wrap="none">
            <a:spAutoFit/>
          </a:bodyPr>
          <a:lstStyle/>
          <a:p>
            <a:r>
              <a:rPr lang="en-US" altLang="zh-CN"/>
              <a:t>1</a:t>
            </a:r>
            <a:r>
              <a:rPr lang="zh-CN" altLang="en-US"/>
              <a:t>、对实验室安捷伦</a:t>
            </a:r>
            <a:r>
              <a:rPr lang="en-US" altLang="zh-CN"/>
              <a:t>1260</a:t>
            </a:r>
            <a:r>
              <a:rPr lang="zh-CN" altLang="en-US"/>
              <a:t>高效液相色谱按照计划表进行定期的维护，期间核查</a:t>
            </a:r>
          </a:p>
          <a:p>
            <a:r>
              <a:rPr lang="zh-CN" altLang="en-US"/>
              <a:t>以及在检定周期内进行定期的检定，校准</a:t>
            </a:r>
          </a:p>
        </p:txBody>
      </p:sp>
      <p:sp>
        <p:nvSpPr>
          <p:cNvPr id="32772" name="Text Box 64"/>
          <p:cNvSpPr txBox="1">
            <a:spLocks noChangeArrowheads="1"/>
          </p:cNvSpPr>
          <p:nvPr/>
        </p:nvSpPr>
        <p:spPr bwMode="auto">
          <a:xfrm>
            <a:off x="604838" y="3284538"/>
            <a:ext cx="8539162" cy="366712"/>
          </a:xfrm>
          <a:prstGeom prst="rect">
            <a:avLst/>
          </a:prstGeom>
          <a:noFill/>
          <a:ln w="9525">
            <a:noFill/>
            <a:miter lim="800000"/>
            <a:headEnd/>
            <a:tailEnd/>
          </a:ln>
        </p:spPr>
        <p:txBody>
          <a:bodyPr wrap="none">
            <a:spAutoFit/>
          </a:bodyPr>
          <a:lstStyle/>
          <a:p>
            <a:r>
              <a:rPr lang="en-US" altLang="zh-CN"/>
              <a:t>2</a:t>
            </a:r>
            <a:r>
              <a:rPr lang="zh-CN" altLang="en-US"/>
              <a:t>、所用正己烷，乙腈，丙酮均为市售色谱纯试剂，多环芳烃混标为市售标准试剂。</a:t>
            </a:r>
          </a:p>
        </p:txBody>
      </p:sp>
      <p:sp>
        <p:nvSpPr>
          <p:cNvPr id="32773" name="Text Box 65"/>
          <p:cNvSpPr txBox="1">
            <a:spLocks noChangeArrowheads="1"/>
          </p:cNvSpPr>
          <p:nvPr/>
        </p:nvSpPr>
        <p:spPr bwMode="auto">
          <a:xfrm>
            <a:off x="611188" y="3716338"/>
            <a:ext cx="7853362" cy="641350"/>
          </a:xfrm>
          <a:prstGeom prst="rect">
            <a:avLst/>
          </a:prstGeom>
          <a:noFill/>
          <a:ln w="9525">
            <a:noFill/>
            <a:miter lim="800000"/>
            <a:headEnd/>
            <a:tailEnd/>
          </a:ln>
        </p:spPr>
        <p:txBody>
          <a:bodyPr wrap="none">
            <a:spAutoFit/>
          </a:bodyPr>
          <a:lstStyle/>
          <a:p>
            <a:r>
              <a:rPr lang="en-US" altLang="zh-CN"/>
              <a:t>3</a:t>
            </a:r>
            <a:r>
              <a:rPr lang="zh-CN" altLang="en-US"/>
              <a:t>、所用的玻璃器皿先用含有洗涤剂的热水浸泡，自来水冲洗和纯水冲洗后在</a:t>
            </a:r>
          </a:p>
          <a:p>
            <a:r>
              <a:rPr lang="en-US" altLang="zh-CN"/>
              <a:t>100℃</a:t>
            </a:r>
            <a:r>
              <a:rPr lang="zh-CN" altLang="en-US"/>
              <a:t>烘箱中烘烤；带有刻度的在自然条件下晾干后在滤纸上倒置保存。</a:t>
            </a:r>
          </a:p>
        </p:txBody>
      </p:sp>
      <p:sp>
        <p:nvSpPr>
          <p:cNvPr id="32774" name="Text Box 66"/>
          <p:cNvSpPr txBox="1">
            <a:spLocks noChangeArrowheads="1"/>
          </p:cNvSpPr>
          <p:nvPr/>
        </p:nvSpPr>
        <p:spPr bwMode="auto">
          <a:xfrm>
            <a:off x="611188" y="4292600"/>
            <a:ext cx="8310562" cy="366713"/>
          </a:xfrm>
          <a:prstGeom prst="rect">
            <a:avLst/>
          </a:prstGeom>
          <a:noFill/>
          <a:ln w="9525">
            <a:noFill/>
            <a:miter lim="800000"/>
            <a:headEnd/>
            <a:tailEnd/>
          </a:ln>
        </p:spPr>
        <p:txBody>
          <a:bodyPr wrap="none">
            <a:spAutoFit/>
          </a:bodyPr>
          <a:lstStyle/>
          <a:p>
            <a:r>
              <a:rPr lang="en-US" altLang="zh-CN"/>
              <a:t>4</a:t>
            </a:r>
            <a:r>
              <a:rPr lang="zh-CN" altLang="en-US"/>
              <a:t>、在量完高浓度的多环芳烃混标后，移液管用有机溶剂清洗三次，确保无残留。</a:t>
            </a:r>
          </a:p>
        </p:txBody>
      </p:sp>
      <p:sp>
        <p:nvSpPr>
          <p:cNvPr id="32775" name="Text Box 67"/>
          <p:cNvSpPr txBox="1">
            <a:spLocks noChangeArrowheads="1"/>
          </p:cNvSpPr>
          <p:nvPr/>
        </p:nvSpPr>
        <p:spPr bwMode="auto">
          <a:xfrm>
            <a:off x="611188" y="4652963"/>
            <a:ext cx="6483350" cy="366712"/>
          </a:xfrm>
          <a:prstGeom prst="rect">
            <a:avLst/>
          </a:prstGeom>
          <a:noFill/>
          <a:ln w="9525">
            <a:noFill/>
            <a:miter lim="800000"/>
            <a:headEnd/>
            <a:tailEnd/>
          </a:ln>
        </p:spPr>
        <p:txBody>
          <a:bodyPr wrap="none">
            <a:spAutoFit/>
          </a:bodyPr>
          <a:lstStyle/>
          <a:p>
            <a:r>
              <a:rPr lang="en-US" altLang="zh-CN"/>
              <a:t>5</a:t>
            </a:r>
            <a:r>
              <a:rPr lang="zh-CN" altLang="en-US"/>
              <a:t>、样品送到实验室后将其存放到</a:t>
            </a:r>
            <a:r>
              <a:rPr lang="en-US" altLang="zh-CN"/>
              <a:t>-20℃</a:t>
            </a:r>
            <a:r>
              <a:rPr lang="zh-CN" altLang="en-US"/>
              <a:t>保存，</a:t>
            </a:r>
            <a:r>
              <a:rPr lang="en-US" altLang="zh-CN"/>
              <a:t>7</a:t>
            </a:r>
            <a:r>
              <a:rPr lang="zh-CN" altLang="en-US"/>
              <a:t>日内完成提取。</a:t>
            </a:r>
          </a:p>
        </p:txBody>
      </p:sp>
      <p:sp>
        <p:nvSpPr>
          <p:cNvPr id="32776" name="Text Box 68"/>
          <p:cNvSpPr txBox="1">
            <a:spLocks noChangeArrowheads="1"/>
          </p:cNvSpPr>
          <p:nvPr/>
        </p:nvSpPr>
        <p:spPr bwMode="auto">
          <a:xfrm>
            <a:off x="611188" y="5013325"/>
            <a:ext cx="8278812" cy="915988"/>
          </a:xfrm>
          <a:prstGeom prst="rect">
            <a:avLst/>
          </a:prstGeom>
          <a:noFill/>
          <a:ln w="9525">
            <a:noFill/>
            <a:miter lim="800000"/>
            <a:headEnd/>
            <a:tailEnd/>
          </a:ln>
        </p:spPr>
        <p:txBody>
          <a:bodyPr wrap="none">
            <a:spAutoFit/>
          </a:bodyPr>
          <a:lstStyle/>
          <a:p>
            <a:r>
              <a:rPr lang="en-US" altLang="zh-CN"/>
              <a:t>6</a:t>
            </a:r>
            <a:r>
              <a:rPr lang="zh-CN" altLang="en-US"/>
              <a:t>、每批次测定时保证多环芳烃的标准曲线</a:t>
            </a:r>
            <a:r>
              <a:rPr lang="en-US" altLang="zh-CN"/>
              <a:t>r≥0.999</a:t>
            </a:r>
            <a:r>
              <a:rPr lang="zh-CN" altLang="en-US"/>
              <a:t>，进行标准曲线测定时取中间</a:t>
            </a:r>
          </a:p>
          <a:p>
            <a:r>
              <a:rPr lang="zh-CN" altLang="en-US"/>
              <a:t>浓度</a:t>
            </a:r>
            <a:r>
              <a:rPr lang="en-US" altLang="zh-CN"/>
              <a:t>1μg/mL</a:t>
            </a:r>
            <a:r>
              <a:rPr lang="zh-CN" altLang="en-US"/>
              <a:t>先进行测试，如果和初次标准浓度的标准偏差小于</a:t>
            </a:r>
            <a:r>
              <a:rPr lang="en-US" altLang="zh-CN"/>
              <a:t>10%</a:t>
            </a:r>
            <a:r>
              <a:rPr lang="zh-CN" altLang="en-US"/>
              <a:t>继续使用，</a:t>
            </a:r>
          </a:p>
          <a:p>
            <a:r>
              <a:rPr lang="zh-CN" altLang="en-US"/>
              <a:t>否则重新配置新标准曲线。</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33794" name="Text Box 62"/>
          <p:cNvSpPr txBox="1">
            <a:spLocks noChangeArrowheads="1"/>
          </p:cNvSpPr>
          <p:nvPr/>
        </p:nvSpPr>
        <p:spPr bwMode="auto">
          <a:xfrm>
            <a:off x="592138" y="2138363"/>
            <a:ext cx="184150" cy="366712"/>
          </a:xfrm>
          <a:prstGeom prst="rect">
            <a:avLst/>
          </a:prstGeom>
          <a:noFill/>
          <a:ln w="9525">
            <a:noFill/>
            <a:miter lim="800000"/>
            <a:headEnd/>
            <a:tailEnd/>
          </a:ln>
        </p:spPr>
        <p:txBody>
          <a:bodyPr wrap="none">
            <a:spAutoFit/>
          </a:bodyPr>
          <a:lstStyle/>
          <a:p>
            <a:endParaRPr lang="zh-CN" altLang="en-US"/>
          </a:p>
        </p:txBody>
      </p:sp>
      <p:sp>
        <p:nvSpPr>
          <p:cNvPr id="33795" name="Text Box 63"/>
          <p:cNvSpPr txBox="1">
            <a:spLocks noChangeArrowheads="1"/>
          </p:cNvSpPr>
          <p:nvPr/>
        </p:nvSpPr>
        <p:spPr bwMode="auto">
          <a:xfrm>
            <a:off x="179388" y="2060575"/>
            <a:ext cx="8539162" cy="1190625"/>
          </a:xfrm>
          <a:prstGeom prst="rect">
            <a:avLst/>
          </a:prstGeom>
          <a:noFill/>
          <a:ln w="9525">
            <a:noFill/>
            <a:miter lim="800000"/>
            <a:headEnd/>
            <a:tailEnd/>
          </a:ln>
        </p:spPr>
        <p:txBody>
          <a:bodyPr wrap="none">
            <a:spAutoFit/>
          </a:bodyPr>
          <a:lstStyle/>
          <a:p>
            <a:r>
              <a:rPr lang="en-US" altLang="zh-CN"/>
              <a:t>7</a:t>
            </a:r>
            <a:r>
              <a:rPr lang="zh-CN" altLang="en-US"/>
              <a:t>、实验过程中做了实验室滤膜空白、全程序空白、试剂空白；按照要求每批次实验</a:t>
            </a:r>
          </a:p>
          <a:p>
            <a:r>
              <a:rPr lang="zh-CN" altLang="en-US"/>
              <a:t>控制实验室滤膜空白中菲、萘＜</a:t>
            </a:r>
            <a:r>
              <a:rPr lang="en-US" altLang="zh-CN"/>
              <a:t>50ng</a:t>
            </a:r>
            <a:r>
              <a:rPr lang="zh-CN" altLang="en-US"/>
              <a:t>，其它多环芳烃＜</a:t>
            </a:r>
            <a:r>
              <a:rPr lang="en-US" altLang="zh-CN"/>
              <a:t>10ng</a:t>
            </a:r>
            <a:r>
              <a:rPr lang="zh-CN" altLang="en-US"/>
              <a:t>。全程序空白</a:t>
            </a:r>
          </a:p>
          <a:p>
            <a:r>
              <a:rPr lang="zh-CN" altLang="en-US"/>
              <a:t>每批次控制玻纤滤膜空白中菲、萘＜</a:t>
            </a:r>
            <a:r>
              <a:rPr lang="en-US" altLang="zh-CN"/>
              <a:t>50ng</a:t>
            </a:r>
            <a:r>
              <a:rPr lang="zh-CN" altLang="en-US"/>
              <a:t>，其它多环芳烃＜</a:t>
            </a:r>
            <a:r>
              <a:rPr lang="en-US" altLang="zh-CN"/>
              <a:t>10ng</a:t>
            </a:r>
            <a:r>
              <a:rPr lang="zh-CN" altLang="en-US"/>
              <a:t>。试剂空白</a:t>
            </a:r>
            <a:r>
              <a:rPr lang="en-US" altLang="zh-CN"/>
              <a:t>16</a:t>
            </a:r>
            <a:r>
              <a:rPr lang="zh-CN" altLang="en-US"/>
              <a:t>种</a:t>
            </a:r>
          </a:p>
          <a:p>
            <a:r>
              <a:rPr lang="zh-CN" altLang="en-US"/>
              <a:t>多环芳烃控制在低于方法检出限。</a:t>
            </a:r>
          </a:p>
        </p:txBody>
      </p:sp>
      <p:sp>
        <p:nvSpPr>
          <p:cNvPr id="33796" name="Text Box 64"/>
          <p:cNvSpPr txBox="1">
            <a:spLocks noChangeArrowheads="1"/>
          </p:cNvSpPr>
          <p:nvPr/>
        </p:nvSpPr>
        <p:spPr bwMode="auto">
          <a:xfrm>
            <a:off x="179388" y="3284538"/>
            <a:ext cx="8637587" cy="641350"/>
          </a:xfrm>
          <a:prstGeom prst="rect">
            <a:avLst/>
          </a:prstGeom>
          <a:noFill/>
          <a:ln w="9525">
            <a:noFill/>
            <a:miter lim="800000"/>
            <a:headEnd/>
            <a:tailEnd/>
          </a:ln>
        </p:spPr>
        <p:txBody>
          <a:bodyPr wrap="none">
            <a:spAutoFit/>
          </a:bodyPr>
          <a:lstStyle/>
          <a:p>
            <a:r>
              <a:rPr lang="en-US" altLang="zh-CN"/>
              <a:t>8</a:t>
            </a:r>
            <a:r>
              <a:rPr lang="zh-CN" altLang="en-US"/>
              <a:t>、进行每批次样品检测时，对空白膜进行加标，加标回收率控制在</a:t>
            </a:r>
            <a:r>
              <a:rPr lang="en-US" altLang="zh-CN"/>
              <a:t>70%~120%</a:t>
            </a:r>
            <a:r>
              <a:rPr lang="zh-CN" altLang="en-US"/>
              <a:t>，对</a:t>
            </a:r>
          </a:p>
          <a:p>
            <a:r>
              <a:rPr lang="zh-CN" altLang="en-US"/>
              <a:t>样品膜进行加标，加标回收率控制在</a:t>
            </a:r>
            <a:r>
              <a:rPr lang="en-US" altLang="zh-CN"/>
              <a:t>65%~120%</a:t>
            </a:r>
          </a:p>
        </p:txBody>
      </p:sp>
      <p:sp>
        <p:nvSpPr>
          <p:cNvPr id="33797" name="Text Box 65"/>
          <p:cNvSpPr txBox="1">
            <a:spLocks noChangeArrowheads="1"/>
          </p:cNvSpPr>
          <p:nvPr/>
        </p:nvSpPr>
        <p:spPr bwMode="auto">
          <a:xfrm>
            <a:off x="179388" y="4076700"/>
            <a:ext cx="8807450" cy="641350"/>
          </a:xfrm>
          <a:prstGeom prst="rect">
            <a:avLst/>
          </a:prstGeom>
          <a:noFill/>
          <a:ln w="9525">
            <a:noFill/>
            <a:miter lim="800000"/>
            <a:headEnd/>
            <a:tailEnd/>
          </a:ln>
        </p:spPr>
        <p:txBody>
          <a:bodyPr wrap="none">
            <a:spAutoFit/>
          </a:bodyPr>
          <a:lstStyle/>
          <a:p>
            <a:r>
              <a:rPr lang="en-US" altLang="zh-CN"/>
              <a:t>9</a:t>
            </a:r>
            <a:r>
              <a:rPr lang="zh-CN" altLang="en-US"/>
              <a:t>、进行每批次样品检测时，每</a:t>
            </a:r>
            <a:r>
              <a:rPr lang="en-US" altLang="zh-CN"/>
              <a:t>10</a:t>
            </a:r>
            <a:r>
              <a:rPr lang="zh-CN" altLang="en-US"/>
              <a:t>个样之间进一次标准使用液，测定值控制在</a:t>
            </a:r>
            <a:r>
              <a:rPr lang="en-US" altLang="zh-CN"/>
              <a:t>10%</a:t>
            </a:r>
            <a:r>
              <a:rPr lang="zh-CN" altLang="en-US"/>
              <a:t>标准</a:t>
            </a:r>
          </a:p>
          <a:p>
            <a:r>
              <a:rPr lang="zh-CN" altLang="en-US"/>
              <a:t>值内。</a:t>
            </a:r>
          </a:p>
        </p:txBody>
      </p:sp>
      <p:sp>
        <p:nvSpPr>
          <p:cNvPr id="33798" name="Text Box 66"/>
          <p:cNvSpPr txBox="1">
            <a:spLocks noChangeArrowheads="1"/>
          </p:cNvSpPr>
          <p:nvPr/>
        </p:nvSpPr>
        <p:spPr bwMode="auto">
          <a:xfrm>
            <a:off x="179388" y="4868863"/>
            <a:ext cx="5710237" cy="366712"/>
          </a:xfrm>
          <a:prstGeom prst="rect">
            <a:avLst/>
          </a:prstGeom>
          <a:noFill/>
          <a:ln w="9525">
            <a:noFill/>
            <a:miter lim="800000"/>
            <a:headEnd/>
            <a:tailEnd/>
          </a:ln>
        </p:spPr>
        <p:txBody>
          <a:bodyPr wrap="none">
            <a:spAutoFit/>
          </a:bodyPr>
          <a:lstStyle/>
          <a:p>
            <a:r>
              <a:rPr lang="en-US" altLang="zh-CN"/>
              <a:t>10</a:t>
            </a:r>
            <a:r>
              <a:rPr lang="zh-CN" altLang="en-US"/>
              <a:t>、每批次平行样测定结果相对偏差控制在</a:t>
            </a:r>
            <a:r>
              <a:rPr lang="en-US" altLang="zh-CN"/>
              <a:t>20%</a:t>
            </a:r>
            <a:r>
              <a:rPr lang="zh-CN" altLang="en-US"/>
              <a:t>以内。</a:t>
            </a:r>
          </a:p>
        </p:txBody>
      </p:sp>
      <p:sp>
        <p:nvSpPr>
          <p:cNvPr id="33799" name="Text Box 8"/>
          <p:cNvSpPr txBox="1">
            <a:spLocks noChangeArrowheads="1"/>
          </p:cNvSpPr>
          <p:nvPr/>
        </p:nvSpPr>
        <p:spPr bwMode="auto">
          <a:xfrm>
            <a:off x="179388" y="5373688"/>
            <a:ext cx="8713787" cy="641350"/>
          </a:xfrm>
          <a:prstGeom prst="rect">
            <a:avLst/>
          </a:prstGeom>
          <a:noFill/>
          <a:ln w="9525">
            <a:noFill/>
            <a:miter lim="800000"/>
            <a:headEnd/>
            <a:tailEnd/>
          </a:ln>
        </p:spPr>
        <p:txBody>
          <a:bodyPr>
            <a:spAutoFit/>
          </a:bodyPr>
          <a:lstStyle/>
          <a:p>
            <a:r>
              <a:rPr lang="en-US" altLang="zh-CN"/>
              <a:t>11</a:t>
            </a:r>
            <a:r>
              <a:rPr lang="zh-CN" altLang="en-US"/>
              <a:t>、当样品某项检测指标超出工作曲线线性范围时，将样品稀释到标准曲线浓度范围，重新取双份平行样分析。</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一、</a:t>
            </a:r>
            <a:r>
              <a:rPr lang="en-US" altLang="zh-CN" sz="3200">
                <a:solidFill>
                  <a:schemeClr val="tx2"/>
                </a:solidFill>
              </a:rPr>
              <a:t>PM2.5</a:t>
            </a:r>
            <a:r>
              <a:rPr lang="zh-CN" altLang="en-US" sz="3200">
                <a:solidFill>
                  <a:schemeClr val="tx2"/>
                </a:solidFill>
              </a:rPr>
              <a:t>中</a:t>
            </a:r>
            <a:r>
              <a:rPr lang="en-US" altLang="zh-CN" sz="3200">
                <a:solidFill>
                  <a:schemeClr val="tx2"/>
                </a:solidFill>
              </a:rPr>
              <a:t>16</a:t>
            </a:r>
            <a:r>
              <a:rPr lang="zh-CN" altLang="en-US" sz="3200">
                <a:solidFill>
                  <a:schemeClr val="tx2"/>
                </a:solidFill>
              </a:rPr>
              <a:t>种多环芳烃监测总结</a:t>
            </a:r>
          </a:p>
        </p:txBody>
      </p:sp>
      <p:sp>
        <p:nvSpPr>
          <p:cNvPr id="34818" name="Rectangle 80"/>
          <p:cNvSpPr>
            <a:spLocks noChangeArrowheads="1"/>
          </p:cNvSpPr>
          <p:nvPr/>
        </p:nvSpPr>
        <p:spPr bwMode="auto">
          <a:xfrm>
            <a:off x="323850" y="2133600"/>
            <a:ext cx="8669338" cy="1830388"/>
          </a:xfrm>
          <a:prstGeom prst="rect">
            <a:avLst/>
          </a:prstGeom>
          <a:noFill/>
          <a:ln w="9525">
            <a:noFill/>
            <a:miter lim="800000"/>
            <a:headEnd/>
            <a:tailEnd/>
          </a:ln>
        </p:spPr>
        <p:txBody>
          <a:bodyPr anchor="ctr">
            <a:spAutoFit/>
          </a:bodyPr>
          <a:lstStyle/>
          <a:p>
            <a:pPr indent="177800"/>
            <a:r>
              <a:rPr lang="en-US" altLang="zh-CN" sz="2400"/>
              <a:t>1.6 </a:t>
            </a:r>
            <a:r>
              <a:rPr lang="zh-CN" altLang="en-US" sz="2400"/>
              <a:t>结论：</a:t>
            </a:r>
          </a:p>
          <a:p>
            <a:pPr indent="177800"/>
            <a:r>
              <a:rPr lang="zh-CN" altLang="en-US"/>
              <a:t>  通过系统研究，筛选出前处理过程中用乙腈</a:t>
            </a:r>
            <a:r>
              <a:rPr lang="en-US" altLang="zh-CN"/>
              <a:t>-</a:t>
            </a:r>
            <a:r>
              <a:rPr lang="zh-CN" altLang="en-US"/>
              <a:t>丙酮</a:t>
            </a:r>
            <a:r>
              <a:rPr lang="en-US" altLang="zh-CN"/>
              <a:t>-</a:t>
            </a:r>
            <a:r>
              <a:rPr lang="zh-CN" altLang="en-US"/>
              <a:t>正己烷作超声提取的溶剂，优化了超声提取过程试剂的比例、时间、温度；检测过程中优化了多环芳烃的最佳紫外吸收波长和荧光激发波长，发射波长。该改进方法操作简便、灵敏度高、重复性好、结果准确，将其应用于实际样品检测能获得满意结果。</a:t>
            </a:r>
          </a:p>
          <a:p>
            <a:pPr indent="177800" eaLnBrk="0" hangingPunct="0"/>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二、</a:t>
            </a:r>
            <a:r>
              <a:rPr lang="en-US" altLang="zh-CN" sz="3200">
                <a:solidFill>
                  <a:schemeClr val="tx2"/>
                </a:solidFill>
              </a:rPr>
              <a:t>PM2.5</a:t>
            </a:r>
            <a:r>
              <a:rPr lang="zh-CN" altLang="en-US" sz="3200">
                <a:solidFill>
                  <a:schemeClr val="tx2"/>
                </a:solidFill>
              </a:rPr>
              <a:t>中</a:t>
            </a:r>
            <a:r>
              <a:rPr lang="en-US" altLang="zh-CN" sz="3200">
                <a:solidFill>
                  <a:schemeClr val="tx2"/>
                </a:solidFill>
              </a:rPr>
              <a:t>12</a:t>
            </a:r>
            <a:r>
              <a:rPr lang="zh-CN" altLang="en-US" sz="3200">
                <a:solidFill>
                  <a:schemeClr val="tx2"/>
                </a:solidFill>
              </a:rPr>
              <a:t>种金属离子监测总结</a:t>
            </a:r>
          </a:p>
        </p:txBody>
      </p:sp>
      <p:sp>
        <p:nvSpPr>
          <p:cNvPr id="35842" name="Rectangle 79"/>
          <p:cNvSpPr>
            <a:spLocks noChangeArrowheads="1"/>
          </p:cNvSpPr>
          <p:nvPr/>
        </p:nvSpPr>
        <p:spPr bwMode="auto">
          <a:xfrm>
            <a:off x="0" y="3163888"/>
            <a:ext cx="3422650" cy="1465262"/>
          </a:xfrm>
          <a:prstGeom prst="rect">
            <a:avLst/>
          </a:prstGeom>
          <a:noFill/>
          <a:ln w="9525">
            <a:noFill/>
            <a:miter lim="800000"/>
            <a:headEnd/>
            <a:tailEnd/>
          </a:ln>
        </p:spPr>
        <p:txBody>
          <a:bodyPr anchor="ctr">
            <a:spAutoFit/>
          </a:bodyPr>
          <a:lstStyle/>
          <a:p>
            <a:r>
              <a:rPr lang="zh-CN" altLang="en-US"/>
              <a:t>参照环境所“</a:t>
            </a:r>
            <a:r>
              <a:rPr lang="en-US" altLang="zh-CN"/>
              <a:t>PM2.5</a:t>
            </a:r>
            <a:r>
              <a:rPr lang="zh-CN" altLang="en-US"/>
              <a:t>中金属的测定</a:t>
            </a:r>
            <a:r>
              <a:rPr lang="en-US" altLang="zh-CN"/>
              <a:t>—ICP/MS</a:t>
            </a:r>
            <a:r>
              <a:rPr lang="zh-CN" altLang="en-US"/>
              <a:t>法”</a:t>
            </a:r>
            <a:r>
              <a:rPr lang="en-US" altLang="zh-CN"/>
              <a:t>9.2 </a:t>
            </a:r>
            <a:r>
              <a:rPr lang="zh-CN" altLang="en-US"/>
              <a:t>标准曲线的绘制，测定金属元素的标准曲线，浓度范围为</a:t>
            </a:r>
            <a:r>
              <a:rPr lang="en-US" altLang="zh-CN"/>
              <a:t>0-50μg/L</a:t>
            </a:r>
            <a:r>
              <a:rPr lang="zh-CN" altLang="en-US"/>
              <a:t>，不少于</a:t>
            </a:r>
            <a:r>
              <a:rPr lang="en-US" altLang="zh-CN"/>
              <a:t>5</a:t>
            </a:r>
            <a:r>
              <a:rPr lang="zh-CN" altLang="en-US"/>
              <a:t>个点 ，相关系数</a:t>
            </a:r>
            <a:r>
              <a:rPr lang="en-US" altLang="zh-CN"/>
              <a:t>r≥0.999</a:t>
            </a:r>
          </a:p>
        </p:txBody>
      </p:sp>
      <p:graphicFrame>
        <p:nvGraphicFramePr>
          <p:cNvPr id="36257" name="Group 417"/>
          <p:cNvGraphicFramePr>
            <a:graphicFrameLocks noGrp="1"/>
          </p:cNvGraphicFramePr>
          <p:nvPr/>
        </p:nvGraphicFramePr>
        <p:xfrm>
          <a:off x="3492500" y="2205038"/>
          <a:ext cx="5437188" cy="3566160"/>
        </p:xfrm>
        <a:graphic>
          <a:graphicData uri="http://schemas.openxmlformats.org/drawingml/2006/table">
            <a:tbl>
              <a:tblPr/>
              <a:tblGrid>
                <a:gridCol w="982663"/>
                <a:gridCol w="1208087"/>
                <a:gridCol w="1206500"/>
                <a:gridCol w="2039938"/>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元素</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斜率</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截距</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相关系数</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锑</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5385.4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20.2</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铝</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61.0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286.8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砷</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(As)</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552.4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36.7</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(Be)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64.8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镉</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(Cd)</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3236.7</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16.6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铬</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(Cr)</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5573.6</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280.7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汞</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(Hg)</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58478.9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1361.2</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铅</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(Pb)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56361.4</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18228.0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锰</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(Mn)</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2616.9</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415.7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(Ni)</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2995.3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4280.8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硒</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123.7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965.9</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铊</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(Tl)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78832.5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123.7</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915" name="Text Box 418"/>
          <p:cNvSpPr txBox="1">
            <a:spLocks noChangeArrowheads="1"/>
          </p:cNvSpPr>
          <p:nvPr/>
        </p:nvSpPr>
        <p:spPr bwMode="auto">
          <a:xfrm>
            <a:off x="250825" y="2276475"/>
            <a:ext cx="2533650" cy="457200"/>
          </a:xfrm>
          <a:prstGeom prst="rect">
            <a:avLst/>
          </a:prstGeom>
          <a:noFill/>
          <a:ln w="9525">
            <a:noFill/>
            <a:miter lim="800000"/>
            <a:headEnd/>
            <a:tailEnd/>
          </a:ln>
        </p:spPr>
        <p:txBody>
          <a:bodyPr wrap="none">
            <a:spAutoFit/>
          </a:bodyPr>
          <a:lstStyle/>
          <a:p>
            <a:r>
              <a:rPr lang="en-US" altLang="zh-CN" sz="2400"/>
              <a:t>2.1 </a:t>
            </a:r>
            <a:r>
              <a:rPr lang="zh-CN" altLang="en-US" sz="2400"/>
              <a:t>线性关系考察</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39552" y="2564904"/>
            <a:ext cx="7772400" cy="1411287"/>
          </a:xfrm>
        </p:spPr>
        <p:txBody>
          <a:bodyPr/>
          <a:lstStyle/>
          <a:p>
            <a:pPr>
              <a:buNone/>
            </a:pPr>
            <a:r>
              <a:rPr lang="en-US" altLang="zh-CN" sz="2000" dirty="0" smtClean="0"/>
              <a:t>          PM2.5</a:t>
            </a:r>
            <a:r>
              <a:rPr lang="zh-CN" altLang="en-US" sz="2000" dirty="0" smtClean="0"/>
              <a:t>是指大气中空气动力学当量直径小于或等于</a:t>
            </a:r>
            <a:r>
              <a:rPr lang="en-US" altLang="zh-CN" sz="2000" dirty="0" smtClean="0"/>
              <a:t>2.5</a:t>
            </a:r>
            <a:r>
              <a:rPr lang="zh-CN" altLang="en-US" sz="2000" dirty="0" smtClean="0"/>
              <a:t>微米的颗粒物，它可以通过呼吸进入人体肺部，在肺泡内积累，并可通过血液循环输往全身，对人体危害健康大，因此也称为可吸入颗粒物</a:t>
            </a:r>
            <a:endParaRPr lang="en-US" altLang="zh-CN" sz="2000" dirty="0" smtClean="0"/>
          </a:p>
          <a:p>
            <a:pPr>
              <a:buNone/>
            </a:pPr>
            <a:r>
              <a:rPr lang="en-US" altLang="zh-CN" sz="2000" dirty="0" smtClean="0"/>
              <a:t>         </a:t>
            </a:r>
            <a:r>
              <a:rPr lang="zh-CN" altLang="en-US" sz="2000" dirty="0" smtClean="0"/>
              <a:t>虽然</a:t>
            </a:r>
            <a:r>
              <a:rPr lang="en-US" altLang="zh-CN" sz="2000" dirty="0" smtClean="0"/>
              <a:t>PM2.5</a:t>
            </a:r>
            <a:r>
              <a:rPr lang="zh-CN" altLang="en-US" sz="2000" dirty="0" smtClean="0"/>
              <a:t>只是大气成分中含量很少的组分，但它对空气质量和能见度等有重要影响。</a:t>
            </a:r>
            <a:endParaRPr lang="zh-CN" alt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二、</a:t>
            </a:r>
            <a:r>
              <a:rPr lang="en-US" altLang="zh-CN" sz="3200">
                <a:solidFill>
                  <a:schemeClr val="tx2"/>
                </a:solidFill>
              </a:rPr>
              <a:t>PM2.5</a:t>
            </a:r>
            <a:r>
              <a:rPr lang="zh-CN" altLang="en-US" sz="3200">
                <a:solidFill>
                  <a:schemeClr val="tx2"/>
                </a:solidFill>
              </a:rPr>
              <a:t>中</a:t>
            </a:r>
            <a:r>
              <a:rPr lang="en-US" altLang="zh-CN" sz="3200">
                <a:solidFill>
                  <a:schemeClr val="tx2"/>
                </a:solidFill>
              </a:rPr>
              <a:t>12</a:t>
            </a:r>
            <a:r>
              <a:rPr lang="zh-CN" altLang="en-US" sz="3200">
                <a:solidFill>
                  <a:schemeClr val="tx2"/>
                </a:solidFill>
              </a:rPr>
              <a:t>种金属离子监测总结</a:t>
            </a:r>
          </a:p>
        </p:txBody>
      </p:sp>
      <p:sp>
        <p:nvSpPr>
          <p:cNvPr id="36866" name="Text Box 76"/>
          <p:cNvSpPr txBox="1">
            <a:spLocks noChangeArrowheads="1"/>
          </p:cNvSpPr>
          <p:nvPr/>
        </p:nvSpPr>
        <p:spPr bwMode="auto">
          <a:xfrm>
            <a:off x="250825" y="2276475"/>
            <a:ext cx="2838450" cy="457200"/>
          </a:xfrm>
          <a:prstGeom prst="rect">
            <a:avLst/>
          </a:prstGeom>
          <a:noFill/>
          <a:ln w="9525">
            <a:noFill/>
            <a:miter lim="800000"/>
            <a:headEnd/>
            <a:tailEnd/>
          </a:ln>
        </p:spPr>
        <p:txBody>
          <a:bodyPr wrap="none">
            <a:spAutoFit/>
          </a:bodyPr>
          <a:lstStyle/>
          <a:p>
            <a:r>
              <a:rPr lang="en-US" altLang="zh-CN" sz="2400"/>
              <a:t>2.2 </a:t>
            </a:r>
            <a:r>
              <a:rPr lang="zh-CN" altLang="en-US" sz="2400"/>
              <a:t>方法精密度考察</a:t>
            </a:r>
          </a:p>
        </p:txBody>
      </p:sp>
      <p:sp>
        <p:nvSpPr>
          <p:cNvPr id="36867" name="Rectangle 77"/>
          <p:cNvSpPr>
            <a:spLocks noChangeArrowheads="1"/>
          </p:cNvSpPr>
          <p:nvPr/>
        </p:nvSpPr>
        <p:spPr bwMode="auto">
          <a:xfrm>
            <a:off x="179388" y="3284538"/>
            <a:ext cx="3302000" cy="1190625"/>
          </a:xfrm>
          <a:prstGeom prst="rect">
            <a:avLst/>
          </a:prstGeom>
          <a:noFill/>
          <a:ln w="9525">
            <a:noFill/>
            <a:miter lim="800000"/>
            <a:headEnd/>
            <a:tailEnd/>
          </a:ln>
        </p:spPr>
        <p:txBody>
          <a:bodyPr anchor="ctr">
            <a:spAutoFit/>
          </a:bodyPr>
          <a:lstStyle/>
          <a:p>
            <a:r>
              <a:rPr lang="zh-CN" altLang="en-US"/>
              <a:t>对同一水平浓度的样品进行</a:t>
            </a:r>
            <a:r>
              <a:rPr lang="en-US" altLang="zh-CN"/>
              <a:t>7</a:t>
            </a:r>
            <a:r>
              <a:rPr lang="zh-CN" altLang="en-US"/>
              <a:t>次平行测定，考察方法的精密度，相对标准偏差在</a:t>
            </a:r>
            <a:r>
              <a:rPr lang="en-US" altLang="zh-CN"/>
              <a:t>2.49%~9.39% </a:t>
            </a:r>
            <a:r>
              <a:rPr lang="zh-CN" altLang="en-US"/>
              <a:t>之间</a:t>
            </a:r>
          </a:p>
        </p:txBody>
      </p:sp>
      <p:graphicFrame>
        <p:nvGraphicFramePr>
          <p:cNvPr id="36960" name="Group 96"/>
          <p:cNvGraphicFramePr>
            <a:graphicFrameLocks noGrp="1"/>
          </p:cNvGraphicFramePr>
          <p:nvPr/>
        </p:nvGraphicFramePr>
        <p:xfrm>
          <a:off x="3708400" y="2420938"/>
          <a:ext cx="5292725" cy="3291840"/>
        </p:xfrm>
        <a:graphic>
          <a:graphicData uri="http://schemas.openxmlformats.org/drawingml/2006/table">
            <a:tbl>
              <a:tblPr/>
              <a:tblGrid>
                <a:gridCol w="900113"/>
                <a:gridCol w="1077912"/>
                <a:gridCol w="1381125"/>
                <a:gridCol w="1933575"/>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元素</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均值</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标准偏差</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相对标准偏差</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RSD</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铝</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24.4268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0.9735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砷</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(As)</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20.7465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1.0008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4.82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(Be)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22.9489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2.1559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9.39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镉</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(Cd)</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20.8478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0.9893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4.75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铬</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(Cr)</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20.7675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0.5969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2.87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汞</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(Hg)</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1.2083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0.04770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3.95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铅</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(Pb)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22.0678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0.6099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2.76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锰</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(Mn)</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21.0088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0.7900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3.76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(Ni)</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20.6766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0.9769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4.72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硒</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21.2803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1.2179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5.72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铊</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(Tl)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22.7709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0.5562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2.49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二、</a:t>
            </a:r>
            <a:r>
              <a:rPr lang="en-US" altLang="zh-CN" sz="3200">
                <a:solidFill>
                  <a:schemeClr val="tx2"/>
                </a:solidFill>
              </a:rPr>
              <a:t>PM2.5</a:t>
            </a:r>
            <a:r>
              <a:rPr lang="zh-CN" altLang="en-US" sz="3200">
                <a:solidFill>
                  <a:schemeClr val="tx2"/>
                </a:solidFill>
              </a:rPr>
              <a:t>中</a:t>
            </a:r>
            <a:r>
              <a:rPr lang="en-US" altLang="zh-CN" sz="3200">
                <a:solidFill>
                  <a:schemeClr val="tx2"/>
                </a:solidFill>
              </a:rPr>
              <a:t>12</a:t>
            </a:r>
            <a:r>
              <a:rPr lang="zh-CN" altLang="en-US" sz="3200">
                <a:solidFill>
                  <a:schemeClr val="tx2"/>
                </a:solidFill>
              </a:rPr>
              <a:t>种金属离子监测总结</a:t>
            </a:r>
          </a:p>
        </p:txBody>
      </p:sp>
      <p:sp>
        <p:nvSpPr>
          <p:cNvPr id="37890" name="Rectangle 3"/>
          <p:cNvSpPr>
            <a:spLocks noChangeArrowheads="1"/>
          </p:cNvSpPr>
          <p:nvPr/>
        </p:nvSpPr>
        <p:spPr bwMode="auto">
          <a:xfrm>
            <a:off x="107950" y="3055938"/>
            <a:ext cx="3422650" cy="2838450"/>
          </a:xfrm>
          <a:prstGeom prst="rect">
            <a:avLst/>
          </a:prstGeom>
          <a:noFill/>
          <a:ln w="9525">
            <a:noFill/>
            <a:miter lim="800000"/>
            <a:headEnd/>
            <a:tailEnd/>
          </a:ln>
        </p:spPr>
        <p:txBody>
          <a:bodyPr anchor="ctr">
            <a:spAutoFit/>
          </a:bodyPr>
          <a:lstStyle/>
          <a:p>
            <a:r>
              <a:rPr lang="zh-CN" altLang="en-US"/>
              <a:t>空白值大于估计检出限，按试剂空白试验方法，进行</a:t>
            </a:r>
            <a:r>
              <a:rPr lang="en-US" altLang="zh-CN"/>
              <a:t>7</a:t>
            </a:r>
            <a:r>
              <a:rPr lang="zh-CN" altLang="en-US"/>
              <a:t>次空白测定，由工作曲线求出相对应的空白值浓度（</a:t>
            </a:r>
            <a:r>
              <a:rPr lang="en-US" altLang="zh-CN"/>
              <a:t>B</a:t>
            </a:r>
            <a:r>
              <a:rPr lang="zh-CN" altLang="en-US"/>
              <a:t>）和标准差</a:t>
            </a:r>
            <a:r>
              <a:rPr lang="en-US" altLang="zh-CN"/>
              <a:t>S</a:t>
            </a:r>
            <a:r>
              <a:rPr lang="zh-CN" altLang="en-US"/>
              <a:t>，</a:t>
            </a:r>
            <a:r>
              <a:rPr lang="en-US" altLang="zh-CN"/>
              <a:t>B+3S</a:t>
            </a:r>
            <a:r>
              <a:rPr lang="zh-CN" altLang="en-US"/>
              <a:t>是为测试溶液中金属元素的检测限，</a:t>
            </a:r>
            <a:r>
              <a:rPr lang="en-US" altLang="zh-CN"/>
              <a:t>B+10S</a:t>
            </a:r>
            <a:r>
              <a:rPr lang="zh-CN" altLang="en-US"/>
              <a:t>是为测试溶液中金属元素的定量下限 ；分析条件：空气采样体积为</a:t>
            </a:r>
            <a:r>
              <a:rPr lang="en-US" altLang="zh-CN"/>
              <a:t>152m</a:t>
            </a:r>
            <a:r>
              <a:rPr lang="en-US" altLang="zh-CN" baseline="30000"/>
              <a:t>3</a:t>
            </a:r>
            <a:r>
              <a:rPr lang="zh-CN" altLang="en-US"/>
              <a:t>（标准状态），样品预处理定容体积</a:t>
            </a:r>
            <a:r>
              <a:rPr lang="en-US" altLang="zh-CN"/>
              <a:t>10.0mL</a:t>
            </a:r>
            <a:r>
              <a:rPr lang="zh-CN" altLang="en-US"/>
              <a:t>。</a:t>
            </a:r>
          </a:p>
        </p:txBody>
      </p:sp>
      <p:sp>
        <p:nvSpPr>
          <p:cNvPr id="37891" name="Text Box 76"/>
          <p:cNvSpPr txBox="1">
            <a:spLocks noChangeArrowheads="1"/>
          </p:cNvSpPr>
          <p:nvPr/>
        </p:nvSpPr>
        <p:spPr bwMode="auto">
          <a:xfrm>
            <a:off x="0" y="1989138"/>
            <a:ext cx="3143250" cy="822325"/>
          </a:xfrm>
          <a:prstGeom prst="rect">
            <a:avLst/>
          </a:prstGeom>
          <a:noFill/>
          <a:ln w="9525">
            <a:noFill/>
            <a:miter lim="800000"/>
            <a:headEnd/>
            <a:tailEnd/>
          </a:ln>
        </p:spPr>
        <p:txBody>
          <a:bodyPr wrap="none">
            <a:spAutoFit/>
          </a:bodyPr>
          <a:lstStyle/>
          <a:p>
            <a:r>
              <a:rPr lang="en-US" altLang="zh-CN" sz="2400"/>
              <a:t>2.3 </a:t>
            </a:r>
            <a:r>
              <a:rPr lang="zh-CN" altLang="en-US" sz="2400"/>
              <a:t>方法检出限及测定</a:t>
            </a:r>
          </a:p>
          <a:p>
            <a:r>
              <a:rPr lang="zh-CN" altLang="en-US" sz="2400"/>
              <a:t>下限考察</a:t>
            </a:r>
            <a:endParaRPr lang="zh-CN" altLang="en-US"/>
          </a:p>
        </p:txBody>
      </p:sp>
      <p:graphicFrame>
        <p:nvGraphicFramePr>
          <p:cNvPr id="38975" name="Group 63"/>
          <p:cNvGraphicFramePr>
            <a:graphicFrameLocks noGrp="1"/>
          </p:cNvGraphicFramePr>
          <p:nvPr/>
        </p:nvGraphicFramePr>
        <p:xfrm>
          <a:off x="3635375" y="2565400"/>
          <a:ext cx="5364163" cy="3566160"/>
        </p:xfrm>
        <a:graphic>
          <a:graphicData uri="http://schemas.openxmlformats.org/drawingml/2006/table">
            <a:tbl>
              <a:tblPr/>
              <a:tblGrid>
                <a:gridCol w="1643063"/>
                <a:gridCol w="1649412"/>
                <a:gridCol w="2071688"/>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元素</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检出限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ng/m</a:t>
                      </a:r>
                      <a:r>
                        <a:rPr kumimoji="0" lang="en-US" altLang="zh-CN" sz="1200" b="0" i="0" u="none" strike="noStrike" cap="none" normalizeH="0" baseline="30000" smtClean="0">
                          <a:ln>
                            <a:noFill/>
                          </a:ln>
                          <a:solidFill>
                            <a:srgbClr val="000000"/>
                          </a:solidFill>
                          <a:effectLst/>
                          <a:latin typeface="Times New Roman" pitchFamily="18" charset="0"/>
                          <a:ea typeface="宋体" charset="-122"/>
                          <a:cs typeface="Times New Roman" pitchFamily="18" charset="0"/>
                        </a:rPr>
                        <a:t>3</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测定下限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ng/m</a:t>
                      </a:r>
                      <a:r>
                        <a:rPr kumimoji="0" lang="en-US" altLang="zh-CN" sz="1200" b="0" i="0" u="none" strike="noStrike" cap="none" normalizeH="0" baseline="30000" smtClean="0">
                          <a:ln>
                            <a:noFill/>
                          </a:ln>
                          <a:solidFill>
                            <a:srgbClr val="000000"/>
                          </a:solidFill>
                          <a:effectLst/>
                          <a:latin typeface="Times New Roman" pitchFamily="18" charset="0"/>
                          <a:ea typeface="宋体" charset="-122"/>
                          <a:cs typeface="Times New Roman" pitchFamily="18" charset="0"/>
                        </a:rPr>
                        <a:t>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锑</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0.196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0.449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铝</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3.31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8.33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砷</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(As)</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0.310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0.745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(Be)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0.446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 汞</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(Hg)</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0.0373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0.0904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镉</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(Cd)</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0.452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铬</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(Cr)</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0.730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铅</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(Pb)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0.325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锰</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(Mn)</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0.245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0.524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(Ni)</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0.153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0.349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硒</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铊</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(Tl)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0.206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0.471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二、</a:t>
            </a:r>
            <a:r>
              <a:rPr lang="en-US" altLang="zh-CN" sz="3200">
                <a:solidFill>
                  <a:schemeClr val="tx2"/>
                </a:solidFill>
              </a:rPr>
              <a:t>PM2.5</a:t>
            </a:r>
            <a:r>
              <a:rPr lang="zh-CN" altLang="en-US" sz="3200">
                <a:solidFill>
                  <a:schemeClr val="tx2"/>
                </a:solidFill>
              </a:rPr>
              <a:t>中</a:t>
            </a:r>
            <a:r>
              <a:rPr lang="en-US" altLang="zh-CN" sz="3200">
                <a:solidFill>
                  <a:schemeClr val="tx2"/>
                </a:solidFill>
              </a:rPr>
              <a:t>12</a:t>
            </a:r>
            <a:r>
              <a:rPr lang="zh-CN" altLang="en-US" sz="3200">
                <a:solidFill>
                  <a:schemeClr val="tx2"/>
                </a:solidFill>
              </a:rPr>
              <a:t>种金属离子监测总结</a:t>
            </a:r>
          </a:p>
        </p:txBody>
      </p:sp>
      <p:sp>
        <p:nvSpPr>
          <p:cNvPr id="38914" name="Text Box 76"/>
          <p:cNvSpPr txBox="1">
            <a:spLocks noChangeArrowheads="1"/>
          </p:cNvSpPr>
          <p:nvPr/>
        </p:nvSpPr>
        <p:spPr bwMode="auto">
          <a:xfrm>
            <a:off x="250825" y="2276475"/>
            <a:ext cx="2838450" cy="457200"/>
          </a:xfrm>
          <a:prstGeom prst="rect">
            <a:avLst/>
          </a:prstGeom>
          <a:noFill/>
          <a:ln w="9525">
            <a:noFill/>
            <a:miter lim="800000"/>
            <a:headEnd/>
            <a:tailEnd/>
          </a:ln>
        </p:spPr>
        <p:txBody>
          <a:bodyPr wrap="none">
            <a:spAutoFit/>
          </a:bodyPr>
          <a:lstStyle/>
          <a:p>
            <a:r>
              <a:rPr lang="en-US" altLang="zh-CN" sz="2400"/>
              <a:t>2.4 </a:t>
            </a:r>
            <a:r>
              <a:rPr lang="zh-CN" altLang="en-US" sz="2400"/>
              <a:t>方法准确度考察</a:t>
            </a:r>
          </a:p>
        </p:txBody>
      </p:sp>
      <p:sp>
        <p:nvSpPr>
          <p:cNvPr id="38915" name="Rectangle 77"/>
          <p:cNvSpPr>
            <a:spLocks noChangeArrowheads="1"/>
          </p:cNvSpPr>
          <p:nvPr/>
        </p:nvSpPr>
        <p:spPr bwMode="auto">
          <a:xfrm>
            <a:off x="179388" y="2708275"/>
            <a:ext cx="3362325" cy="3113088"/>
          </a:xfrm>
          <a:prstGeom prst="rect">
            <a:avLst/>
          </a:prstGeom>
          <a:noFill/>
          <a:ln w="9525">
            <a:noFill/>
            <a:miter lim="800000"/>
            <a:headEnd/>
            <a:tailEnd/>
          </a:ln>
        </p:spPr>
        <p:txBody>
          <a:bodyPr anchor="ctr">
            <a:spAutoFit/>
          </a:bodyPr>
          <a:lstStyle/>
          <a:p>
            <a:r>
              <a:rPr lang="zh-CN" altLang="en-US"/>
              <a:t>参照环境所“</a:t>
            </a:r>
            <a:r>
              <a:rPr lang="en-US" altLang="zh-CN"/>
              <a:t>PM2.5</a:t>
            </a:r>
            <a:r>
              <a:rPr lang="zh-CN" altLang="en-US"/>
              <a:t>中金属的测定</a:t>
            </a:r>
            <a:r>
              <a:rPr lang="en-US" altLang="zh-CN"/>
              <a:t>—ICP/MS</a:t>
            </a:r>
            <a:r>
              <a:rPr lang="zh-CN" altLang="en-US"/>
              <a:t>法”</a:t>
            </a:r>
            <a:r>
              <a:rPr lang="en-US" altLang="zh-CN"/>
              <a:t>9.2 </a:t>
            </a:r>
            <a:r>
              <a:rPr lang="zh-CN" altLang="en-US"/>
              <a:t>标准曲线的浓度范围，在实际样品滤膜中进行低、中、高加标回收实验，加标量分别为</a:t>
            </a:r>
            <a:r>
              <a:rPr lang="en-US" altLang="zh-CN"/>
              <a:t>10μg/L</a:t>
            </a:r>
            <a:r>
              <a:rPr lang="zh-CN" altLang="en-US"/>
              <a:t>、</a:t>
            </a:r>
            <a:r>
              <a:rPr lang="en-US" altLang="zh-CN"/>
              <a:t>15μg/L</a:t>
            </a:r>
            <a:r>
              <a:rPr lang="zh-CN" altLang="en-US"/>
              <a:t>、</a:t>
            </a:r>
            <a:r>
              <a:rPr lang="en-US" altLang="zh-CN"/>
              <a:t>50μg/L</a:t>
            </a:r>
            <a:r>
              <a:rPr lang="zh-CN" altLang="en-US"/>
              <a:t>，对应的回收率分别为</a:t>
            </a:r>
            <a:r>
              <a:rPr lang="en-US" altLang="zh-CN"/>
              <a:t>99.02%~114.18%</a:t>
            </a:r>
            <a:r>
              <a:rPr lang="zh-CN" altLang="en-US"/>
              <a:t>，</a:t>
            </a:r>
            <a:r>
              <a:rPr lang="en-US" altLang="zh-CN"/>
              <a:t>94.26%~114.16%</a:t>
            </a:r>
            <a:r>
              <a:rPr lang="zh-CN" altLang="en-US"/>
              <a:t>，</a:t>
            </a:r>
            <a:r>
              <a:rPr lang="en-US" altLang="zh-CN"/>
              <a:t>99.67%~119.06%</a:t>
            </a:r>
            <a:r>
              <a:rPr lang="zh-CN" altLang="en-US"/>
              <a:t>，准确度良好。</a:t>
            </a:r>
          </a:p>
        </p:txBody>
      </p:sp>
      <p:graphicFrame>
        <p:nvGraphicFramePr>
          <p:cNvPr id="39580" name="Group 668"/>
          <p:cNvGraphicFramePr>
            <a:graphicFrameLocks noGrp="1"/>
          </p:cNvGraphicFramePr>
          <p:nvPr/>
        </p:nvGraphicFramePr>
        <p:xfrm>
          <a:off x="3419475" y="2492375"/>
          <a:ext cx="5473700" cy="3182940"/>
        </p:xfrm>
        <a:graphic>
          <a:graphicData uri="http://schemas.openxmlformats.org/drawingml/2006/table">
            <a:tbl>
              <a:tblPr/>
              <a:tblGrid>
                <a:gridCol w="609600"/>
                <a:gridCol w="739775"/>
                <a:gridCol w="679450"/>
                <a:gridCol w="688975"/>
                <a:gridCol w="696913"/>
                <a:gridCol w="676275"/>
                <a:gridCol w="684212"/>
                <a:gridCol w="698500"/>
              </a:tblGrid>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元素</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本底值</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回收率</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回收率</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回收率</a:t>
                      </a:r>
                      <a:r>
                        <a:rPr kumimoji="0" lang="en-US" altLang="zh-CN" sz="1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铝</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2.0859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102.06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114.16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119.06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砷</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(As)</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0.2215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101.72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98.34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103.05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(Be)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0.2127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101.67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112.62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106.02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镉</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(Cd)</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0.1604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102.88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97.25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99.67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铬</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(Cr)</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0.3076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100.83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96.36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100.57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铅</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(Pb)</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0.2898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111.78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104.61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108.08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锰</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(Mn)</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0.2253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104.79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99.41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103.86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镍</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(Ni)</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0.1234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99.30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94.26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100.82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硒</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(Se)</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0.6849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99.02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100.44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106.41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铊</a:t>
                      </a: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(Tl)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0.1669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114.18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105.93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110.92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二、</a:t>
            </a:r>
            <a:r>
              <a:rPr lang="en-US" altLang="zh-CN" sz="3200">
                <a:solidFill>
                  <a:schemeClr val="tx2"/>
                </a:solidFill>
              </a:rPr>
              <a:t>PM2.5</a:t>
            </a:r>
            <a:r>
              <a:rPr lang="zh-CN" altLang="en-US" sz="3200">
                <a:solidFill>
                  <a:schemeClr val="tx2"/>
                </a:solidFill>
              </a:rPr>
              <a:t>中</a:t>
            </a:r>
            <a:r>
              <a:rPr lang="en-US" altLang="zh-CN" sz="3200">
                <a:solidFill>
                  <a:schemeClr val="tx2"/>
                </a:solidFill>
              </a:rPr>
              <a:t>12</a:t>
            </a:r>
            <a:r>
              <a:rPr lang="zh-CN" altLang="en-US" sz="3200">
                <a:solidFill>
                  <a:schemeClr val="tx2"/>
                </a:solidFill>
              </a:rPr>
              <a:t>种金属离子监测总结</a:t>
            </a:r>
          </a:p>
        </p:txBody>
      </p:sp>
      <p:sp>
        <p:nvSpPr>
          <p:cNvPr id="39938" name="Text Box 76"/>
          <p:cNvSpPr txBox="1">
            <a:spLocks noChangeArrowheads="1"/>
          </p:cNvSpPr>
          <p:nvPr/>
        </p:nvSpPr>
        <p:spPr bwMode="auto">
          <a:xfrm>
            <a:off x="179388" y="1989138"/>
            <a:ext cx="1924050" cy="457200"/>
          </a:xfrm>
          <a:prstGeom prst="rect">
            <a:avLst/>
          </a:prstGeom>
          <a:noFill/>
          <a:ln w="9525">
            <a:noFill/>
            <a:miter lim="800000"/>
            <a:headEnd/>
            <a:tailEnd/>
          </a:ln>
        </p:spPr>
        <p:txBody>
          <a:bodyPr wrap="none">
            <a:spAutoFit/>
          </a:bodyPr>
          <a:lstStyle/>
          <a:p>
            <a:r>
              <a:rPr lang="en-US" altLang="zh-CN" sz="2400"/>
              <a:t>2.5 </a:t>
            </a:r>
            <a:r>
              <a:rPr lang="zh-CN" altLang="en-US" sz="2400"/>
              <a:t>质控方案</a:t>
            </a:r>
          </a:p>
        </p:txBody>
      </p:sp>
      <p:sp>
        <p:nvSpPr>
          <p:cNvPr id="39939" name="Text Box 49"/>
          <p:cNvSpPr txBox="1">
            <a:spLocks noChangeArrowheads="1"/>
          </p:cNvSpPr>
          <p:nvPr/>
        </p:nvSpPr>
        <p:spPr bwMode="auto">
          <a:xfrm>
            <a:off x="519113" y="2363788"/>
            <a:ext cx="8539162" cy="3937000"/>
          </a:xfrm>
          <a:prstGeom prst="rect">
            <a:avLst/>
          </a:prstGeom>
          <a:noFill/>
          <a:ln w="9525">
            <a:noFill/>
            <a:miter lim="800000"/>
            <a:headEnd/>
            <a:tailEnd/>
          </a:ln>
        </p:spPr>
        <p:txBody>
          <a:bodyPr wrap="none">
            <a:spAutoFit/>
          </a:bodyPr>
          <a:lstStyle/>
          <a:p>
            <a:r>
              <a:rPr lang="en-US" altLang="zh-CN"/>
              <a:t>1</a:t>
            </a:r>
            <a:r>
              <a:rPr lang="zh-CN" altLang="en-US"/>
              <a:t>、</a:t>
            </a:r>
            <a:r>
              <a:rPr lang="en-US" altLang="zh-CN"/>
              <a:t>ICP-Mass </a:t>
            </a:r>
            <a:r>
              <a:rPr lang="zh-CN" altLang="en-US"/>
              <a:t>在计划时间内进行维护，期间核查以及检定。</a:t>
            </a:r>
          </a:p>
          <a:p>
            <a:r>
              <a:rPr lang="en-US" altLang="zh-CN"/>
              <a:t>2</a:t>
            </a:r>
            <a:r>
              <a:rPr lang="zh-CN" altLang="en-US"/>
              <a:t>、所用的标准溶液，试剂均为高纯度试剂</a:t>
            </a:r>
          </a:p>
          <a:p>
            <a:r>
              <a:rPr lang="en-US" altLang="zh-CN"/>
              <a:t>3</a:t>
            </a:r>
            <a:r>
              <a:rPr lang="zh-CN" altLang="en-US"/>
              <a:t>、石英滤膜保存在</a:t>
            </a:r>
            <a:r>
              <a:rPr lang="en-US" altLang="zh-CN"/>
              <a:t>-20℃</a:t>
            </a:r>
            <a:r>
              <a:rPr lang="zh-CN" altLang="en-US"/>
              <a:t>冰箱，</a:t>
            </a:r>
            <a:r>
              <a:rPr lang="en-US" altLang="zh-CN"/>
              <a:t>30</a:t>
            </a:r>
            <a:r>
              <a:rPr lang="zh-CN" altLang="en-US"/>
              <a:t>天内完成检测。</a:t>
            </a:r>
          </a:p>
          <a:p>
            <a:r>
              <a:rPr lang="en-US" altLang="zh-CN"/>
              <a:t>4</a:t>
            </a:r>
            <a:r>
              <a:rPr lang="zh-CN" altLang="en-US"/>
              <a:t>、</a:t>
            </a:r>
            <a:r>
              <a:rPr lang="en-US" altLang="zh-CN"/>
              <a:t>12</a:t>
            </a:r>
            <a:r>
              <a:rPr lang="zh-CN" altLang="en-US"/>
              <a:t>种金属元素的标准曲线</a:t>
            </a:r>
            <a:r>
              <a:rPr lang="en-US" altLang="zh-CN"/>
              <a:t>r≥0.999</a:t>
            </a:r>
            <a:r>
              <a:rPr lang="zh-CN" altLang="en-US"/>
              <a:t>，每批次做样取标准液中间浓度</a:t>
            </a:r>
            <a:r>
              <a:rPr lang="en-US" altLang="zh-CN"/>
              <a:t>25μg/L</a:t>
            </a:r>
          </a:p>
          <a:p>
            <a:r>
              <a:rPr lang="zh-CN" altLang="en-US"/>
              <a:t>与初次标准使用液进行比较，如果标准偏差小于</a:t>
            </a:r>
            <a:r>
              <a:rPr lang="en-US" altLang="zh-CN"/>
              <a:t>10%</a:t>
            </a:r>
            <a:r>
              <a:rPr lang="zh-CN" altLang="en-US"/>
              <a:t>则继续使用，否则重新配置</a:t>
            </a:r>
          </a:p>
          <a:p>
            <a:r>
              <a:rPr lang="zh-CN" altLang="en-US"/>
              <a:t>标准曲线。</a:t>
            </a:r>
          </a:p>
          <a:p>
            <a:r>
              <a:rPr lang="en-US" altLang="zh-CN"/>
              <a:t>5</a:t>
            </a:r>
            <a:r>
              <a:rPr lang="zh-CN" altLang="en-US"/>
              <a:t>、实验室空白控制小于方法检出限，试剂空白控制小于方法检出限，现场空白控制</a:t>
            </a:r>
          </a:p>
          <a:p>
            <a:r>
              <a:rPr lang="zh-CN" altLang="en-US"/>
              <a:t>小于方法定量限。</a:t>
            </a:r>
          </a:p>
          <a:p>
            <a:r>
              <a:rPr lang="en-US" altLang="zh-CN"/>
              <a:t>6</a:t>
            </a:r>
            <a:r>
              <a:rPr lang="zh-CN" altLang="en-US"/>
              <a:t>、为保证实验仪器使用过程准确可靠每批次样品间隔</a:t>
            </a:r>
            <a:r>
              <a:rPr lang="en-US" altLang="zh-CN"/>
              <a:t>10</a:t>
            </a:r>
            <a:r>
              <a:rPr lang="zh-CN" altLang="en-US"/>
              <a:t>个样进一次标准，测定值</a:t>
            </a:r>
          </a:p>
          <a:p>
            <a:r>
              <a:rPr lang="zh-CN" altLang="en-US"/>
              <a:t>控制在</a:t>
            </a:r>
            <a:r>
              <a:rPr lang="en-US" altLang="zh-CN"/>
              <a:t>10%</a:t>
            </a:r>
            <a:r>
              <a:rPr lang="zh-CN" altLang="en-US"/>
              <a:t>标准值以内</a:t>
            </a:r>
          </a:p>
          <a:p>
            <a:r>
              <a:rPr lang="en-US" altLang="zh-CN"/>
              <a:t>7</a:t>
            </a:r>
            <a:r>
              <a:rPr lang="zh-CN" altLang="en-US"/>
              <a:t>、每批样品空白加标回收率控制在</a:t>
            </a:r>
            <a:r>
              <a:rPr lang="en-US" altLang="zh-CN"/>
              <a:t>80%~120%</a:t>
            </a:r>
            <a:r>
              <a:rPr lang="zh-CN" altLang="en-US"/>
              <a:t>，平行样之间的相对偏差控制在</a:t>
            </a:r>
          </a:p>
          <a:p>
            <a:r>
              <a:rPr lang="en-US" altLang="zh-CN"/>
              <a:t>20%</a:t>
            </a:r>
            <a:r>
              <a:rPr lang="zh-CN" altLang="en-US"/>
              <a:t>以内</a:t>
            </a:r>
          </a:p>
          <a:p>
            <a:r>
              <a:rPr lang="en-US" altLang="zh-CN"/>
              <a:t>8</a:t>
            </a:r>
            <a:r>
              <a:rPr lang="zh-CN" altLang="en-US"/>
              <a:t>、样品测定时如果有超出线性范围，则将其稀释至标准曲线范围内，取双份平行样</a:t>
            </a:r>
          </a:p>
          <a:p>
            <a:r>
              <a:rPr lang="zh-CN" altLang="en-US"/>
              <a:t>进行分析。</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三、</a:t>
            </a:r>
            <a:r>
              <a:rPr lang="en-US" altLang="zh-CN" sz="3200">
                <a:solidFill>
                  <a:schemeClr val="tx2"/>
                </a:solidFill>
              </a:rPr>
              <a:t>PM2.5</a:t>
            </a:r>
            <a:r>
              <a:rPr lang="zh-CN" altLang="en-US" sz="3200">
                <a:solidFill>
                  <a:schemeClr val="tx2"/>
                </a:solidFill>
              </a:rPr>
              <a:t>中</a:t>
            </a:r>
            <a:r>
              <a:rPr lang="en-US" altLang="zh-CN" sz="3200">
                <a:solidFill>
                  <a:schemeClr val="tx2"/>
                </a:solidFill>
              </a:rPr>
              <a:t>4</a:t>
            </a:r>
            <a:r>
              <a:rPr lang="zh-CN" altLang="en-US" sz="3200">
                <a:solidFill>
                  <a:schemeClr val="tx2"/>
                </a:solidFill>
              </a:rPr>
              <a:t>种阴阳离子监测总结</a:t>
            </a:r>
          </a:p>
        </p:txBody>
      </p:sp>
      <p:sp>
        <p:nvSpPr>
          <p:cNvPr id="40962" name="Rectangle 79"/>
          <p:cNvSpPr>
            <a:spLocks noChangeArrowheads="1"/>
          </p:cNvSpPr>
          <p:nvPr/>
        </p:nvSpPr>
        <p:spPr bwMode="auto">
          <a:xfrm>
            <a:off x="0" y="3163888"/>
            <a:ext cx="3422650" cy="1465262"/>
          </a:xfrm>
          <a:prstGeom prst="rect">
            <a:avLst/>
          </a:prstGeom>
          <a:noFill/>
          <a:ln w="9525">
            <a:noFill/>
            <a:miter lim="800000"/>
            <a:headEnd/>
            <a:tailEnd/>
          </a:ln>
        </p:spPr>
        <p:txBody>
          <a:bodyPr anchor="ctr">
            <a:spAutoFit/>
          </a:bodyPr>
          <a:lstStyle/>
          <a:p>
            <a:r>
              <a:rPr lang="zh-CN" altLang="en-US"/>
              <a:t>参照环境所“</a:t>
            </a:r>
            <a:r>
              <a:rPr lang="en-US" altLang="zh-CN"/>
              <a:t>PM2.5</a:t>
            </a:r>
            <a:r>
              <a:rPr lang="zh-CN" altLang="en-US"/>
              <a:t>中离子的测定</a:t>
            </a:r>
            <a:r>
              <a:rPr lang="en-US" altLang="zh-CN"/>
              <a:t>—IC</a:t>
            </a:r>
            <a:r>
              <a:rPr lang="zh-CN" altLang="en-US"/>
              <a:t>法”</a:t>
            </a:r>
            <a:r>
              <a:rPr lang="en-US" altLang="zh-CN"/>
              <a:t>6.2 </a:t>
            </a:r>
            <a:r>
              <a:rPr lang="zh-CN" altLang="en-US"/>
              <a:t>标准曲线的绘制，测定阴阳离子的标准曲线为</a:t>
            </a:r>
            <a:r>
              <a:rPr lang="en-US" altLang="zh-CN"/>
              <a:t>0-50μg/mL</a:t>
            </a:r>
            <a:r>
              <a:rPr lang="zh-CN" altLang="en-US"/>
              <a:t>，不少于</a:t>
            </a:r>
            <a:r>
              <a:rPr lang="en-US" altLang="zh-CN"/>
              <a:t>5</a:t>
            </a:r>
            <a:r>
              <a:rPr lang="zh-CN" altLang="en-US"/>
              <a:t>个点 ，相关系数</a:t>
            </a:r>
            <a:r>
              <a:rPr lang="en-US" altLang="zh-CN"/>
              <a:t>r≥0.999</a:t>
            </a:r>
          </a:p>
        </p:txBody>
      </p:sp>
      <p:sp>
        <p:nvSpPr>
          <p:cNvPr id="40963" name="Text Box 418"/>
          <p:cNvSpPr txBox="1">
            <a:spLocks noChangeArrowheads="1"/>
          </p:cNvSpPr>
          <p:nvPr/>
        </p:nvSpPr>
        <p:spPr bwMode="auto">
          <a:xfrm>
            <a:off x="250825" y="2276475"/>
            <a:ext cx="2533650" cy="457200"/>
          </a:xfrm>
          <a:prstGeom prst="rect">
            <a:avLst/>
          </a:prstGeom>
          <a:noFill/>
          <a:ln w="9525">
            <a:noFill/>
            <a:miter lim="800000"/>
            <a:headEnd/>
            <a:tailEnd/>
          </a:ln>
        </p:spPr>
        <p:txBody>
          <a:bodyPr wrap="none">
            <a:spAutoFit/>
          </a:bodyPr>
          <a:lstStyle/>
          <a:p>
            <a:r>
              <a:rPr lang="en-US" altLang="zh-CN" sz="2400"/>
              <a:t>3.1 </a:t>
            </a:r>
            <a:r>
              <a:rPr lang="zh-CN" altLang="en-US" sz="2400"/>
              <a:t>线性关系考察</a:t>
            </a:r>
          </a:p>
        </p:txBody>
      </p:sp>
      <p:sp>
        <p:nvSpPr>
          <p:cNvPr id="40964" name="Rectangle 208"/>
          <p:cNvSpPr>
            <a:spLocks noChangeArrowheads="1"/>
          </p:cNvSpPr>
          <p:nvPr/>
        </p:nvSpPr>
        <p:spPr bwMode="auto">
          <a:xfrm>
            <a:off x="3779838" y="2924175"/>
            <a:ext cx="4500562" cy="366713"/>
          </a:xfrm>
          <a:prstGeom prst="rect">
            <a:avLst/>
          </a:prstGeom>
          <a:noFill/>
          <a:ln w="9525">
            <a:noFill/>
            <a:miter lim="800000"/>
            <a:headEnd/>
            <a:tailEnd/>
          </a:ln>
        </p:spPr>
        <p:txBody>
          <a:bodyPr wrap="none" anchor="ctr">
            <a:spAutoFit/>
          </a:bodyPr>
          <a:lstStyle/>
          <a:p>
            <a:pPr algn="ctr"/>
            <a:r>
              <a:rPr lang="en-US" altLang="zh-CN"/>
              <a:t>4</a:t>
            </a:r>
            <a:r>
              <a:rPr lang="zh-CN" altLang="en-US"/>
              <a:t>种离子成分的线性回归方程及相关系数</a:t>
            </a:r>
          </a:p>
        </p:txBody>
      </p:sp>
      <p:graphicFrame>
        <p:nvGraphicFramePr>
          <p:cNvPr id="40274" name="Group 338"/>
          <p:cNvGraphicFramePr>
            <a:graphicFrameLocks noGrp="1"/>
          </p:cNvGraphicFramePr>
          <p:nvPr/>
        </p:nvGraphicFramePr>
        <p:xfrm>
          <a:off x="3419475" y="3357563"/>
          <a:ext cx="5581650" cy="1554480"/>
        </p:xfrm>
        <a:graphic>
          <a:graphicData uri="http://schemas.openxmlformats.org/drawingml/2006/table">
            <a:tbl>
              <a:tblPr/>
              <a:tblGrid>
                <a:gridCol w="714375"/>
                <a:gridCol w="1319213"/>
                <a:gridCol w="1319212"/>
                <a:gridCol w="2228850"/>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离子成分</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斜率</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截距</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相关系数</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Cl</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0.339</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3</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0.182</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0.9998</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0.275</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NH</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0.147</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0.2956</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0.9990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418"/>
          <p:cNvSpPr txBox="1">
            <a:spLocks noChangeArrowheads="1"/>
          </p:cNvSpPr>
          <p:nvPr/>
        </p:nvSpPr>
        <p:spPr bwMode="auto">
          <a:xfrm>
            <a:off x="179388" y="2420938"/>
            <a:ext cx="3143250" cy="457200"/>
          </a:xfrm>
          <a:prstGeom prst="rect">
            <a:avLst/>
          </a:prstGeom>
          <a:noFill/>
          <a:ln w="9525">
            <a:noFill/>
            <a:miter lim="800000"/>
            <a:headEnd/>
            <a:tailEnd/>
          </a:ln>
        </p:spPr>
        <p:txBody>
          <a:bodyPr wrap="none">
            <a:spAutoFit/>
          </a:bodyPr>
          <a:lstStyle/>
          <a:p>
            <a:r>
              <a:rPr lang="en-US" altLang="zh-CN" sz="2400"/>
              <a:t>3.2 </a:t>
            </a:r>
            <a:r>
              <a:rPr lang="zh-CN" altLang="en-US" sz="2400"/>
              <a:t>方法的精密度考察</a:t>
            </a:r>
          </a:p>
        </p:txBody>
      </p:sp>
      <p:sp>
        <p:nvSpPr>
          <p:cNvPr id="41986"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三、</a:t>
            </a:r>
            <a:r>
              <a:rPr lang="en-US" altLang="zh-CN" sz="3200">
                <a:solidFill>
                  <a:schemeClr val="tx2"/>
                </a:solidFill>
              </a:rPr>
              <a:t>PM2.5</a:t>
            </a:r>
            <a:r>
              <a:rPr lang="zh-CN" altLang="en-US" sz="3200">
                <a:solidFill>
                  <a:schemeClr val="tx2"/>
                </a:solidFill>
              </a:rPr>
              <a:t>中</a:t>
            </a:r>
            <a:r>
              <a:rPr lang="en-US" altLang="zh-CN" sz="3200">
                <a:solidFill>
                  <a:schemeClr val="tx2"/>
                </a:solidFill>
              </a:rPr>
              <a:t>4</a:t>
            </a:r>
            <a:r>
              <a:rPr lang="zh-CN" altLang="en-US" sz="3200">
                <a:solidFill>
                  <a:schemeClr val="tx2"/>
                </a:solidFill>
              </a:rPr>
              <a:t>种阴阳离子监测总结</a:t>
            </a:r>
          </a:p>
        </p:txBody>
      </p:sp>
      <p:sp>
        <p:nvSpPr>
          <p:cNvPr id="41987" name="Rectangle 78"/>
          <p:cNvSpPr>
            <a:spLocks noChangeArrowheads="1"/>
          </p:cNvSpPr>
          <p:nvPr/>
        </p:nvSpPr>
        <p:spPr bwMode="auto">
          <a:xfrm>
            <a:off x="0" y="3068638"/>
            <a:ext cx="3419475" cy="915987"/>
          </a:xfrm>
          <a:prstGeom prst="rect">
            <a:avLst/>
          </a:prstGeom>
          <a:noFill/>
          <a:ln w="9525">
            <a:noFill/>
            <a:miter lim="800000"/>
            <a:headEnd/>
            <a:tailEnd/>
          </a:ln>
        </p:spPr>
        <p:txBody>
          <a:bodyPr anchor="ctr">
            <a:spAutoFit/>
          </a:bodyPr>
          <a:lstStyle/>
          <a:p>
            <a:r>
              <a:rPr lang="zh-CN" altLang="en-US"/>
              <a:t>对同一水平浓度的标准进行</a:t>
            </a:r>
            <a:r>
              <a:rPr lang="en-US" altLang="zh-CN"/>
              <a:t>7</a:t>
            </a:r>
            <a:r>
              <a:rPr lang="zh-CN" altLang="en-US"/>
              <a:t>次平行测定，考察方法的精密度，其</a:t>
            </a:r>
            <a:r>
              <a:rPr lang="en-US" altLang="zh-CN"/>
              <a:t>RSD</a:t>
            </a:r>
            <a:r>
              <a:rPr lang="zh-CN" altLang="en-US"/>
              <a:t>范围在</a:t>
            </a:r>
            <a:r>
              <a:rPr lang="en-US" altLang="zh-CN"/>
              <a:t>0.57%~1.38% </a:t>
            </a:r>
          </a:p>
        </p:txBody>
      </p:sp>
      <p:graphicFrame>
        <p:nvGraphicFramePr>
          <p:cNvPr id="42022" name="Group 38"/>
          <p:cNvGraphicFramePr>
            <a:graphicFrameLocks noGrp="1"/>
          </p:cNvGraphicFramePr>
          <p:nvPr/>
        </p:nvGraphicFramePr>
        <p:xfrm>
          <a:off x="3348038" y="2997200"/>
          <a:ext cx="5616575" cy="1371600"/>
        </p:xfrm>
        <a:graphic>
          <a:graphicData uri="http://schemas.openxmlformats.org/drawingml/2006/table">
            <a:tbl>
              <a:tblPr/>
              <a:tblGrid>
                <a:gridCol w="1123950"/>
                <a:gridCol w="1162050"/>
                <a:gridCol w="1601787"/>
                <a:gridCol w="1728788"/>
              </a:tblGrid>
              <a:tr h="1365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离子成分</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均值</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标准偏差</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相对标准偏差</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RSD</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Cl</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5.03</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0.0694</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1.38</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3</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0.0289</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0.57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5.16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0.1161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2.25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NH</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5.04</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0.1325</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2.63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020" name="Rectangle 218"/>
          <p:cNvSpPr>
            <a:spLocks noChangeArrowheads="1"/>
          </p:cNvSpPr>
          <p:nvPr/>
        </p:nvSpPr>
        <p:spPr bwMode="auto">
          <a:xfrm>
            <a:off x="4500563" y="2492375"/>
            <a:ext cx="2574925" cy="366713"/>
          </a:xfrm>
          <a:prstGeom prst="rect">
            <a:avLst/>
          </a:prstGeom>
          <a:noFill/>
          <a:ln w="9525">
            <a:noFill/>
            <a:miter lim="800000"/>
            <a:headEnd/>
            <a:tailEnd/>
          </a:ln>
        </p:spPr>
        <p:txBody>
          <a:bodyPr wrap="none" anchor="ctr">
            <a:spAutoFit/>
          </a:bodyPr>
          <a:lstStyle/>
          <a:p>
            <a:pPr algn="ctr"/>
            <a:r>
              <a:rPr lang="zh-CN" altLang="en-US"/>
              <a:t>方法的精密度（</a:t>
            </a:r>
            <a:r>
              <a:rPr lang="en-US" altLang="zh-CN"/>
              <a:t>n= 7 </a:t>
            </a:r>
            <a:r>
              <a:rPr lang="zh-CN" altLang="en-US"/>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418"/>
          <p:cNvSpPr txBox="1">
            <a:spLocks noChangeArrowheads="1"/>
          </p:cNvSpPr>
          <p:nvPr/>
        </p:nvSpPr>
        <p:spPr bwMode="auto">
          <a:xfrm>
            <a:off x="250825" y="2276475"/>
            <a:ext cx="3143250" cy="822325"/>
          </a:xfrm>
          <a:prstGeom prst="rect">
            <a:avLst/>
          </a:prstGeom>
          <a:noFill/>
          <a:ln w="9525">
            <a:noFill/>
            <a:miter lim="800000"/>
            <a:headEnd/>
            <a:tailEnd/>
          </a:ln>
        </p:spPr>
        <p:txBody>
          <a:bodyPr wrap="none">
            <a:spAutoFit/>
          </a:bodyPr>
          <a:lstStyle/>
          <a:p>
            <a:r>
              <a:rPr lang="en-US" altLang="zh-CN" sz="2400"/>
              <a:t>3.3 </a:t>
            </a:r>
            <a:r>
              <a:rPr lang="zh-CN" altLang="en-US" sz="2400"/>
              <a:t>方法检出限和测定</a:t>
            </a:r>
          </a:p>
          <a:p>
            <a:r>
              <a:rPr lang="zh-CN" altLang="en-US" sz="2400"/>
              <a:t>下限考察</a:t>
            </a:r>
          </a:p>
        </p:txBody>
      </p:sp>
      <p:sp>
        <p:nvSpPr>
          <p:cNvPr id="43010"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三、</a:t>
            </a:r>
            <a:r>
              <a:rPr lang="en-US" altLang="zh-CN" sz="3200">
                <a:solidFill>
                  <a:schemeClr val="tx2"/>
                </a:solidFill>
              </a:rPr>
              <a:t>PM2.5</a:t>
            </a:r>
            <a:r>
              <a:rPr lang="zh-CN" altLang="en-US" sz="3200">
                <a:solidFill>
                  <a:schemeClr val="tx2"/>
                </a:solidFill>
              </a:rPr>
              <a:t>中</a:t>
            </a:r>
            <a:r>
              <a:rPr lang="en-US" altLang="zh-CN" sz="3200">
                <a:solidFill>
                  <a:schemeClr val="tx2"/>
                </a:solidFill>
              </a:rPr>
              <a:t>4</a:t>
            </a:r>
            <a:r>
              <a:rPr lang="zh-CN" altLang="en-US" sz="3200">
                <a:solidFill>
                  <a:schemeClr val="tx2"/>
                </a:solidFill>
              </a:rPr>
              <a:t>种阴阳离子监测总结</a:t>
            </a:r>
          </a:p>
        </p:txBody>
      </p:sp>
      <p:sp>
        <p:nvSpPr>
          <p:cNvPr id="43011" name="Rectangle 79"/>
          <p:cNvSpPr>
            <a:spLocks noChangeArrowheads="1"/>
          </p:cNvSpPr>
          <p:nvPr/>
        </p:nvSpPr>
        <p:spPr bwMode="auto">
          <a:xfrm>
            <a:off x="0" y="3068638"/>
            <a:ext cx="3422650" cy="2289175"/>
          </a:xfrm>
          <a:prstGeom prst="rect">
            <a:avLst/>
          </a:prstGeom>
          <a:noFill/>
          <a:ln w="9525">
            <a:noFill/>
            <a:miter lim="800000"/>
            <a:headEnd/>
            <a:tailEnd/>
          </a:ln>
        </p:spPr>
        <p:txBody>
          <a:bodyPr anchor="ctr">
            <a:spAutoFit/>
          </a:bodyPr>
          <a:lstStyle/>
          <a:p>
            <a:r>
              <a:rPr lang="zh-CN" altLang="en-US"/>
              <a:t>按照样品分析的全部步骤，对浓度为估计方法检出限</a:t>
            </a:r>
            <a:r>
              <a:rPr lang="en-US" altLang="zh-CN"/>
              <a:t>5</a:t>
            </a:r>
            <a:r>
              <a:rPr lang="zh-CN" altLang="en-US"/>
              <a:t>倍的标准溶液连续平行测定</a:t>
            </a:r>
            <a:r>
              <a:rPr lang="en-US" altLang="zh-CN"/>
              <a:t>7</a:t>
            </a:r>
            <a:r>
              <a:rPr lang="zh-CN" altLang="en-US"/>
              <a:t>次，计算</a:t>
            </a:r>
            <a:r>
              <a:rPr lang="en-US" altLang="zh-CN"/>
              <a:t>7</a:t>
            </a:r>
            <a:r>
              <a:rPr lang="zh-CN" altLang="en-US"/>
              <a:t>次平行测定的标准差。</a:t>
            </a:r>
          </a:p>
          <a:p>
            <a:r>
              <a:rPr lang="en-US" altLang="zh-CN"/>
              <a:t>MDL=t</a:t>
            </a:r>
            <a:r>
              <a:rPr lang="zh-CN" altLang="en-US" baseline="-25000"/>
              <a:t>（</a:t>
            </a:r>
            <a:r>
              <a:rPr lang="en-US" altLang="zh-CN" baseline="-25000"/>
              <a:t>6</a:t>
            </a:r>
            <a:r>
              <a:rPr lang="zh-CN" altLang="en-US" baseline="-25000"/>
              <a:t>，</a:t>
            </a:r>
            <a:r>
              <a:rPr lang="en-US" altLang="zh-CN" baseline="-25000"/>
              <a:t>0.99) </a:t>
            </a:r>
            <a:r>
              <a:rPr lang="en-US" altLang="zh-CN"/>
              <a:t>×S </a:t>
            </a:r>
          </a:p>
          <a:p>
            <a:r>
              <a:rPr lang="zh-CN" altLang="en-US"/>
              <a:t>分析条件：空气采样体积为</a:t>
            </a:r>
            <a:r>
              <a:rPr lang="en-US" altLang="zh-CN"/>
              <a:t>152m</a:t>
            </a:r>
            <a:r>
              <a:rPr lang="en-US" altLang="zh-CN" baseline="30000"/>
              <a:t>3</a:t>
            </a:r>
            <a:r>
              <a:rPr lang="zh-CN" altLang="en-US"/>
              <a:t>（标准状态），样品预处理定容体积</a:t>
            </a:r>
            <a:r>
              <a:rPr lang="en-US" altLang="zh-CN"/>
              <a:t>10.0mL</a:t>
            </a:r>
            <a:endParaRPr lang="zh-CN" altLang="en-US"/>
          </a:p>
        </p:txBody>
      </p:sp>
      <p:graphicFrame>
        <p:nvGraphicFramePr>
          <p:cNvPr id="41242" name="Group 282"/>
          <p:cNvGraphicFramePr>
            <a:graphicFrameLocks noGrp="1"/>
          </p:cNvGraphicFramePr>
          <p:nvPr/>
        </p:nvGraphicFramePr>
        <p:xfrm>
          <a:off x="3635375" y="3357563"/>
          <a:ext cx="5257800" cy="1371600"/>
        </p:xfrm>
        <a:graphic>
          <a:graphicData uri="http://schemas.openxmlformats.org/drawingml/2006/table">
            <a:tbl>
              <a:tblPr/>
              <a:tblGrid>
                <a:gridCol w="931863"/>
                <a:gridCol w="2020887"/>
                <a:gridCol w="2305050"/>
              </a:tblGrid>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离子成分</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检出限</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测定下限</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Cl</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3</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0.04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NH</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0.10</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0.40</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38" name="Rectangle 283"/>
          <p:cNvSpPr>
            <a:spLocks noChangeArrowheads="1"/>
          </p:cNvSpPr>
          <p:nvPr/>
        </p:nvSpPr>
        <p:spPr bwMode="auto">
          <a:xfrm>
            <a:off x="4360863" y="2852738"/>
            <a:ext cx="3806825" cy="366712"/>
          </a:xfrm>
          <a:prstGeom prst="rect">
            <a:avLst/>
          </a:prstGeom>
          <a:noFill/>
          <a:ln w="9525">
            <a:noFill/>
            <a:miter lim="800000"/>
            <a:headEnd/>
            <a:tailEnd/>
          </a:ln>
        </p:spPr>
        <p:txBody>
          <a:bodyPr wrap="none" anchor="ctr">
            <a:spAutoFit/>
          </a:bodyPr>
          <a:lstStyle/>
          <a:p>
            <a:pPr algn="ctr"/>
            <a:r>
              <a:rPr lang="zh-CN" altLang="en-US"/>
              <a:t>方法的检出限及测定下限       </a:t>
            </a:r>
            <a:r>
              <a:rPr lang="en-US" altLang="zh-CN">
                <a:latin typeface="Arial" charset="0"/>
                <a:ea typeface="Meiryo" pitchFamily="34" charset="-128"/>
                <a:cs typeface="Meiryo" pitchFamily="34" charset="-128"/>
              </a:rPr>
              <a:t>μg/m</a:t>
            </a:r>
            <a:r>
              <a:rPr lang="en-US" altLang="zh-CN" baseline="30000">
                <a:latin typeface="Arial" charset="0"/>
                <a:ea typeface="Meiryo" pitchFamily="34" charset="-128"/>
                <a:cs typeface="Meiryo" pitchFamily="34" charset="-128"/>
              </a:rPr>
              <a:t>3</a:t>
            </a:r>
            <a:endParaRPr lang="en-US" altLang="zh-CN">
              <a:latin typeface="Arial" charset="0"/>
              <a:ea typeface="Meiryo" pitchFamily="34" charset="-128"/>
              <a:cs typeface="Meiryo" pitchFamily="34"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418"/>
          <p:cNvSpPr txBox="1">
            <a:spLocks noChangeArrowheads="1"/>
          </p:cNvSpPr>
          <p:nvPr/>
        </p:nvSpPr>
        <p:spPr bwMode="auto">
          <a:xfrm>
            <a:off x="250825" y="2276475"/>
            <a:ext cx="2838450" cy="457200"/>
          </a:xfrm>
          <a:prstGeom prst="rect">
            <a:avLst/>
          </a:prstGeom>
          <a:noFill/>
          <a:ln w="9525">
            <a:noFill/>
            <a:miter lim="800000"/>
            <a:headEnd/>
            <a:tailEnd/>
          </a:ln>
        </p:spPr>
        <p:txBody>
          <a:bodyPr wrap="none">
            <a:spAutoFit/>
          </a:bodyPr>
          <a:lstStyle/>
          <a:p>
            <a:r>
              <a:rPr lang="en-US" altLang="zh-CN" sz="2400"/>
              <a:t>3.4 </a:t>
            </a:r>
            <a:r>
              <a:rPr lang="zh-CN" altLang="en-US" sz="2400"/>
              <a:t>方法准确度考察</a:t>
            </a:r>
          </a:p>
        </p:txBody>
      </p:sp>
      <p:sp>
        <p:nvSpPr>
          <p:cNvPr id="44034"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三、</a:t>
            </a:r>
            <a:r>
              <a:rPr lang="en-US" altLang="zh-CN" sz="3200">
                <a:solidFill>
                  <a:schemeClr val="tx2"/>
                </a:solidFill>
              </a:rPr>
              <a:t>PM2.5</a:t>
            </a:r>
            <a:r>
              <a:rPr lang="zh-CN" altLang="en-US" sz="3200">
                <a:solidFill>
                  <a:schemeClr val="tx2"/>
                </a:solidFill>
              </a:rPr>
              <a:t>中</a:t>
            </a:r>
            <a:r>
              <a:rPr lang="en-US" altLang="zh-CN" sz="3200">
                <a:solidFill>
                  <a:schemeClr val="tx2"/>
                </a:solidFill>
              </a:rPr>
              <a:t>4</a:t>
            </a:r>
            <a:r>
              <a:rPr lang="zh-CN" altLang="en-US" sz="3200">
                <a:solidFill>
                  <a:schemeClr val="tx2"/>
                </a:solidFill>
              </a:rPr>
              <a:t>种阴阳离子监测总结</a:t>
            </a:r>
          </a:p>
        </p:txBody>
      </p:sp>
      <p:sp>
        <p:nvSpPr>
          <p:cNvPr id="44035" name="Rectangle 77"/>
          <p:cNvSpPr>
            <a:spLocks noChangeArrowheads="1"/>
          </p:cNvSpPr>
          <p:nvPr/>
        </p:nvSpPr>
        <p:spPr bwMode="auto">
          <a:xfrm>
            <a:off x="0" y="2924175"/>
            <a:ext cx="3744913" cy="2563813"/>
          </a:xfrm>
          <a:prstGeom prst="rect">
            <a:avLst/>
          </a:prstGeom>
          <a:noFill/>
          <a:ln w="9525">
            <a:noFill/>
            <a:miter lim="800000"/>
            <a:headEnd/>
            <a:tailEnd/>
          </a:ln>
        </p:spPr>
        <p:txBody>
          <a:bodyPr anchor="ctr">
            <a:spAutoFit/>
          </a:bodyPr>
          <a:lstStyle/>
          <a:p>
            <a:r>
              <a:rPr lang="zh-CN" altLang="en-US"/>
              <a:t>参照环境所“</a:t>
            </a:r>
            <a:r>
              <a:rPr lang="en-US" altLang="zh-CN"/>
              <a:t>PM2.5</a:t>
            </a:r>
            <a:r>
              <a:rPr lang="zh-CN" altLang="en-US"/>
              <a:t>中离子的测定</a:t>
            </a:r>
            <a:r>
              <a:rPr lang="en-US" altLang="zh-CN"/>
              <a:t>—IC</a:t>
            </a:r>
            <a:r>
              <a:rPr lang="zh-CN" altLang="en-US"/>
              <a:t>法”</a:t>
            </a:r>
            <a:r>
              <a:rPr lang="en-US" altLang="zh-CN"/>
              <a:t>6.2 </a:t>
            </a:r>
            <a:r>
              <a:rPr lang="zh-CN" altLang="en-US"/>
              <a:t>标准曲线的浓度范围 ，在实际样品滤膜中进行低、中、高加标回收实验，加标量分别为</a:t>
            </a:r>
            <a:r>
              <a:rPr lang="en-US" altLang="zh-CN"/>
              <a:t>5μg/mL</a:t>
            </a:r>
            <a:r>
              <a:rPr lang="zh-CN" altLang="en-US"/>
              <a:t>、</a:t>
            </a:r>
            <a:r>
              <a:rPr lang="en-US" altLang="zh-CN"/>
              <a:t>25μg/mL</a:t>
            </a:r>
            <a:r>
              <a:rPr lang="zh-CN" altLang="en-US"/>
              <a:t>、</a:t>
            </a:r>
            <a:r>
              <a:rPr lang="en-US" altLang="zh-CN"/>
              <a:t>50μg/mL</a:t>
            </a:r>
            <a:r>
              <a:rPr lang="zh-CN" altLang="en-US"/>
              <a:t>，对应的回收率分别为</a:t>
            </a:r>
            <a:r>
              <a:rPr lang="en-US" altLang="zh-CN"/>
              <a:t>88.3%~102.1%</a:t>
            </a:r>
            <a:r>
              <a:rPr lang="zh-CN" altLang="en-US"/>
              <a:t>，</a:t>
            </a:r>
            <a:r>
              <a:rPr lang="en-US" altLang="zh-CN"/>
              <a:t>92.1%~106.8%</a:t>
            </a:r>
            <a:r>
              <a:rPr lang="zh-CN" altLang="en-US"/>
              <a:t>，</a:t>
            </a:r>
            <a:r>
              <a:rPr lang="en-US" altLang="zh-CN"/>
              <a:t>93.4%~105.7%</a:t>
            </a:r>
            <a:r>
              <a:rPr lang="zh-CN" altLang="en-US"/>
              <a:t>，准确度良好。</a:t>
            </a:r>
          </a:p>
        </p:txBody>
      </p:sp>
      <p:graphicFrame>
        <p:nvGraphicFramePr>
          <p:cNvPr id="43224" name="Group 216"/>
          <p:cNvGraphicFramePr>
            <a:graphicFrameLocks noGrp="1"/>
          </p:cNvGraphicFramePr>
          <p:nvPr/>
        </p:nvGraphicFramePr>
        <p:xfrm>
          <a:off x="3708400" y="3357563"/>
          <a:ext cx="5257800" cy="1554480"/>
        </p:xfrm>
        <a:graphic>
          <a:graphicData uri="http://schemas.openxmlformats.org/drawingml/2006/table">
            <a:tbl>
              <a:tblPr/>
              <a:tblGrid>
                <a:gridCol w="1609725"/>
                <a:gridCol w="1127125"/>
                <a:gridCol w="1223963"/>
                <a:gridCol w="1296987"/>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905500" algn="r"/>
                        </a:tabLst>
                      </a:pPr>
                      <a:r>
                        <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离子成分</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5μg/mL</a:t>
                      </a: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(25μg/mL)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加标量</a:t>
                      </a:r>
                      <a:r>
                        <a:rPr kumimoji="0" lang="en-US" altLang="zh-CN"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(50μg/mL)</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Cl</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102.1%</a:t>
                      </a: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106.8%</a:t>
                      </a: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105.7%</a:t>
                      </a: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altLang="en-US"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3</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93.5%</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104.3%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96.7%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SO</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2-</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89.7%</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98.4%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93.4%</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Times New Roman" pitchFamily="18" charset="0"/>
                          <a:ea typeface="宋体" charset="-122"/>
                          <a:cs typeface="Times New Roman" pitchFamily="18" charset="0"/>
                        </a:rPr>
                        <a:t>NH</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4</a:t>
                      </a:r>
                      <a:r>
                        <a:rPr kumimoji="0" lang="en-US" altLang="zh-CN" sz="1200" b="0" i="0" u="none" strike="noStrike" cap="none" normalizeH="0" baseline="30000" smtClean="0">
                          <a:ln>
                            <a:noFill/>
                          </a:ln>
                          <a:solidFill>
                            <a:schemeClr val="tx1"/>
                          </a:solidFill>
                          <a:effectLst/>
                          <a:latin typeface="Times New Roman" pitchFamily="18" charset="0"/>
                          <a:ea typeface="宋体" charset="-122"/>
                          <a:cs typeface="Times New Roman" pitchFamily="18" charset="0"/>
                        </a:rPr>
                        <a:t>+</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88.3%</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92.1%</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r>
                        <a:rPr kumimoji="0" lang="en-US" altLang="zh-CN" sz="11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95.6%</a:t>
                      </a:r>
                      <a:endParaRPr kumimoji="0" lang="en-US" altLang="zh-CN" sz="1800" b="0" i="0" u="none" strike="noStrike" cap="none" normalizeH="0" baseline="0" smtClean="0">
                        <a:ln>
                          <a:noFill/>
                        </a:ln>
                        <a:solidFill>
                          <a:schemeClr val="tx1"/>
                        </a:solidFill>
                        <a:effectLst/>
                        <a:latin typeface="Tahoma" pitchFamily="34" charset="0"/>
                        <a:ea typeface="宋体"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68" name="Rectangle 217"/>
          <p:cNvSpPr>
            <a:spLocks noChangeArrowheads="1"/>
          </p:cNvSpPr>
          <p:nvPr/>
        </p:nvSpPr>
        <p:spPr bwMode="auto">
          <a:xfrm>
            <a:off x="5292725" y="2924175"/>
            <a:ext cx="1860550" cy="366713"/>
          </a:xfrm>
          <a:prstGeom prst="rect">
            <a:avLst/>
          </a:prstGeom>
          <a:noFill/>
          <a:ln w="9525">
            <a:noFill/>
            <a:miter lim="800000"/>
            <a:headEnd/>
            <a:tailEnd/>
          </a:ln>
        </p:spPr>
        <p:txBody>
          <a:bodyPr wrap="none" anchor="ctr">
            <a:spAutoFit/>
          </a:bodyPr>
          <a:lstStyle/>
          <a:p>
            <a:pPr algn="ctr"/>
            <a:r>
              <a:rPr lang="zh-CN" altLang="en-US"/>
              <a:t>方法的准确度</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418"/>
          <p:cNvSpPr txBox="1">
            <a:spLocks noChangeArrowheads="1"/>
          </p:cNvSpPr>
          <p:nvPr/>
        </p:nvSpPr>
        <p:spPr bwMode="auto">
          <a:xfrm>
            <a:off x="179388" y="2060575"/>
            <a:ext cx="1924050" cy="457200"/>
          </a:xfrm>
          <a:prstGeom prst="rect">
            <a:avLst/>
          </a:prstGeom>
          <a:noFill/>
          <a:ln w="9525">
            <a:noFill/>
            <a:miter lim="800000"/>
            <a:headEnd/>
            <a:tailEnd/>
          </a:ln>
        </p:spPr>
        <p:txBody>
          <a:bodyPr wrap="none">
            <a:spAutoFit/>
          </a:bodyPr>
          <a:lstStyle/>
          <a:p>
            <a:r>
              <a:rPr lang="en-US" altLang="zh-CN" sz="2400"/>
              <a:t>3.5 </a:t>
            </a:r>
            <a:r>
              <a:rPr lang="zh-CN" altLang="en-US" sz="2400"/>
              <a:t>质控方案</a:t>
            </a:r>
          </a:p>
        </p:txBody>
      </p:sp>
      <p:sp>
        <p:nvSpPr>
          <p:cNvPr id="45058" name="Rectangle 2"/>
          <p:cNvSpPr>
            <a:spLocks noChangeArrowheads="1"/>
          </p:cNvSpPr>
          <p:nvPr/>
        </p:nvSpPr>
        <p:spPr bwMode="auto">
          <a:xfrm>
            <a:off x="1116013" y="188913"/>
            <a:ext cx="7793037" cy="1462087"/>
          </a:xfrm>
          <a:prstGeom prst="rect">
            <a:avLst/>
          </a:prstGeom>
          <a:noFill/>
          <a:ln w="9525">
            <a:noFill/>
            <a:miter lim="800000"/>
            <a:headEnd/>
            <a:tailEnd/>
          </a:ln>
        </p:spPr>
        <p:txBody>
          <a:bodyPr anchor="b"/>
          <a:lstStyle/>
          <a:p>
            <a:r>
              <a:rPr lang="zh-CN" altLang="en-US" sz="3200">
                <a:solidFill>
                  <a:schemeClr val="tx2"/>
                </a:solidFill>
              </a:rPr>
              <a:t>三、</a:t>
            </a:r>
            <a:r>
              <a:rPr lang="en-US" altLang="zh-CN" sz="3200">
                <a:solidFill>
                  <a:schemeClr val="tx2"/>
                </a:solidFill>
              </a:rPr>
              <a:t>PM2.5</a:t>
            </a:r>
            <a:r>
              <a:rPr lang="zh-CN" altLang="en-US" sz="3200">
                <a:solidFill>
                  <a:schemeClr val="tx2"/>
                </a:solidFill>
              </a:rPr>
              <a:t>中</a:t>
            </a:r>
            <a:r>
              <a:rPr lang="en-US" altLang="zh-CN" sz="3200">
                <a:solidFill>
                  <a:schemeClr val="tx2"/>
                </a:solidFill>
              </a:rPr>
              <a:t>4</a:t>
            </a:r>
            <a:r>
              <a:rPr lang="zh-CN" altLang="en-US" sz="3200">
                <a:solidFill>
                  <a:schemeClr val="tx2"/>
                </a:solidFill>
              </a:rPr>
              <a:t>种阴阳离子监测总结</a:t>
            </a:r>
          </a:p>
        </p:txBody>
      </p:sp>
      <p:sp>
        <p:nvSpPr>
          <p:cNvPr id="45059" name="Text Box 78"/>
          <p:cNvSpPr txBox="1">
            <a:spLocks noChangeArrowheads="1"/>
          </p:cNvSpPr>
          <p:nvPr/>
        </p:nvSpPr>
        <p:spPr bwMode="auto">
          <a:xfrm>
            <a:off x="592138" y="2508250"/>
            <a:ext cx="8364537" cy="3387725"/>
          </a:xfrm>
          <a:prstGeom prst="rect">
            <a:avLst/>
          </a:prstGeom>
          <a:noFill/>
          <a:ln w="9525">
            <a:noFill/>
            <a:miter lim="800000"/>
            <a:headEnd/>
            <a:tailEnd/>
          </a:ln>
        </p:spPr>
        <p:txBody>
          <a:bodyPr wrap="none">
            <a:spAutoFit/>
          </a:bodyPr>
          <a:lstStyle/>
          <a:p>
            <a:r>
              <a:rPr lang="en-US" altLang="zh-CN"/>
              <a:t>1</a:t>
            </a:r>
            <a:r>
              <a:rPr lang="zh-CN" altLang="en-US"/>
              <a:t>、离子色谱仪在计划周期内进行维护，期间核查及检定。</a:t>
            </a:r>
          </a:p>
          <a:p>
            <a:r>
              <a:rPr lang="en-US" altLang="zh-CN"/>
              <a:t>2</a:t>
            </a:r>
            <a:r>
              <a:rPr lang="zh-CN" altLang="en-US"/>
              <a:t>、所用的标准溶液及试剂均为高纯度试剂。</a:t>
            </a:r>
          </a:p>
          <a:p>
            <a:r>
              <a:rPr lang="en-US" altLang="zh-CN"/>
              <a:t>3</a:t>
            </a:r>
            <a:r>
              <a:rPr lang="zh-CN" altLang="en-US"/>
              <a:t>、石英滤膜密封避光保存在</a:t>
            </a:r>
            <a:r>
              <a:rPr lang="en-US" altLang="zh-CN"/>
              <a:t>-20℃</a:t>
            </a:r>
            <a:r>
              <a:rPr lang="zh-CN" altLang="en-US"/>
              <a:t>冰箱，</a:t>
            </a:r>
            <a:r>
              <a:rPr lang="en-US" altLang="zh-CN"/>
              <a:t>30</a:t>
            </a:r>
            <a:r>
              <a:rPr lang="zh-CN" altLang="en-US"/>
              <a:t>天内完成检测。</a:t>
            </a:r>
          </a:p>
          <a:p>
            <a:r>
              <a:rPr lang="en-US" altLang="zh-CN"/>
              <a:t>4</a:t>
            </a:r>
            <a:r>
              <a:rPr lang="zh-CN" altLang="en-US"/>
              <a:t>、标准溶液各离子的工作曲线</a:t>
            </a:r>
            <a:r>
              <a:rPr lang="en-US" altLang="zh-CN"/>
              <a:t>r≥0.999</a:t>
            </a:r>
            <a:r>
              <a:rPr lang="zh-CN" altLang="en-US"/>
              <a:t>；每批次做样取标准液中间浓度</a:t>
            </a:r>
            <a:r>
              <a:rPr lang="en-US" altLang="zh-CN"/>
              <a:t>25μg/mL</a:t>
            </a:r>
            <a:endParaRPr lang="zh-CN" altLang="en-US"/>
          </a:p>
          <a:p>
            <a:r>
              <a:rPr lang="zh-CN" altLang="en-US"/>
              <a:t>与初次标准使用液进行比较，如果标准偏差小于</a:t>
            </a:r>
            <a:r>
              <a:rPr lang="en-US" altLang="zh-CN"/>
              <a:t>10%</a:t>
            </a:r>
            <a:r>
              <a:rPr lang="zh-CN" altLang="en-US"/>
              <a:t>则继续使用，否则重新配置</a:t>
            </a:r>
          </a:p>
          <a:p>
            <a:r>
              <a:rPr lang="zh-CN" altLang="en-US"/>
              <a:t>标准曲线。</a:t>
            </a:r>
          </a:p>
          <a:p>
            <a:r>
              <a:rPr lang="en-US" altLang="zh-CN"/>
              <a:t>5</a:t>
            </a:r>
            <a:r>
              <a:rPr lang="zh-CN" altLang="en-US"/>
              <a:t>、每一批样品要做实验室空白、试剂空白、现场空白；实验室空白和试剂</a:t>
            </a:r>
          </a:p>
          <a:p>
            <a:r>
              <a:rPr lang="zh-CN" altLang="en-US"/>
              <a:t>空白均控制低于方法检出限；现场空白试验值控制在小于方法定量限。</a:t>
            </a:r>
          </a:p>
          <a:p>
            <a:r>
              <a:rPr lang="en-US" altLang="zh-CN"/>
              <a:t>6</a:t>
            </a:r>
            <a:r>
              <a:rPr lang="zh-CN" altLang="en-US"/>
              <a:t>、每批样品的空白加标回收率控制在</a:t>
            </a:r>
            <a:r>
              <a:rPr lang="en-US" altLang="zh-CN"/>
              <a:t>80%~120%</a:t>
            </a:r>
            <a:r>
              <a:rPr lang="zh-CN" altLang="en-US"/>
              <a:t>，平行样的测定结果相对偏差</a:t>
            </a:r>
          </a:p>
          <a:p>
            <a:r>
              <a:rPr lang="zh-CN" altLang="en-US"/>
              <a:t>控制在小于</a:t>
            </a:r>
            <a:r>
              <a:rPr lang="en-US" altLang="zh-CN"/>
              <a:t>20%</a:t>
            </a:r>
            <a:r>
              <a:rPr lang="zh-CN" altLang="en-US"/>
              <a:t>。</a:t>
            </a:r>
          </a:p>
          <a:p>
            <a:r>
              <a:rPr lang="en-US" altLang="zh-CN"/>
              <a:t>7</a:t>
            </a:r>
            <a:r>
              <a:rPr lang="zh-CN" altLang="en-US"/>
              <a:t>、当样品某种离子浓度超出工作曲线的线性范围，将样品重新稀释后取双份平行</a:t>
            </a:r>
          </a:p>
          <a:p>
            <a:r>
              <a:rPr lang="zh-CN" altLang="en-US"/>
              <a:t>样分析。</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708920"/>
            <a:ext cx="8460431" cy="2523768"/>
          </a:xfrm>
          <a:prstGeom prst="rect">
            <a:avLst/>
          </a:prstGeom>
          <a:noFill/>
        </p:spPr>
        <p:txBody>
          <a:bodyPr wrap="square" rtlCol="0">
            <a:spAutoFit/>
          </a:bodyPr>
          <a:lstStyle/>
          <a:p>
            <a:pPr marL="0" lvl="1"/>
            <a:r>
              <a:rPr lang="en-US" altLang="zh-CN" sz="2000" dirty="0" smtClean="0"/>
              <a:t>   </a:t>
            </a:r>
            <a:r>
              <a:rPr lang="zh-CN" altLang="zh-CN" sz="2000" dirty="0" smtClean="0"/>
              <a:t>样品采集 采集点</a:t>
            </a:r>
            <a:r>
              <a:rPr lang="en-US" altLang="zh-CN" sz="2000" dirty="0" smtClean="0"/>
              <a:t>A</a:t>
            </a:r>
            <a:r>
              <a:rPr lang="zh-CN" altLang="zh-CN" sz="2000" dirty="0" smtClean="0"/>
              <a:t>设置在自贡市高新区汇东实验学校楼顶距离地面</a:t>
            </a:r>
            <a:r>
              <a:rPr lang="en-US" altLang="zh-CN" sz="2000" dirty="0" smtClean="0"/>
              <a:t>20m,</a:t>
            </a:r>
            <a:r>
              <a:rPr lang="zh-CN" altLang="zh-CN" sz="2000" dirty="0" smtClean="0"/>
              <a:t>附近为居民区，无工厂企业，没有其他严重污染源，该采样点作为自贡市低污染大气的代表；采样点</a:t>
            </a:r>
            <a:r>
              <a:rPr lang="en-US" altLang="zh-CN" sz="2000" dirty="0" smtClean="0"/>
              <a:t>B</a:t>
            </a:r>
            <a:r>
              <a:rPr lang="zh-CN" altLang="zh-CN" sz="2000" dirty="0" smtClean="0"/>
              <a:t>设置在自贡市贡井区育才小学楼顶，距离地面</a:t>
            </a:r>
            <a:r>
              <a:rPr lang="en-US" altLang="zh-CN" sz="2000" dirty="0" smtClean="0"/>
              <a:t>20m</a:t>
            </a:r>
            <a:r>
              <a:rPr lang="zh-CN" altLang="zh-CN" sz="2000" dirty="0" smtClean="0"/>
              <a:t>，周边为马路、企业作为高污染区的代表。采样器为大流量采样器，采样平均流量为</a:t>
            </a:r>
            <a:r>
              <a:rPr lang="en-US" altLang="zh-CN" sz="2000" dirty="0" smtClean="0"/>
              <a:t>100L/min,</a:t>
            </a:r>
            <a:r>
              <a:rPr lang="zh-CN" altLang="zh-CN" sz="2000" dirty="0" smtClean="0"/>
              <a:t>采样时间为</a:t>
            </a:r>
            <a:r>
              <a:rPr lang="en-US" altLang="zh-CN" sz="2000" dirty="0" smtClean="0"/>
              <a:t>23h</a:t>
            </a:r>
            <a:r>
              <a:rPr lang="zh-CN" altLang="zh-CN" sz="2000" dirty="0" smtClean="0"/>
              <a:t>连续采样，采样介质为玻璃纤维滤膜；采样日期每月</a:t>
            </a:r>
            <a:r>
              <a:rPr lang="en-US" altLang="zh-CN" sz="2000" dirty="0" smtClean="0"/>
              <a:t>11~17</a:t>
            </a:r>
            <a:r>
              <a:rPr lang="zh-CN" altLang="zh-CN" sz="2000" dirty="0" smtClean="0"/>
              <a:t>日，连续采集</a:t>
            </a:r>
            <a:r>
              <a:rPr lang="en-US" altLang="zh-CN" sz="2000" dirty="0" smtClean="0"/>
              <a:t>1</a:t>
            </a:r>
            <a:r>
              <a:rPr lang="zh-CN" altLang="zh-CN" sz="2000" dirty="0" smtClean="0"/>
              <a:t>周，采样前后滤膜均恒温，恒温</a:t>
            </a:r>
            <a:r>
              <a:rPr lang="en-US" altLang="zh-CN" sz="2000" dirty="0" smtClean="0"/>
              <a:t>24h(</a:t>
            </a:r>
            <a:r>
              <a:rPr lang="zh-CN" altLang="zh-CN" sz="2000" dirty="0" smtClean="0"/>
              <a:t>温度</a:t>
            </a:r>
            <a:r>
              <a:rPr lang="en-US" altLang="zh-CN" sz="2000" dirty="0" smtClean="0"/>
              <a:t>25</a:t>
            </a:r>
            <a:r>
              <a:rPr lang="zh-CN" altLang="zh-CN" sz="2000" dirty="0" smtClean="0"/>
              <a:t>℃，湿度</a:t>
            </a:r>
            <a:r>
              <a:rPr lang="en-US" altLang="zh-CN" sz="2000" dirty="0" smtClean="0"/>
              <a:t>50%)</a:t>
            </a:r>
            <a:r>
              <a:rPr lang="zh-CN" altLang="zh-CN" sz="2000" dirty="0" smtClean="0"/>
              <a:t>，并称重以得到滤膜重量。</a:t>
            </a:r>
          </a:p>
          <a:p>
            <a:endParaRPr lang="zh-CN" altLang="en-US" dirty="0"/>
          </a:p>
        </p:txBody>
      </p:sp>
      <p:sp>
        <p:nvSpPr>
          <p:cNvPr id="3" name="TextBox 2"/>
          <p:cNvSpPr txBox="1"/>
          <p:nvPr/>
        </p:nvSpPr>
        <p:spPr>
          <a:xfrm>
            <a:off x="1285852" y="1214422"/>
            <a:ext cx="1826141" cy="584775"/>
          </a:xfrm>
          <a:prstGeom prst="rect">
            <a:avLst/>
          </a:prstGeom>
          <a:noFill/>
        </p:spPr>
        <p:txBody>
          <a:bodyPr wrap="none" rtlCol="0">
            <a:spAutoFit/>
          </a:bodyPr>
          <a:lstStyle/>
          <a:p>
            <a:r>
              <a:rPr lang="zh-CN" altLang="en-US" sz="3200" dirty="0" smtClean="0"/>
              <a:t>样品采集</a:t>
            </a:r>
            <a:endParaRPr lang="zh-CN"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p:cNvSpPr txBox="1">
            <a:spLocks noChangeArrowheads="1"/>
          </p:cNvSpPr>
          <p:nvPr/>
        </p:nvSpPr>
        <p:spPr bwMode="auto">
          <a:xfrm>
            <a:off x="1042988" y="620713"/>
            <a:ext cx="6265862" cy="366712"/>
          </a:xfrm>
          <a:prstGeom prst="rect">
            <a:avLst/>
          </a:prstGeom>
          <a:noFill/>
          <a:ln w="9525">
            <a:noFill/>
            <a:miter lim="800000"/>
            <a:headEnd/>
            <a:tailEnd/>
          </a:ln>
          <a:effectLst/>
        </p:spPr>
        <p:txBody>
          <a:bodyPr>
            <a:spAutoFit/>
          </a:bodyPr>
          <a:lstStyle/>
          <a:p>
            <a:pPr>
              <a:spcBef>
                <a:spcPct val="50000"/>
              </a:spcBef>
            </a:pPr>
            <a:endParaRPr lang="zh-CN" altLang="en-US"/>
          </a:p>
        </p:txBody>
      </p:sp>
      <p:sp>
        <p:nvSpPr>
          <p:cNvPr id="7" name="Rectangle 9"/>
          <p:cNvSpPr>
            <a:spLocks noChangeArrowheads="1"/>
          </p:cNvSpPr>
          <p:nvPr/>
        </p:nvSpPr>
        <p:spPr bwMode="auto">
          <a:xfrm>
            <a:off x="457200" y="277813"/>
            <a:ext cx="8229600" cy="5853112"/>
          </a:xfrm>
          <a:prstGeom prst="rect">
            <a:avLst/>
          </a:prstGeom>
          <a:noFill/>
          <a:ln w="9525">
            <a:noFill/>
            <a:miter lim="800000"/>
            <a:headEnd/>
            <a:tailEnd/>
          </a:ln>
          <a:effectLst/>
        </p:spPr>
        <p:txBody>
          <a:bodyPr/>
          <a:lstStyle/>
          <a:p>
            <a:pPr marL="342900" indent="-342900">
              <a:spcBef>
                <a:spcPct val="20000"/>
              </a:spcBef>
              <a:buClr>
                <a:schemeClr val="hlink"/>
              </a:buClr>
              <a:buSzPct val="60000"/>
              <a:buFont typeface="Wingdings" pitchFamily="2" charset="2"/>
              <a:buChar char="n"/>
            </a:pPr>
            <a:endParaRPr lang="zh-CN" altLang="en-US" sz="3200">
              <a:effectLst>
                <a:outerShdw blurRad="38100" dist="38100" dir="2700000" algn="tl">
                  <a:srgbClr val="000000"/>
                </a:outerShdw>
              </a:effectLst>
              <a:latin typeface="Verdana" pitchFamily="34" charset="0"/>
            </a:endParaRPr>
          </a:p>
        </p:txBody>
      </p:sp>
      <p:pic>
        <p:nvPicPr>
          <p:cNvPr id="8" name="Picture 10" descr="11197746_696420"/>
          <p:cNvPicPr>
            <a:picLocks noGrp="1" noChangeAspect="1" noChangeArrowheads="1"/>
          </p:cNvPicPr>
          <p:nvPr>
            <p:ph/>
          </p:nvPr>
        </p:nvPicPr>
        <p:blipFill>
          <a:blip r:embed="rId2" cstate="print"/>
          <a:srcRect/>
          <a:stretch>
            <a:fillRect/>
          </a:stretch>
        </p:blipFill>
        <p:spPr>
          <a:xfrm>
            <a:off x="457200" y="692696"/>
            <a:ext cx="4043363" cy="2807742"/>
          </a:xfrm>
          <a:noFill/>
          <a:ln/>
        </p:spPr>
      </p:pic>
      <p:pic>
        <p:nvPicPr>
          <p:cNvPr id="9" name="Picture 11" descr="u=256337248,28648608&amp;fm=23&amp;gp=0"/>
          <p:cNvPicPr>
            <a:picLocks noChangeAspect="1" noChangeArrowheads="1"/>
          </p:cNvPicPr>
          <p:nvPr/>
        </p:nvPicPr>
        <p:blipFill>
          <a:blip r:embed="rId3" cstate="print"/>
          <a:srcRect/>
          <a:stretch>
            <a:fillRect/>
          </a:stretch>
        </p:blipFill>
        <p:spPr bwMode="auto">
          <a:xfrm>
            <a:off x="4714875" y="620713"/>
            <a:ext cx="3971925" cy="2857500"/>
          </a:xfrm>
          <a:prstGeom prst="rect">
            <a:avLst/>
          </a:prstGeom>
          <a:noFill/>
        </p:spPr>
      </p:pic>
      <p:pic>
        <p:nvPicPr>
          <p:cNvPr id="10" name="Picture 12" descr="u=3739255956,1434297861&amp;fm=23&amp;gp=0"/>
          <p:cNvPicPr>
            <a:picLocks noChangeAspect="1" noChangeArrowheads="1"/>
          </p:cNvPicPr>
          <p:nvPr/>
        </p:nvPicPr>
        <p:blipFill>
          <a:blip r:embed="rId4" cstate="print"/>
          <a:srcRect/>
          <a:stretch>
            <a:fillRect/>
          </a:stretch>
        </p:blipFill>
        <p:spPr bwMode="auto">
          <a:xfrm>
            <a:off x="457200" y="3684588"/>
            <a:ext cx="4043363" cy="2857500"/>
          </a:xfrm>
          <a:prstGeom prst="rect">
            <a:avLst/>
          </a:prstGeom>
          <a:noFill/>
        </p:spPr>
      </p:pic>
      <p:pic>
        <p:nvPicPr>
          <p:cNvPr id="11" name="Picture 13" descr="u=906312967,705872508&amp;fm=23&amp;gp=0"/>
          <p:cNvPicPr>
            <a:picLocks noChangeAspect="1" noChangeArrowheads="1"/>
          </p:cNvPicPr>
          <p:nvPr/>
        </p:nvPicPr>
        <p:blipFill>
          <a:blip r:embed="rId5" cstate="print"/>
          <a:srcRect/>
          <a:stretch>
            <a:fillRect/>
          </a:stretch>
        </p:blipFill>
        <p:spPr bwMode="auto">
          <a:xfrm>
            <a:off x="4714875" y="3684588"/>
            <a:ext cx="3848100" cy="28575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23528" y="2708920"/>
            <a:ext cx="770485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样品分析及质量控制 将采集的滤膜剪取</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1/4,</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加入</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10mL</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乙腈</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正己烷</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丙酮混合溶剂（</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6</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），于</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25℃</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超声提取</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30min</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，经氮吹，乙腈置换溶剂后，过</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0.22μm</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滤膜，高效液相色谱串联紫外检测器串联荧光检测器检测</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16</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种多环芳烃。采样过程中，每月一次样品空白和现场平行，在实验过程中，每批样品均进行试剂空白分析，每测定</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个样品进行</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次实验空白和样品加标分析。</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95536" y="2708920"/>
            <a:ext cx="777686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数据统计及评价 测定采样日的气压、温度、将采样体积换算成标准状况下体积用于</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PM</a:t>
            </a:r>
            <a:r>
              <a:rPr kumimoji="0" lang="en-US" altLang="zh-CN" sz="2000" b="0" i="0" u="none" strike="noStrike" cap="none" normalizeH="0" baseline="-30000" dirty="0" smtClean="0">
                <a:ln>
                  <a:noFill/>
                </a:ln>
                <a:solidFill>
                  <a:schemeClr val="tx1"/>
                </a:solidFill>
                <a:effectLst/>
                <a:latin typeface="宋体" pitchFamily="2" charset="-122"/>
                <a:ea typeface="宋体" pitchFamily="2" charset="-122"/>
                <a:cs typeface="Times New Roman" pitchFamily="18" charset="0"/>
              </a:rPr>
              <a:t>2.5</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及多环芳烃各成分浓度计算。根据定量结果，汇总统计各组分的月平均浓度。按环数对多环芳烃进行分类，统计分析其在</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PM</a:t>
            </a:r>
            <a:r>
              <a:rPr kumimoji="0" lang="en-US" altLang="zh-CN" sz="2000" b="0" i="0" u="none" strike="noStrike" cap="none" normalizeH="0" baseline="-30000" dirty="0" smtClean="0">
                <a:ln>
                  <a:noFill/>
                </a:ln>
                <a:solidFill>
                  <a:schemeClr val="tx1"/>
                </a:solidFill>
                <a:effectLst/>
                <a:latin typeface="宋体" pitchFamily="2" charset="-122"/>
                <a:ea typeface="宋体" pitchFamily="2" charset="-122"/>
                <a:cs typeface="Times New Roman" pitchFamily="18" charset="0"/>
              </a:rPr>
              <a:t>2.5</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中的分布规律。采用特征比值（浓度比）</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Bap/</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Bghip</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Icdp</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Icdp+Bghip</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Flu/(</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Flu+Pyr</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BaA</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BaA+Chr</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和</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Pyr</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/Bap</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来判定大气</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PM</a:t>
            </a:r>
            <a:r>
              <a:rPr kumimoji="0" lang="en-US" altLang="zh-CN" sz="2000" b="0" i="0" u="none" strike="noStrike" cap="none" normalizeH="0" baseline="-30000" dirty="0" smtClean="0">
                <a:ln>
                  <a:noFill/>
                </a:ln>
                <a:solidFill>
                  <a:schemeClr val="tx1"/>
                </a:solidFill>
                <a:effectLst/>
                <a:latin typeface="宋体" pitchFamily="2" charset="-122"/>
                <a:ea typeface="宋体" pitchFamily="2" charset="-122"/>
                <a:cs typeface="Times New Roman" pitchFamily="18" charset="0"/>
              </a:rPr>
              <a:t>2.5</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中</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PAHs</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的来源。</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268760"/>
            <a:ext cx="2749471" cy="400110"/>
          </a:xfrm>
          <a:prstGeom prst="rect">
            <a:avLst/>
          </a:prstGeom>
          <a:noFill/>
        </p:spPr>
        <p:txBody>
          <a:bodyPr wrap="none" rtlCol="0">
            <a:spAutoFit/>
          </a:bodyPr>
          <a:lstStyle/>
          <a:p>
            <a:r>
              <a:rPr lang="zh-CN" altLang="en-US" sz="2000" dirty="0" smtClean="0"/>
              <a:t>多环芳烃健康风险评价</a:t>
            </a:r>
            <a:endParaRPr lang="zh-CN" altLang="en-US" sz="2000" dirty="0"/>
          </a:p>
        </p:txBody>
      </p:sp>
      <p:sp>
        <p:nvSpPr>
          <p:cNvPr id="3" name="TextBox 2"/>
          <p:cNvSpPr txBox="1"/>
          <p:nvPr/>
        </p:nvSpPr>
        <p:spPr>
          <a:xfrm>
            <a:off x="755576" y="2132856"/>
            <a:ext cx="1723549" cy="400110"/>
          </a:xfrm>
          <a:prstGeom prst="rect">
            <a:avLst/>
          </a:prstGeom>
          <a:noFill/>
        </p:spPr>
        <p:txBody>
          <a:bodyPr wrap="none" rtlCol="0">
            <a:spAutoFit/>
          </a:bodyPr>
          <a:lstStyle/>
          <a:p>
            <a:r>
              <a:rPr lang="zh-CN" altLang="en-US" sz="2000" dirty="0" smtClean="0"/>
              <a:t>致癌等效浓度</a:t>
            </a:r>
            <a:endParaRPr lang="zh-CN" altLang="en-US" sz="2000" dirty="0"/>
          </a:p>
        </p:txBody>
      </p:sp>
      <p:sp>
        <p:nvSpPr>
          <p:cNvPr id="71681" name="Rectangle 1"/>
          <p:cNvSpPr>
            <a:spLocks noChangeArrowheads="1"/>
          </p:cNvSpPr>
          <p:nvPr/>
        </p:nvSpPr>
        <p:spPr bwMode="auto">
          <a:xfrm>
            <a:off x="539552" y="2564904"/>
            <a:ext cx="676875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采用</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Yassaa</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等将</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PAHs</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的混合浓度转化成</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Bap</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致癌等效浓度的方法，根据</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Jung</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等的研究，以</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BaP</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为参照计算</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8</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PAHs</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的总致癌等效浓度（</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TEQ</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）和总致突变等效浓度（</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MEQ</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），进行大气</a:t>
            </a:r>
            <a:r>
              <a:rPr kumimoji="0" lang="en-US" altLang="zh-CN" sz="20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PAHs</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致癌和致突变风险评价，计算方法见公式（</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1682" name="Rectangle 2"/>
          <p:cNvSpPr>
            <a:spLocks noChangeArrowheads="1"/>
          </p:cNvSpPr>
          <p:nvPr/>
        </p:nvSpPr>
        <p:spPr bwMode="auto">
          <a:xfrm>
            <a:off x="395536" y="4176082"/>
            <a:ext cx="788436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TEQ=</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ΣC</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×TEF</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BaA</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Chr</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]×0.01+[</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BbF</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BkF</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]×0.1+[Bap]×1.0+[</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Icdp</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DahA</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]×5.0+[</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Bghip</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]×0.01    </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MEQ=</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ΣC</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×MEF</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BaA</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]×0.082+[</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Chr</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]×0.017+[</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BbF</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]×0.25+[</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BkF</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]×0.11+[Bap]×1.0+[</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Icdp</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]×0.31+[</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DahA</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]×0.29+[</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Bghip</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]×0.19   </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式中：</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TEQ</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8</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PAH</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总致癌等效浓度（</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ng/m</a:t>
            </a:r>
            <a:r>
              <a:rPr kumimoji="0" lang="en-US" altLang="zh-CN" sz="1600" b="0" i="0" u="none" strike="noStrike" cap="none" normalizeH="0" baseline="30000" dirty="0" smtClean="0">
                <a:ln>
                  <a:noFill/>
                </a:ln>
                <a:solidFill>
                  <a:schemeClr val="tx1"/>
                </a:solidFill>
                <a:effectLst/>
                <a:latin typeface="宋体" pitchFamily="2" charset="-122"/>
                <a:ea typeface="宋体" pitchFamily="2" charset="-122"/>
                <a:cs typeface="Times New Roman" pitchFamily="18" charset="0"/>
              </a:rPr>
              <a:t>3</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C</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第</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PAH</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的浓度；</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TEF</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：第</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PAH</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的致癌等效系数；</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MEQ</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8</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PAH</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总致突变等效浓度（</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ng/m</a:t>
            </a:r>
            <a:r>
              <a:rPr kumimoji="0" lang="en-US" altLang="zh-CN" sz="1600" b="0" i="0" u="none" strike="noStrike" cap="none" normalizeH="0" baseline="30000" dirty="0" smtClean="0">
                <a:ln>
                  <a:noFill/>
                </a:ln>
                <a:solidFill>
                  <a:schemeClr val="tx1"/>
                </a:solidFill>
                <a:effectLst/>
                <a:latin typeface="宋体" pitchFamily="2" charset="-122"/>
                <a:ea typeface="宋体" pitchFamily="2" charset="-122"/>
                <a:cs typeface="Times New Roman" pitchFamily="18" charset="0"/>
              </a:rPr>
              <a:t>3</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MEF</a:t>
            </a:r>
            <a:r>
              <a:rPr kumimoji="0" lang="en-US" altLang="zh-CN" sz="1600" b="0" i="0" u="none" strike="noStrike" cap="none" normalizeH="0" baseline="-3000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第</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种</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PAH</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的致突变等效系数；</a:t>
            </a:r>
            <a:r>
              <a:rPr kumimoji="0" lang="en-US" altLang="zh-CN" sz="1600" b="0" i="0" u="none" strike="noStrike" cap="none" normalizeH="0" baseline="0" dirty="0" err="1" smtClean="0">
                <a:ln>
                  <a:noFill/>
                </a:ln>
                <a:solidFill>
                  <a:schemeClr val="tx1"/>
                </a:solidFill>
                <a:effectLst/>
                <a:latin typeface="宋体" pitchFamily="2" charset="-122"/>
                <a:ea typeface="宋体" pitchFamily="2" charset="-122"/>
                <a:cs typeface="Times New Roman" pitchFamily="18" charset="0"/>
              </a:rPr>
              <a:t>i</a:t>
            </a:r>
            <a:r>
              <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=1~8</a:t>
            </a:r>
            <a:endParaRPr kumimoji="0" lang="en-US" alt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91680" y="5517232"/>
          <a:ext cx="5411470" cy="984117"/>
        </p:xfrm>
        <a:graphic>
          <a:graphicData uri="http://schemas.openxmlformats.org/drawingml/2006/table">
            <a:tbl>
              <a:tblPr/>
              <a:tblGrid>
                <a:gridCol w="772795"/>
                <a:gridCol w="772795"/>
                <a:gridCol w="772795"/>
                <a:gridCol w="772795"/>
                <a:gridCol w="773430"/>
                <a:gridCol w="773430"/>
                <a:gridCol w="773430"/>
              </a:tblGrid>
              <a:tr h="328039">
                <a:tc>
                  <a:txBody>
                    <a:bodyPr/>
                    <a:lstStyle/>
                    <a:p>
                      <a:pPr algn="l">
                        <a:spcAft>
                          <a:spcPts val="0"/>
                        </a:spcAft>
                      </a:pPr>
                      <a:r>
                        <a:rPr lang="zh-CN" sz="1050" kern="100" dirty="0">
                          <a:latin typeface="Calibri"/>
                          <a:ea typeface="宋体"/>
                          <a:cs typeface="Times New Roman"/>
                        </a:rPr>
                        <a:t>人群</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IR</a:t>
                      </a:r>
                      <a:r>
                        <a:rPr lang="zh-CN" sz="1050" kern="100">
                          <a:latin typeface="Calibri"/>
                          <a:ea typeface="宋体"/>
                          <a:cs typeface="Times New Roman"/>
                        </a:rPr>
                        <a:t>（</a:t>
                      </a:r>
                      <a:r>
                        <a:rPr lang="en-US" sz="1050" kern="100">
                          <a:latin typeface="Calibri"/>
                          <a:ea typeface="宋体"/>
                          <a:cs typeface="Times New Roman"/>
                        </a:rPr>
                        <a:t>m</a:t>
                      </a:r>
                      <a:r>
                        <a:rPr lang="en-US" sz="1050" kern="100" baseline="30000">
                          <a:latin typeface="Calibri"/>
                          <a:ea typeface="宋体"/>
                          <a:cs typeface="Times New Roman"/>
                        </a:rPr>
                        <a:t>3</a:t>
                      </a:r>
                      <a:r>
                        <a:rPr lang="en-US" sz="1050" kern="100">
                          <a:latin typeface="Calibri"/>
                          <a:ea typeface="宋体"/>
                          <a:cs typeface="Times New Roman"/>
                        </a:rPr>
                        <a:t>/d</a:t>
                      </a:r>
                      <a:r>
                        <a:rPr lang="zh-CN" sz="1050" kern="100">
                          <a:latin typeface="Calibri"/>
                          <a:ea typeface="宋体"/>
                          <a:cs typeface="Times New Roman"/>
                        </a:rPr>
                        <a:t>）</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ET(h/d)</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EF(d/</a:t>
                      </a:r>
                      <a:r>
                        <a:rPr lang="zh-CN" sz="1050" kern="100">
                          <a:latin typeface="Calibri"/>
                          <a:ea typeface="宋体"/>
                          <a:cs typeface="Times New Roman"/>
                        </a:rPr>
                        <a:t>年</a:t>
                      </a:r>
                      <a:r>
                        <a:rPr lang="en-US" sz="1050" kern="100">
                          <a:latin typeface="Calibri"/>
                          <a:ea typeface="宋体"/>
                          <a:cs typeface="Times New Roman"/>
                        </a:rPr>
                        <a:t>)</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ED</a:t>
                      </a:r>
                      <a:r>
                        <a:rPr lang="zh-CN" sz="1050" kern="100">
                          <a:latin typeface="Calibri"/>
                          <a:ea typeface="宋体"/>
                          <a:cs typeface="Times New Roman"/>
                        </a:rPr>
                        <a:t>（年）</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BW</a:t>
                      </a:r>
                      <a:r>
                        <a:rPr lang="zh-CN" sz="1050" kern="100">
                          <a:latin typeface="Calibri"/>
                          <a:ea typeface="宋体"/>
                          <a:cs typeface="Times New Roman"/>
                        </a:rPr>
                        <a:t>（</a:t>
                      </a:r>
                      <a:r>
                        <a:rPr lang="en-US" sz="1050" kern="100">
                          <a:latin typeface="Calibri"/>
                          <a:ea typeface="宋体"/>
                          <a:cs typeface="Times New Roman"/>
                        </a:rPr>
                        <a:t>kg</a:t>
                      </a:r>
                      <a:r>
                        <a:rPr lang="zh-CN" sz="1050" kern="100">
                          <a:latin typeface="Calibri"/>
                          <a:ea typeface="宋体"/>
                          <a:cs typeface="Times New Roman"/>
                        </a:rPr>
                        <a:t>）</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AT(d)</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039">
                <a:tc>
                  <a:txBody>
                    <a:bodyPr/>
                    <a:lstStyle/>
                    <a:p>
                      <a:pPr algn="l">
                        <a:spcAft>
                          <a:spcPts val="0"/>
                        </a:spcAft>
                      </a:pPr>
                      <a:r>
                        <a:rPr lang="zh-CN" sz="1050" kern="100">
                          <a:latin typeface="Calibri"/>
                          <a:ea typeface="宋体"/>
                          <a:cs typeface="Times New Roman"/>
                        </a:rPr>
                        <a:t>成人</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16.2</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24</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365</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30</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60.3</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Calibri"/>
                          <a:ea typeface="宋体"/>
                          <a:cs typeface="Times New Roman"/>
                        </a:rPr>
                        <a:t>70</a:t>
                      </a:r>
                      <a:r>
                        <a:rPr lang="zh-CN" sz="1050" kern="100">
                          <a:latin typeface="Calibri"/>
                          <a:ea typeface="宋体"/>
                          <a:cs typeface="Times New Roman"/>
                        </a:rPr>
                        <a:t>×</a:t>
                      </a:r>
                      <a:r>
                        <a:rPr lang="en-US" sz="1050" kern="100">
                          <a:latin typeface="Calibri"/>
                          <a:ea typeface="宋体"/>
                          <a:cs typeface="Times New Roman"/>
                        </a:rPr>
                        <a:t>365</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8039">
                <a:tc>
                  <a:txBody>
                    <a:bodyPr/>
                    <a:lstStyle/>
                    <a:p>
                      <a:pPr algn="l">
                        <a:spcAft>
                          <a:spcPts val="0"/>
                        </a:spcAft>
                      </a:pPr>
                      <a:r>
                        <a:rPr lang="zh-CN" sz="1050" kern="100">
                          <a:latin typeface="Calibri"/>
                          <a:ea typeface="宋体"/>
                          <a:cs typeface="Times New Roman"/>
                        </a:rPr>
                        <a:t>儿童</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8.7</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24</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latin typeface="Calibri"/>
                          <a:ea typeface="宋体"/>
                          <a:cs typeface="Times New Roman"/>
                        </a:rPr>
                        <a:t>365</a:t>
                      </a:r>
                      <a:endParaRPr lang="zh-CN" sz="1050" kern="100" dirty="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10</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Calibri"/>
                          <a:ea typeface="宋体"/>
                          <a:cs typeface="Times New Roman"/>
                        </a:rPr>
                        <a:t>16</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latin typeface="Calibri"/>
                          <a:ea typeface="宋体"/>
                          <a:cs typeface="Times New Roman"/>
                        </a:rPr>
                        <a:t>70</a:t>
                      </a:r>
                      <a:r>
                        <a:rPr lang="zh-CN" sz="1050" kern="100" dirty="0">
                          <a:latin typeface="Calibri"/>
                          <a:ea typeface="宋体"/>
                          <a:cs typeface="Times New Roman"/>
                        </a:rPr>
                        <a:t>×</a:t>
                      </a:r>
                      <a:r>
                        <a:rPr lang="en-US" sz="1050" kern="100" dirty="0">
                          <a:latin typeface="Calibri"/>
                          <a:ea typeface="宋体"/>
                          <a:cs typeface="Times New Roman"/>
                        </a:rPr>
                        <a:t>365</a:t>
                      </a:r>
                      <a:endParaRPr lang="zh-CN" sz="1050" kern="100" dirty="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4" name="矩形 3"/>
          <p:cNvSpPr/>
          <p:nvPr/>
        </p:nvSpPr>
        <p:spPr>
          <a:xfrm>
            <a:off x="467544" y="2204864"/>
            <a:ext cx="7992888" cy="3293209"/>
          </a:xfrm>
          <a:prstGeom prst="rect">
            <a:avLst/>
          </a:prstGeom>
        </p:spPr>
        <p:txBody>
          <a:bodyPr wrap="square">
            <a:spAutoFit/>
          </a:bodyPr>
          <a:lstStyle/>
          <a:p>
            <a:pPr lvl="2"/>
            <a:r>
              <a:rPr lang="zh-CN" altLang="zh-CN" sz="1600" dirty="0" smtClean="0"/>
              <a:t>日均暴露剂量和终身致癌超额危险度：根据美国</a:t>
            </a:r>
            <a:r>
              <a:rPr lang="en-US" altLang="zh-CN" sz="1600" dirty="0" smtClean="0"/>
              <a:t>EPA</a:t>
            </a:r>
            <a:r>
              <a:rPr lang="zh-CN" altLang="zh-CN" sz="1600" dirty="0" smtClean="0"/>
              <a:t>综合风险信息数据库（</a:t>
            </a:r>
            <a:r>
              <a:rPr lang="en-US" altLang="zh-CN" sz="1600" dirty="0" smtClean="0"/>
              <a:t>IRIS</a:t>
            </a:r>
            <a:r>
              <a:rPr lang="zh-CN" altLang="zh-CN" sz="1600" dirty="0" smtClean="0"/>
              <a:t>）和世界卫生组织（</a:t>
            </a:r>
            <a:r>
              <a:rPr lang="en-US" altLang="zh-CN" sz="1600" dirty="0" smtClean="0"/>
              <a:t>WHO</a:t>
            </a:r>
            <a:r>
              <a:rPr lang="zh-CN" altLang="zh-CN" sz="1600" dirty="0" smtClean="0"/>
              <a:t>）评价化学物质致癌性编制的分类系统而建立的健康风险模型</a:t>
            </a:r>
            <a:r>
              <a:rPr lang="en-US" altLang="zh-CN" sz="1600" baseline="30000" dirty="0" smtClean="0"/>
              <a:t>[6]</a:t>
            </a:r>
            <a:r>
              <a:rPr lang="zh-CN" altLang="zh-CN" sz="1600" dirty="0" smtClean="0"/>
              <a:t>，见公式（</a:t>
            </a:r>
            <a:r>
              <a:rPr lang="en-US" altLang="zh-CN" sz="1600" dirty="0" smtClean="0"/>
              <a:t>3</a:t>
            </a:r>
            <a:r>
              <a:rPr lang="zh-CN" altLang="zh-CN" sz="1600" dirty="0" smtClean="0"/>
              <a:t>）</a:t>
            </a:r>
          </a:p>
          <a:p>
            <a:r>
              <a:rPr lang="en-US" altLang="zh-CN" sz="1600" dirty="0" smtClean="0"/>
              <a:t>                                   R=q</a:t>
            </a:r>
            <a:r>
              <a:rPr lang="zh-CN" altLang="zh-CN" sz="1600" dirty="0" smtClean="0"/>
              <a:t>×</a:t>
            </a:r>
            <a:r>
              <a:rPr lang="en-US" altLang="zh-CN" sz="1600" dirty="0" smtClean="0"/>
              <a:t>ADD  </a:t>
            </a:r>
            <a:r>
              <a:rPr lang="zh-CN" altLang="zh-CN" sz="1600" dirty="0" smtClean="0"/>
              <a:t>（</a:t>
            </a:r>
            <a:r>
              <a:rPr lang="en-US" altLang="zh-CN" sz="1600" dirty="0" smtClean="0"/>
              <a:t>3</a:t>
            </a:r>
            <a:r>
              <a:rPr lang="zh-CN" altLang="zh-CN" sz="1600" dirty="0" smtClean="0"/>
              <a:t>）</a:t>
            </a:r>
          </a:p>
          <a:p>
            <a:r>
              <a:rPr lang="en-US" altLang="zh-CN" sz="1600" dirty="0" smtClean="0"/>
              <a:t>      </a:t>
            </a:r>
            <a:r>
              <a:rPr lang="zh-CN" altLang="zh-CN" sz="1600" dirty="0" smtClean="0"/>
              <a:t>式中：</a:t>
            </a:r>
            <a:r>
              <a:rPr lang="en-US" altLang="zh-CN" sz="1600" dirty="0" smtClean="0"/>
              <a:t>R:</a:t>
            </a:r>
            <a:r>
              <a:rPr lang="zh-CN" altLang="zh-CN" sz="1600" dirty="0" smtClean="0"/>
              <a:t>人群终身致癌超额危险度，无量纲；</a:t>
            </a:r>
            <a:r>
              <a:rPr lang="en-US" altLang="zh-CN" sz="1600" dirty="0" smtClean="0"/>
              <a:t>q:</a:t>
            </a:r>
            <a:r>
              <a:rPr lang="zh-CN" altLang="zh-CN" sz="1600" dirty="0" smtClean="0"/>
              <a:t>以动物毒理学资料推算出人体的致</a:t>
            </a:r>
            <a:r>
              <a:rPr lang="en-US" altLang="zh-CN" sz="1600" dirty="0" smtClean="0"/>
              <a:t>   </a:t>
            </a:r>
            <a:r>
              <a:rPr lang="zh-CN" altLang="zh-CN" sz="1600" dirty="0" smtClean="0"/>
              <a:t>癌强度系数（</a:t>
            </a:r>
            <a:r>
              <a:rPr lang="en-US" altLang="zh-CN" sz="1600" dirty="0" smtClean="0"/>
              <a:t>kg</a:t>
            </a:r>
            <a:r>
              <a:rPr lang="zh-CN" altLang="zh-CN" sz="1600" dirty="0" smtClean="0"/>
              <a:t>·</a:t>
            </a:r>
            <a:r>
              <a:rPr lang="en-US" altLang="zh-CN" sz="1600" dirty="0" smtClean="0"/>
              <a:t>d/mg</a:t>
            </a:r>
            <a:r>
              <a:rPr lang="zh-CN" altLang="zh-CN" sz="1600" dirty="0" smtClean="0"/>
              <a:t>）</a:t>
            </a:r>
            <a:r>
              <a:rPr lang="en-US" altLang="zh-CN" sz="1600" dirty="0" smtClean="0"/>
              <a:t>,</a:t>
            </a:r>
            <a:r>
              <a:rPr lang="zh-CN" altLang="zh-CN" sz="1600" dirty="0" smtClean="0"/>
              <a:t>参照</a:t>
            </a:r>
            <a:r>
              <a:rPr lang="en-US" altLang="zh-CN" sz="1600" dirty="0" smtClean="0"/>
              <a:t>IRIS</a:t>
            </a:r>
            <a:r>
              <a:rPr lang="zh-CN" altLang="zh-CN" sz="1600" dirty="0" smtClean="0"/>
              <a:t>数据，吸入性</a:t>
            </a:r>
            <a:r>
              <a:rPr lang="en-US" altLang="zh-CN" sz="1600" dirty="0" smtClean="0"/>
              <a:t>Bap</a:t>
            </a:r>
            <a:r>
              <a:rPr lang="zh-CN" altLang="zh-CN" sz="1600" dirty="0" smtClean="0"/>
              <a:t>的致癌强度系数（</a:t>
            </a:r>
            <a:r>
              <a:rPr lang="en-US" altLang="zh-CN" sz="1600" dirty="0" smtClean="0"/>
              <a:t>q</a:t>
            </a:r>
            <a:r>
              <a:rPr lang="zh-CN" altLang="zh-CN" sz="1600" dirty="0" smtClean="0"/>
              <a:t>）为</a:t>
            </a:r>
            <a:r>
              <a:rPr lang="en-US" altLang="zh-CN" sz="1600" dirty="0" smtClean="0"/>
              <a:t>3.1kg</a:t>
            </a:r>
            <a:r>
              <a:rPr lang="zh-CN" altLang="zh-CN" sz="1600" dirty="0" smtClean="0"/>
              <a:t>·</a:t>
            </a:r>
            <a:r>
              <a:rPr lang="en-US" altLang="zh-CN" sz="1600" dirty="0" smtClean="0"/>
              <a:t>d/mg</a:t>
            </a:r>
            <a:endParaRPr lang="zh-CN" altLang="zh-CN" sz="1600" dirty="0" smtClean="0"/>
          </a:p>
          <a:p>
            <a:r>
              <a:rPr lang="en-US" altLang="zh-CN" sz="1600" dirty="0" smtClean="0"/>
              <a:t>      ADD:</a:t>
            </a:r>
            <a:r>
              <a:rPr lang="zh-CN" altLang="zh-CN" sz="1600" dirty="0" smtClean="0"/>
              <a:t>日均暴露剂量</a:t>
            </a:r>
            <a:r>
              <a:rPr lang="en-US" altLang="zh-CN" sz="1600" dirty="0" smtClean="0"/>
              <a:t>mg/(kg</a:t>
            </a:r>
            <a:r>
              <a:rPr lang="zh-CN" altLang="zh-CN" sz="1600" dirty="0" smtClean="0"/>
              <a:t>·</a:t>
            </a:r>
            <a:r>
              <a:rPr lang="en-US" altLang="zh-CN" sz="1600" dirty="0" smtClean="0"/>
              <a:t>d),</a:t>
            </a:r>
            <a:r>
              <a:rPr lang="zh-CN" altLang="zh-CN" sz="1600" dirty="0" smtClean="0"/>
              <a:t>呼吸暴露途径的</a:t>
            </a:r>
            <a:r>
              <a:rPr lang="en-US" altLang="zh-CN" sz="1600" dirty="0" smtClean="0"/>
              <a:t>Bap</a:t>
            </a:r>
            <a:r>
              <a:rPr lang="zh-CN" altLang="zh-CN" sz="1600" dirty="0" smtClean="0"/>
              <a:t>日均暴露剂量计算见公式（</a:t>
            </a:r>
            <a:r>
              <a:rPr lang="en-US" altLang="zh-CN" sz="1600" dirty="0" smtClean="0"/>
              <a:t>4</a:t>
            </a:r>
            <a:r>
              <a:rPr lang="zh-CN" altLang="zh-CN" sz="1600" dirty="0" smtClean="0"/>
              <a:t>）</a:t>
            </a:r>
          </a:p>
          <a:p>
            <a:r>
              <a:rPr lang="en-US" altLang="zh-CN" sz="1600" dirty="0" smtClean="0"/>
              <a:t>                            ADD=C</a:t>
            </a:r>
            <a:r>
              <a:rPr lang="zh-CN" altLang="zh-CN" sz="1600" dirty="0" smtClean="0"/>
              <a:t>×</a:t>
            </a:r>
            <a:r>
              <a:rPr lang="en-US" altLang="zh-CN" sz="1600" dirty="0" smtClean="0"/>
              <a:t>IR</a:t>
            </a:r>
            <a:r>
              <a:rPr lang="zh-CN" altLang="zh-CN" sz="1600" dirty="0" smtClean="0"/>
              <a:t>×</a:t>
            </a:r>
            <a:r>
              <a:rPr lang="en-US" altLang="zh-CN" sz="1600" dirty="0" smtClean="0"/>
              <a:t>ET</a:t>
            </a:r>
            <a:r>
              <a:rPr lang="zh-CN" altLang="zh-CN" sz="1600" dirty="0" smtClean="0"/>
              <a:t>×</a:t>
            </a:r>
            <a:r>
              <a:rPr lang="en-US" altLang="zh-CN" sz="1600" dirty="0" smtClean="0"/>
              <a:t>EF</a:t>
            </a:r>
            <a:r>
              <a:rPr lang="zh-CN" altLang="zh-CN" sz="1600" dirty="0" smtClean="0"/>
              <a:t>×</a:t>
            </a:r>
            <a:r>
              <a:rPr lang="en-US" altLang="zh-CN" sz="1600" dirty="0" smtClean="0"/>
              <a:t>ED/(BW</a:t>
            </a:r>
            <a:r>
              <a:rPr lang="zh-CN" altLang="zh-CN" sz="1600" dirty="0" smtClean="0"/>
              <a:t>×</a:t>
            </a:r>
            <a:r>
              <a:rPr lang="en-US" altLang="zh-CN" sz="1600" dirty="0" smtClean="0"/>
              <a:t>AT)    </a:t>
            </a:r>
            <a:r>
              <a:rPr lang="zh-CN" altLang="zh-CN" sz="1600" dirty="0" smtClean="0"/>
              <a:t>（</a:t>
            </a:r>
            <a:r>
              <a:rPr lang="en-US" altLang="zh-CN" sz="1600" dirty="0" smtClean="0"/>
              <a:t>4</a:t>
            </a:r>
            <a:r>
              <a:rPr lang="zh-CN" altLang="zh-CN" sz="1600" dirty="0" smtClean="0"/>
              <a:t>）</a:t>
            </a:r>
          </a:p>
          <a:p>
            <a:r>
              <a:rPr lang="en-US" altLang="zh-CN" sz="1600" dirty="0" smtClean="0"/>
              <a:t>      </a:t>
            </a:r>
            <a:r>
              <a:rPr lang="zh-CN" altLang="zh-CN" sz="1600" dirty="0" smtClean="0"/>
              <a:t>式中：</a:t>
            </a:r>
            <a:r>
              <a:rPr lang="en-US" altLang="zh-CN" sz="1600" dirty="0" smtClean="0"/>
              <a:t>C</a:t>
            </a:r>
            <a:r>
              <a:rPr lang="zh-CN" altLang="zh-CN" sz="1600" dirty="0" smtClean="0"/>
              <a:t>：</a:t>
            </a:r>
            <a:r>
              <a:rPr lang="en-US" altLang="zh-CN" sz="1600" dirty="0" smtClean="0"/>
              <a:t>Bap</a:t>
            </a:r>
            <a:r>
              <a:rPr lang="zh-CN" altLang="zh-CN" sz="1600" dirty="0" smtClean="0"/>
              <a:t>等效暴露浓度（</a:t>
            </a:r>
            <a:r>
              <a:rPr lang="en-US" altLang="zh-CN" sz="1600" dirty="0" smtClean="0"/>
              <a:t>mg/m</a:t>
            </a:r>
            <a:r>
              <a:rPr lang="en-US" altLang="zh-CN" sz="1600" baseline="30000" dirty="0" smtClean="0"/>
              <a:t>3</a:t>
            </a:r>
            <a:r>
              <a:rPr lang="zh-CN" altLang="zh-CN" sz="1600" dirty="0" smtClean="0"/>
              <a:t>）</a:t>
            </a:r>
            <a:r>
              <a:rPr lang="en-US" altLang="zh-CN" sz="1600" dirty="0" smtClean="0"/>
              <a:t>;IR:</a:t>
            </a:r>
            <a:r>
              <a:rPr lang="zh-CN" altLang="zh-CN" sz="1600" dirty="0" smtClean="0"/>
              <a:t>呼吸速率（</a:t>
            </a:r>
            <a:r>
              <a:rPr lang="en-US" altLang="zh-CN" sz="1600" dirty="0" smtClean="0"/>
              <a:t>m</a:t>
            </a:r>
            <a:r>
              <a:rPr lang="en-US" altLang="zh-CN" sz="1600" baseline="30000" dirty="0" smtClean="0"/>
              <a:t>3</a:t>
            </a:r>
            <a:r>
              <a:rPr lang="en-US" altLang="zh-CN" sz="1600" dirty="0" smtClean="0"/>
              <a:t>/h</a:t>
            </a:r>
            <a:r>
              <a:rPr lang="zh-CN" altLang="zh-CN" sz="1600" dirty="0" smtClean="0"/>
              <a:t>）</a:t>
            </a:r>
            <a:r>
              <a:rPr lang="en-US" altLang="zh-CN" sz="1600" dirty="0" smtClean="0"/>
              <a:t>;ET:</a:t>
            </a:r>
            <a:r>
              <a:rPr lang="zh-CN" altLang="zh-CN" sz="1600" dirty="0" smtClean="0"/>
              <a:t>暴露时间（</a:t>
            </a:r>
            <a:r>
              <a:rPr lang="en-US" altLang="zh-CN" sz="1600" dirty="0" smtClean="0"/>
              <a:t>h/d</a:t>
            </a:r>
            <a:r>
              <a:rPr lang="zh-CN" altLang="zh-CN" sz="1600" dirty="0" smtClean="0"/>
              <a:t>）</a:t>
            </a:r>
            <a:r>
              <a:rPr lang="en-US" altLang="zh-CN" sz="1600" dirty="0" smtClean="0"/>
              <a:t>;EF:</a:t>
            </a:r>
            <a:r>
              <a:rPr lang="zh-CN" altLang="zh-CN" sz="1600" dirty="0" smtClean="0"/>
              <a:t>暴露频率（</a:t>
            </a:r>
            <a:r>
              <a:rPr lang="en-US" altLang="zh-CN" sz="1600" dirty="0" smtClean="0"/>
              <a:t>d/</a:t>
            </a:r>
            <a:r>
              <a:rPr lang="zh-CN" altLang="zh-CN" sz="1600" dirty="0" smtClean="0"/>
              <a:t>年）；</a:t>
            </a:r>
            <a:r>
              <a:rPr lang="en-US" altLang="zh-CN" sz="1600" dirty="0" smtClean="0"/>
              <a:t>ED</a:t>
            </a:r>
            <a:r>
              <a:rPr lang="zh-CN" altLang="zh-CN" sz="1600" dirty="0" smtClean="0"/>
              <a:t>：暴露持续时间（年）；</a:t>
            </a:r>
            <a:r>
              <a:rPr lang="en-US" altLang="zh-CN" sz="1600" dirty="0" smtClean="0"/>
              <a:t>BW</a:t>
            </a:r>
            <a:r>
              <a:rPr lang="zh-CN" altLang="zh-CN" sz="1600" dirty="0" smtClean="0"/>
              <a:t>：体重（</a:t>
            </a:r>
            <a:r>
              <a:rPr lang="en-US" altLang="zh-CN" sz="1600" dirty="0" smtClean="0"/>
              <a:t>kg</a:t>
            </a:r>
            <a:r>
              <a:rPr lang="zh-CN" altLang="zh-CN" sz="1600" dirty="0" smtClean="0"/>
              <a:t>）</a:t>
            </a:r>
            <a:r>
              <a:rPr lang="en-US" altLang="zh-CN" sz="1600" dirty="0" smtClean="0"/>
              <a:t>;AT:</a:t>
            </a:r>
            <a:r>
              <a:rPr lang="zh-CN" altLang="zh-CN" sz="1600" dirty="0" smtClean="0"/>
              <a:t>平均接触时间（</a:t>
            </a:r>
            <a:r>
              <a:rPr lang="en-US" altLang="zh-CN" sz="1600" dirty="0" smtClean="0"/>
              <a:t>d</a:t>
            </a:r>
            <a:r>
              <a:rPr lang="zh-CN" altLang="zh-CN" sz="1600" dirty="0" smtClean="0"/>
              <a:t>）</a:t>
            </a:r>
          </a:p>
          <a:p>
            <a:r>
              <a:rPr lang="en-US" altLang="zh-CN" sz="1600" dirty="0" smtClean="0"/>
              <a:t>      </a:t>
            </a:r>
            <a:r>
              <a:rPr lang="zh-CN" altLang="zh-CN" sz="1600" dirty="0" smtClean="0"/>
              <a:t>根据国内外的研究成果</a:t>
            </a:r>
            <a:r>
              <a:rPr lang="en-US" altLang="zh-CN" sz="1600" baseline="30000" dirty="0" smtClean="0"/>
              <a:t>[7-9]</a:t>
            </a:r>
            <a:r>
              <a:rPr lang="zh-CN" altLang="zh-CN" sz="1600" dirty="0" smtClean="0"/>
              <a:t>，结合自贡市的实际情况确定人群暴露评价参数，如表</a:t>
            </a:r>
            <a:r>
              <a:rPr lang="en-US" altLang="zh-CN" sz="1600" dirty="0" smtClean="0"/>
              <a:t>1</a:t>
            </a:r>
            <a:r>
              <a:rPr lang="zh-CN" altLang="zh-CN" sz="1600" dirty="0" smtClean="0"/>
              <a:t>所示</a:t>
            </a:r>
            <a:endParaRPr lang="zh-CN" altLang="zh-CN" sz="1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2492896"/>
            <a:ext cx="8712968" cy="1323439"/>
          </a:xfrm>
          <a:prstGeom prst="rect">
            <a:avLst/>
          </a:prstGeom>
        </p:spPr>
        <p:txBody>
          <a:bodyPr wrap="square">
            <a:spAutoFit/>
          </a:bodyPr>
          <a:lstStyle/>
          <a:p>
            <a:pPr lvl="2"/>
            <a:r>
              <a:rPr lang="zh-CN" altLang="zh-CN" sz="2000" dirty="0" smtClean="0"/>
              <a:t>预期寿命损失估算</a:t>
            </a:r>
            <a:r>
              <a:rPr lang="en-US" altLang="zh-CN" sz="2000" dirty="0" smtClean="0"/>
              <a:t> PM</a:t>
            </a:r>
            <a:r>
              <a:rPr lang="en-US" altLang="zh-CN" sz="2000" baseline="-25000" dirty="0" smtClean="0"/>
              <a:t>2.5</a:t>
            </a:r>
            <a:r>
              <a:rPr lang="zh-CN" altLang="zh-CN" sz="2000" dirty="0" smtClean="0"/>
              <a:t>中</a:t>
            </a:r>
            <a:r>
              <a:rPr lang="en-US" altLang="zh-CN" sz="2000" dirty="0" err="1" smtClean="0"/>
              <a:t>PAHs</a:t>
            </a:r>
            <a:r>
              <a:rPr lang="zh-CN" altLang="zh-CN" sz="2000" dirty="0" smtClean="0"/>
              <a:t>因致癌而导致的预期寿命损失</a:t>
            </a:r>
            <a:r>
              <a:rPr lang="en-US" altLang="zh-CN" sz="2000" baseline="30000" dirty="0" smtClean="0"/>
              <a:t>[10]</a:t>
            </a:r>
            <a:r>
              <a:rPr lang="zh-CN" altLang="zh-CN" sz="2000" dirty="0" smtClean="0"/>
              <a:t>可用公式（</a:t>
            </a:r>
            <a:r>
              <a:rPr lang="en-US" altLang="zh-CN" sz="2000" dirty="0" smtClean="0"/>
              <a:t>5</a:t>
            </a:r>
            <a:r>
              <a:rPr lang="zh-CN" altLang="zh-CN" sz="2000" dirty="0" smtClean="0"/>
              <a:t>）计算</a:t>
            </a:r>
          </a:p>
          <a:p>
            <a:r>
              <a:rPr lang="en-US" altLang="zh-CN" sz="2000" dirty="0" smtClean="0"/>
              <a:t>                    LL=62.16</a:t>
            </a:r>
            <a:r>
              <a:rPr lang="zh-CN" altLang="zh-CN" sz="2000" dirty="0" smtClean="0"/>
              <a:t>×（</a:t>
            </a:r>
            <a:r>
              <a:rPr lang="en-US" altLang="zh-CN" sz="2000" dirty="0" smtClean="0"/>
              <a:t>R/10</a:t>
            </a:r>
            <a:r>
              <a:rPr lang="en-US" altLang="zh-CN" sz="2000" baseline="30000" dirty="0" smtClean="0"/>
              <a:t>-5</a:t>
            </a:r>
            <a:r>
              <a:rPr lang="zh-CN" altLang="zh-CN" sz="2000" dirty="0" smtClean="0"/>
              <a:t>）</a:t>
            </a:r>
            <a:r>
              <a:rPr lang="en-US" altLang="zh-CN" sz="2000" dirty="0" smtClean="0"/>
              <a:t>   </a:t>
            </a:r>
            <a:r>
              <a:rPr lang="zh-CN" altLang="zh-CN" sz="2000" dirty="0" smtClean="0"/>
              <a:t>（</a:t>
            </a:r>
            <a:r>
              <a:rPr lang="en-US" altLang="zh-CN" sz="2000" dirty="0" smtClean="0"/>
              <a:t>5</a:t>
            </a:r>
            <a:r>
              <a:rPr lang="zh-CN" altLang="zh-CN" sz="2000" dirty="0" smtClean="0"/>
              <a:t>）</a:t>
            </a:r>
          </a:p>
          <a:p>
            <a:r>
              <a:rPr lang="en-US" altLang="zh-CN" sz="2000" dirty="0" smtClean="0"/>
              <a:t>     </a:t>
            </a:r>
            <a:r>
              <a:rPr lang="zh-CN" altLang="zh-CN" sz="2000" dirty="0" smtClean="0"/>
              <a:t>式中：</a:t>
            </a:r>
            <a:r>
              <a:rPr lang="en-US" altLang="zh-CN" sz="2000" dirty="0" smtClean="0"/>
              <a:t>LL</a:t>
            </a:r>
            <a:r>
              <a:rPr lang="zh-CN" altLang="zh-CN" sz="2000" dirty="0" smtClean="0"/>
              <a:t>：预期寿命损失（</a:t>
            </a:r>
            <a:r>
              <a:rPr lang="en-US" altLang="zh-CN" sz="2000" dirty="0" smtClean="0"/>
              <a:t>min</a:t>
            </a:r>
            <a:r>
              <a:rPr lang="zh-CN" altLang="zh-CN" sz="2000" dirty="0" smtClean="0"/>
              <a:t>）</a:t>
            </a:r>
            <a:r>
              <a:rPr lang="en-US" altLang="zh-CN" sz="2000" dirty="0" smtClean="0"/>
              <a:t>;R:</a:t>
            </a:r>
            <a:r>
              <a:rPr lang="zh-CN" altLang="zh-CN" sz="2000" dirty="0" smtClean="0"/>
              <a:t>人群终身致癌超额危险度，无量纲</a:t>
            </a:r>
            <a:endParaRPr lang="zh-CN" altLang="zh-CN"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20688"/>
            <a:ext cx="8424936" cy="3139321"/>
          </a:xfrm>
          <a:prstGeom prst="rect">
            <a:avLst/>
          </a:prstGeom>
        </p:spPr>
        <p:txBody>
          <a:bodyPr wrap="square">
            <a:spAutoFit/>
          </a:bodyPr>
          <a:lstStyle/>
          <a:p>
            <a:r>
              <a:rPr lang="en-US" altLang="zh-CN" dirty="0" err="1" smtClean="0"/>
              <a:t>PAHs</a:t>
            </a:r>
            <a:r>
              <a:rPr lang="zh-CN" altLang="zh-CN" dirty="0" smtClean="0"/>
              <a:t>的污染水平及Σ</a:t>
            </a:r>
            <a:r>
              <a:rPr lang="en-US" altLang="zh-CN" dirty="0" err="1" smtClean="0"/>
              <a:t>PAHs</a:t>
            </a:r>
            <a:r>
              <a:rPr lang="zh-CN" altLang="zh-CN" dirty="0" smtClean="0"/>
              <a:t>的变化规律</a:t>
            </a:r>
            <a:r>
              <a:rPr lang="en-US" altLang="zh-CN" dirty="0" smtClean="0"/>
              <a:t>  </a:t>
            </a:r>
            <a:r>
              <a:rPr lang="zh-CN" altLang="zh-CN" dirty="0" smtClean="0"/>
              <a:t>在本次监测中，采集的</a:t>
            </a:r>
            <a:r>
              <a:rPr lang="en-US" altLang="zh-CN" dirty="0" smtClean="0"/>
              <a:t>PM</a:t>
            </a:r>
            <a:r>
              <a:rPr lang="en-US" altLang="zh-CN" baseline="-25000" dirty="0" smtClean="0"/>
              <a:t>2.5</a:t>
            </a:r>
            <a:r>
              <a:rPr lang="zh-CN" altLang="zh-CN" dirty="0" smtClean="0"/>
              <a:t>样品中</a:t>
            </a:r>
            <a:r>
              <a:rPr lang="en-US" altLang="zh-CN" dirty="0" smtClean="0"/>
              <a:t>16</a:t>
            </a:r>
            <a:r>
              <a:rPr lang="zh-CN" altLang="zh-CN" dirty="0" smtClean="0"/>
              <a:t>种</a:t>
            </a:r>
            <a:r>
              <a:rPr lang="en-US" altLang="zh-CN" dirty="0" err="1" smtClean="0"/>
              <a:t>PAHs</a:t>
            </a:r>
            <a:r>
              <a:rPr lang="zh-CN" altLang="zh-CN" dirty="0" smtClean="0"/>
              <a:t>均有检出，全年</a:t>
            </a:r>
            <a:r>
              <a:rPr lang="en-US" altLang="zh-CN" dirty="0" smtClean="0"/>
              <a:t>PM</a:t>
            </a:r>
            <a:r>
              <a:rPr lang="en-US" altLang="zh-CN" baseline="-25000" dirty="0" smtClean="0"/>
              <a:t>2.5</a:t>
            </a:r>
            <a:r>
              <a:rPr lang="zh-CN" altLang="zh-CN" dirty="0" smtClean="0"/>
              <a:t>的平均值为</a:t>
            </a:r>
            <a:r>
              <a:rPr lang="en-US" altLang="zh-CN" dirty="0" smtClean="0"/>
              <a:t>1.556mg/m</a:t>
            </a:r>
            <a:r>
              <a:rPr lang="en-US" altLang="zh-CN" baseline="30000" dirty="0" smtClean="0"/>
              <a:t>3</a:t>
            </a:r>
            <a:r>
              <a:rPr lang="en-US" altLang="zh-CN" dirty="0" smtClean="0"/>
              <a:t>, </a:t>
            </a:r>
            <a:r>
              <a:rPr lang="zh-CN" altLang="zh-CN" dirty="0" smtClean="0"/>
              <a:t>范围在</a:t>
            </a:r>
            <a:r>
              <a:rPr lang="en-US" altLang="zh-CN" dirty="0" smtClean="0"/>
              <a:t>0.642~6.404mg/m</a:t>
            </a:r>
            <a:r>
              <a:rPr lang="en-US" altLang="zh-CN" baseline="30000" dirty="0" smtClean="0"/>
              <a:t>3</a:t>
            </a:r>
            <a:r>
              <a:rPr lang="en-US" altLang="zh-CN" dirty="0" smtClean="0"/>
              <a:t>,PAHs</a:t>
            </a:r>
            <a:r>
              <a:rPr lang="zh-CN" altLang="zh-CN" dirty="0" smtClean="0"/>
              <a:t>总含量平均值为</a:t>
            </a:r>
            <a:r>
              <a:rPr lang="en-US" altLang="zh-CN" dirty="0" smtClean="0"/>
              <a:t>229.9ng/m</a:t>
            </a:r>
            <a:r>
              <a:rPr lang="en-US" altLang="zh-CN" baseline="30000" dirty="0" smtClean="0"/>
              <a:t>3</a:t>
            </a:r>
            <a:r>
              <a:rPr lang="en-US" altLang="zh-CN" dirty="0" smtClean="0"/>
              <a:t>,</a:t>
            </a:r>
            <a:r>
              <a:rPr lang="zh-CN" altLang="zh-CN" dirty="0" smtClean="0"/>
              <a:t>范围在</a:t>
            </a:r>
            <a:r>
              <a:rPr lang="en-US" altLang="zh-CN" dirty="0" smtClean="0"/>
              <a:t>36.6~1022.2ng/m</a:t>
            </a:r>
            <a:r>
              <a:rPr lang="en-US" altLang="zh-CN" baseline="30000" dirty="0" smtClean="0"/>
              <a:t>3</a:t>
            </a:r>
            <a:r>
              <a:rPr lang="zh-CN" altLang="zh-CN" dirty="0" smtClean="0"/>
              <a:t>。本文按月对</a:t>
            </a:r>
            <a:r>
              <a:rPr lang="en-US" altLang="zh-CN" dirty="0" smtClean="0"/>
              <a:t>PM</a:t>
            </a:r>
            <a:r>
              <a:rPr lang="en-US" altLang="zh-CN" baseline="-25000" dirty="0" smtClean="0"/>
              <a:t>2.5</a:t>
            </a:r>
            <a:r>
              <a:rPr lang="zh-CN" altLang="zh-CN" dirty="0" smtClean="0"/>
              <a:t>浓度和</a:t>
            </a:r>
            <a:r>
              <a:rPr lang="en-US" altLang="zh-CN" dirty="0" err="1" smtClean="0"/>
              <a:t>PAHs</a:t>
            </a:r>
            <a:r>
              <a:rPr lang="zh-CN" altLang="zh-CN" dirty="0" smtClean="0"/>
              <a:t>总量进行统计，月平均值变化见图</a:t>
            </a:r>
            <a:r>
              <a:rPr lang="en-US" altLang="zh-CN" dirty="0" smtClean="0"/>
              <a:t>1</a:t>
            </a:r>
            <a:r>
              <a:rPr lang="zh-CN" altLang="zh-CN" dirty="0" smtClean="0"/>
              <a:t>，图</a:t>
            </a:r>
            <a:r>
              <a:rPr lang="en-US" altLang="zh-CN" dirty="0" smtClean="0"/>
              <a:t>2</a:t>
            </a:r>
            <a:r>
              <a:rPr lang="zh-CN" altLang="zh-CN" dirty="0" smtClean="0"/>
              <a:t>。从图</a:t>
            </a:r>
            <a:r>
              <a:rPr lang="en-US" altLang="zh-CN" dirty="0" smtClean="0"/>
              <a:t>1</a:t>
            </a:r>
            <a:r>
              <a:rPr lang="zh-CN" altLang="zh-CN" dirty="0" smtClean="0"/>
              <a:t>，图</a:t>
            </a:r>
            <a:r>
              <a:rPr lang="en-US" altLang="zh-CN" dirty="0" smtClean="0"/>
              <a:t>2</a:t>
            </a:r>
            <a:r>
              <a:rPr lang="zh-CN" altLang="zh-CN" dirty="0" smtClean="0"/>
              <a:t>可以看出，</a:t>
            </a:r>
            <a:r>
              <a:rPr lang="en-US" altLang="zh-CN" dirty="0" smtClean="0"/>
              <a:t>PM</a:t>
            </a:r>
            <a:r>
              <a:rPr lang="en-US" altLang="zh-CN" baseline="-25000" dirty="0" smtClean="0"/>
              <a:t>2.5</a:t>
            </a:r>
            <a:r>
              <a:rPr lang="zh-CN" altLang="zh-CN" dirty="0" smtClean="0"/>
              <a:t>浓度和Σ</a:t>
            </a:r>
            <a:r>
              <a:rPr lang="en-US" altLang="zh-CN" dirty="0" err="1" smtClean="0"/>
              <a:t>PAHs</a:t>
            </a:r>
            <a:r>
              <a:rPr lang="zh-CN" altLang="zh-CN" dirty="0" smtClean="0"/>
              <a:t>总量随月份的变化趋势相似，</a:t>
            </a:r>
            <a:r>
              <a:rPr lang="en-US" altLang="zh-CN" dirty="0" smtClean="0"/>
              <a:t>2017</a:t>
            </a:r>
            <a:r>
              <a:rPr lang="zh-CN" altLang="zh-CN" dirty="0" smtClean="0"/>
              <a:t>年</a:t>
            </a:r>
            <a:r>
              <a:rPr lang="en-US" altLang="zh-CN" dirty="0" smtClean="0"/>
              <a:t>12</a:t>
            </a:r>
            <a:r>
              <a:rPr lang="zh-CN" altLang="zh-CN" dirty="0" smtClean="0"/>
              <a:t>月份</a:t>
            </a:r>
            <a:r>
              <a:rPr lang="en-US" altLang="zh-CN" dirty="0" smtClean="0"/>
              <a:t>PM</a:t>
            </a:r>
            <a:r>
              <a:rPr lang="en-US" altLang="zh-CN" baseline="-25000" dirty="0" smtClean="0"/>
              <a:t>2.5</a:t>
            </a:r>
            <a:r>
              <a:rPr lang="zh-CN" altLang="zh-CN" dirty="0" smtClean="0"/>
              <a:t>浓度和Σ</a:t>
            </a:r>
            <a:r>
              <a:rPr lang="en-US" altLang="zh-CN" dirty="0" err="1" smtClean="0"/>
              <a:t>PAHs</a:t>
            </a:r>
            <a:r>
              <a:rPr lang="zh-CN" altLang="zh-CN" dirty="0" smtClean="0"/>
              <a:t>浓度明显好于</a:t>
            </a:r>
            <a:r>
              <a:rPr lang="en-US" altLang="zh-CN" dirty="0" smtClean="0"/>
              <a:t>2017</a:t>
            </a:r>
            <a:r>
              <a:rPr lang="zh-CN" altLang="zh-CN" dirty="0" smtClean="0"/>
              <a:t>年</a:t>
            </a:r>
            <a:r>
              <a:rPr lang="en-US" altLang="zh-CN" dirty="0" smtClean="0"/>
              <a:t>1</a:t>
            </a:r>
            <a:r>
              <a:rPr lang="zh-CN" altLang="zh-CN" dirty="0" smtClean="0"/>
              <a:t>、</a:t>
            </a:r>
            <a:r>
              <a:rPr lang="en-US" altLang="zh-CN" dirty="0" smtClean="0"/>
              <a:t>2</a:t>
            </a:r>
            <a:r>
              <a:rPr lang="zh-CN" altLang="zh-CN" dirty="0" smtClean="0"/>
              <a:t>月份，根据环保部</a:t>
            </a:r>
            <a:r>
              <a:rPr lang="en-US" altLang="zh-CN" dirty="0" smtClean="0"/>
              <a:t>2017~2018</a:t>
            </a:r>
            <a:r>
              <a:rPr lang="zh-CN" altLang="zh-CN" dirty="0" smtClean="0"/>
              <a:t>年冬季大气污染防治攻坚方案，自贡市开展了</a:t>
            </a:r>
            <a:r>
              <a:rPr lang="en-US" altLang="zh-CN" dirty="0" smtClean="0"/>
              <a:t>2017~2018</a:t>
            </a:r>
            <a:r>
              <a:rPr lang="zh-CN" altLang="zh-CN" dirty="0" smtClean="0"/>
              <a:t>年秋冬大气污染综合治理攻坚行动，持续治理“散乱污”企业，相关行业企业在冬季平稳停产、减排，对机动车在雾霾天气实行限号、限行管理，通过严格的环保治理措施，使得</a:t>
            </a:r>
            <a:r>
              <a:rPr lang="en-US" altLang="zh-CN" dirty="0" smtClean="0"/>
              <a:t>2017</a:t>
            </a:r>
            <a:r>
              <a:rPr lang="zh-CN" altLang="zh-CN" dirty="0" smtClean="0"/>
              <a:t>年</a:t>
            </a:r>
            <a:r>
              <a:rPr lang="en-US" altLang="zh-CN" dirty="0" smtClean="0"/>
              <a:t>12</a:t>
            </a:r>
            <a:r>
              <a:rPr lang="zh-CN" altLang="zh-CN" dirty="0" smtClean="0"/>
              <a:t>月的</a:t>
            </a:r>
            <a:r>
              <a:rPr lang="en-US" altLang="zh-CN" dirty="0" smtClean="0"/>
              <a:t>PM</a:t>
            </a:r>
            <a:r>
              <a:rPr lang="en-US" altLang="zh-CN" baseline="-25000" dirty="0" smtClean="0"/>
              <a:t>2.5</a:t>
            </a:r>
            <a:r>
              <a:rPr lang="zh-CN" altLang="zh-CN" dirty="0" smtClean="0"/>
              <a:t>浓度和Σ</a:t>
            </a:r>
            <a:r>
              <a:rPr lang="en-US" altLang="zh-CN" dirty="0" err="1" smtClean="0"/>
              <a:t>PAHs</a:t>
            </a:r>
            <a:r>
              <a:rPr lang="zh-CN" altLang="zh-CN" dirty="0" smtClean="0"/>
              <a:t>浓度比</a:t>
            </a:r>
            <a:r>
              <a:rPr lang="en-US" altLang="zh-CN" dirty="0" smtClean="0"/>
              <a:t>2017</a:t>
            </a:r>
            <a:r>
              <a:rPr lang="zh-CN" altLang="zh-CN" dirty="0" smtClean="0"/>
              <a:t>年</a:t>
            </a:r>
            <a:r>
              <a:rPr lang="en-US" altLang="zh-CN" dirty="0" smtClean="0"/>
              <a:t>1</a:t>
            </a:r>
            <a:r>
              <a:rPr lang="zh-CN" altLang="zh-CN" dirty="0" smtClean="0"/>
              <a:t>、</a:t>
            </a:r>
            <a:r>
              <a:rPr lang="en-US" altLang="zh-CN" dirty="0" smtClean="0"/>
              <a:t>2</a:t>
            </a:r>
            <a:r>
              <a:rPr lang="zh-CN" altLang="zh-CN" dirty="0" smtClean="0"/>
              <a:t>月有明显下降，从数据上说明，</a:t>
            </a:r>
            <a:r>
              <a:rPr lang="en-US" altLang="zh-CN" dirty="0" smtClean="0"/>
              <a:t>2017</a:t>
            </a:r>
            <a:r>
              <a:rPr lang="zh-CN" altLang="zh-CN" dirty="0" smtClean="0"/>
              <a:t>年自贡市大气污染有明显改善，环境治理成效明显。</a:t>
            </a:r>
            <a:endParaRPr lang="zh-CN" altLang="zh-CN" dirty="0"/>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8609" name="Object 1"/>
          <p:cNvGraphicFramePr>
            <a:graphicFrameLocks noChangeAspect="1"/>
          </p:cNvGraphicFramePr>
          <p:nvPr/>
        </p:nvGraphicFramePr>
        <p:xfrm>
          <a:off x="179512" y="3717032"/>
          <a:ext cx="4162425" cy="2486025"/>
        </p:xfrm>
        <a:graphic>
          <a:graphicData uri="http://schemas.openxmlformats.org/presentationml/2006/ole">
            <p:oleObj spid="_x0000_s68609" name="Graph" r:id="rId3" imgW="4159910" imgH="2887066" progId="">
              <p:embed/>
            </p:oleObj>
          </a:graphicData>
        </a:graphic>
      </p:graphicFrame>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8611" name="Object 3"/>
          <p:cNvGraphicFramePr>
            <a:graphicFrameLocks noChangeAspect="1"/>
          </p:cNvGraphicFramePr>
          <p:nvPr/>
        </p:nvGraphicFramePr>
        <p:xfrm>
          <a:off x="4499992" y="3573016"/>
          <a:ext cx="4162425" cy="2705100"/>
        </p:xfrm>
        <a:graphic>
          <a:graphicData uri="http://schemas.openxmlformats.org/presentationml/2006/ole">
            <p:oleObj spid="_x0000_s68611" name="Graph" r:id="rId4" imgW="4159910" imgH="2887066" progId="">
              <p:embed/>
            </p:oleObj>
          </a:graphicData>
        </a:graphic>
      </p:graphicFrame>
      <p:sp>
        <p:nvSpPr>
          <p:cNvPr id="7" name="TextBox 6"/>
          <p:cNvSpPr txBox="1"/>
          <p:nvPr/>
        </p:nvSpPr>
        <p:spPr>
          <a:xfrm>
            <a:off x="1043608" y="6165304"/>
            <a:ext cx="2592288" cy="276999"/>
          </a:xfrm>
          <a:prstGeom prst="rect">
            <a:avLst/>
          </a:prstGeom>
          <a:noFill/>
        </p:spPr>
        <p:txBody>
          <a:bodyPr wrap="square" rtlCol="0">
            <a:spAutoFit/>
          </a:bodyPr>
          <a:lstStyle/>
          <a:p>
            <a:r>
              <a:rPr lang="zh-CN" altLang="en-US" sz="1200" dirty="0" smtClean="0"/>
              <a:t>自贡市</a:t>
            </a:r>
            <a:r>
              <a:rPr lang="en-US" altLang="zh-CN" sz="1200" dirty="0" smtClean="0"/>
              <a:t>2017</a:t>
            </a:r>
            <a:r>
              <a:rPr lang="zh-CN" altLang="en-US" sz="1200" dirty="0" smtClean="0"/>
              <a:t>年度</a:t>
            </a:r>
            <a:r>
              <a:rPr lang="en-US" altLang="zh-CN" sz="1200" dirty="0" smtClean="0"/>
              <a:t>PM2.5</a:t>
            </a:r>
            <a:r>
              <a:rPr lang="zh-CN" altLang="en-US" sz="1200" dirty="0" smtClean="0"/>
              <a:t>浓度变化</a:t>
            </a:r>
            <a:endParaRPr lang="zh-CN" altLang="en-US" sz="1200" dirty="0"/>
          </a:p>
        </p:txBody>
      </p:sp>
      <p:sp>
        <p:nvSpPr>
          <p:cNvPr id="8" name="TextBox 7"/>
          <p:cNvSpPr txBox="1"/>
          <p:nvPr/>
        </p:nvSpPr>
        <p:spPr>
          <a:xfrm>
            <a:off x="5652120" y="6237312"/>
            <a:ext cx="2335576" cy="276999"/>
          </a:xfrm>
          <a:prstGeom prst="rect">
            <a:avLst/>
          </a:prstGeom>
          <a:noFill/>
        </p:spPr>
        <p:txBody>
          <a:bodyPr wrap="none" rtlCol="0">
            <a:spAutoFit/>
          </a:bodyPr>
          <a:lstStyle/>
          <a:p>
            <a:r>
              <a:rPr lang="zh-CN" altLang="zh-CN" sz="1200" dirty="0" smtClean="0"/>
              <a:t>自贡市</a:t>
            </a:r>
            <a:r>
              <a:rPr lang="en-US" altLang="zh-CN" sz="1200" dirty="0" smtClean="0"/>
              <a:t>2017</a:t>
            </a:r>
            <a:r>
              <a:rPr lang="zh-CN" altLang="zh-CN" sz="1200" dirty="0" smtClean="0"/>
              <a:t>年度Σ</a:t>
            </a:r>
            <a:r>
              <a:rPr lang="en-US" altLang="zh-CN" sz="1200" dirty="0" err="1" smtClean="0"/>
              <a:t>PAHs</a:t>
            </a:r>
            <a:r>
              <a:rPr lang="zh-CN" altLang="zh-CN" sz="1200" dirty="0" smtClean="0"/>
              <a:t>浓度变化</a:t>
            </a:r>
            <a:endParaRPr lang="zh-CN" altLang="en-US" sz="1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997839"/>
            <a:ext cx="6840760" cy="1754326"/>
          </a:xfrm>
          <a:prstGeom prst="rect">
            <a:avLst/>
          </a:prstGeom>
        </p:spPr>
        <p:txBody>
          <a:bodyPr wrap="square">
            <a:spAutoFit/>
          </a:bodyPr>
          <a:lstStyle/>
          <a:p>
            <a:r>
              <a:rPr lang="en-US" altLang="zh-CN" dirty="0" smtClean="0"/>
              <a:t>2017</a:t>
            </a:r>
            <a:r>
              <a:rPr lang="zh-CN" altLang="zh-CN" dirty="0" smtClean="0"/>
              <a:t>年自贡市大气</a:t>
            </a:r>
            <a:r>
              <a:rPr lang="en-US" altLang="zh-CN" dirty="0" smtClean="0"/>
              <a:t>PM</a:t>
            </a:r>
            <a:r>
              <a:rPr lang="en-US" altLang="zh-CN" baseline="-25000" dirty="0" smtClean="0"/>
              <a:t>2.5</a:t>
            </a:r>
            <a:r>
              <a:rPr lang="zh-CN" altLang="zh-CN" dirty="0" smtClean="0"/>
              <a:t>中</a:t>
            </a:r>
            <a:r>
              <a:rPr lang="en-US" altLang="zh-CN" dirty="0" smtClean="0"/>
              <a:t>16</a:t>
            </a:r>
            <a:r>
              <a:rPr lang="zh-CN" altLang="zh-CN" dirty="0" smtClean="0"/>
              <a:t>种多环芳烃的年平均浓度见图</a:t>
            </a:r>
            <a:r>
              <a:rPr lang="en-US" altLang="zh-CN" dirty="0" smtClean="0"/>
              <a:t>3</a:t>
            </a:r>
            <a:r>
              <a:rPr lang="zh-CN" altLang="zh-CN" dirty="0" smtClean="0"/>
              <a:t>，由图</a:t>
            </a:r>
            <a:r>
              <a:rPr lang="en-US" altLang="zh-CN" dirty="0" smtClean="0"/>
              <a:t>3</a:t>
            </a:r>
            <a:r>
              <a:rPr lang="zh-CN" altLang="zh-CN" dirty="0" smtClean="0"/>
              <a:t>可以看出，</a:t>
            </a:r>
            <a:r>
              <a:rPr lang="en-US" altLang="zh-CN" dirty="0" err="1" smtClean="0"/>
              <a:t>PAHs</a:t>
            </a:r>
            <a:r>
              <a:rPr lang="zh-CN" altLang="zh-CN" dirty="0" smtClean="0"/>
              <a:t>在</a:t>
            </a:r>
            <a:r>
              <a:rPr lang="en-US" altLang="zh-CN" dirty="0" smtClean="0"/>
              <a:t>PM­</a:t>
            </a:r>
            <a:r>
              <a:rPr lang="en-US" altLang="zh-CN" baseline="-25000" dirty="0" smtClean="0"/>
              <a:t>2.5</a:t>
            </a:r>
            <a:r>
              <a:rPr lang="zh-CN" altLang="zh-CN" dirty="0" smtClean="0"/>
              <a:t>中含量最高的是苯并</a:t>
            </a:r>
            <a:r>
              <a:rPr lang="en-US" altLang="zh-CN" dirty="0" smtClean="0"/>
              <a:t>[a]</a:t>
            </a:r>
            <a:r>
              <a:rPr lang="zh-CN" altLang="zh-CN" dirty="0" smtClean="0"/>
              <a:t>芘，其次是荧蒽，苯并</a:t>
            </a:r>
            <a:r>
              <a:rPr lang="en-US" altLang="zh-CN" dirty="0" smtClean="0"/>
              <a:t>[b]</a:t>
            </a:r>
            <a:r>
              <a:rPr lang="zh-CN" altLang="zh-CN" dirty="0" smtClean="0"/>
              <a:t>荧蒽，茚并</a:t>
            </a:r>
            <a:r>
              <a:rPr lang="en-US" altLang="zh-CN" dirty="0" smtClean="0"/>
              <a:t>[1,2,3-cd]</a:t>
            </a:r>
            <a:r>
              <a:rPr lang="zh-CN" altLang="zh-CN" dirty="0" smtClean="0"/>
              <a:t>芘和苯并</a:t>
            </a:r>
            <a:r>
              <a:rPr lang="en-US" altLang="zh-CN" dirty="0" smtClean="0"/>
              <a:t>[</a:t>
            </a:r>
            <a:r>
              <a:rPr lang="en-US" altLang="zh-CN" dirty="0" err="1" smtClean="0"/>
              <a:t>g,h,i</a:t>
            </a:r>
            <a:r>
              <a:rPr lang="en-US" altLang="zh-CN" dirty="0" smtClean="0"/>
              <a:t>]</a:t>
            </a:r>
            <a:r>
              <a:rPr lang="zh-CN" altLang="zh-CN" dirty="0" smtClean="0"/>
              <a:t>苝，我国环境空气质量标准</a:t>
            </a:r>
            <a:r>
              <a:rPr lang="en-US" altLang="zh-CN" baseline="30000" dirty="0" smtClean="0"/>
              <a:t>[11]</a:t>
            </a:r>
            <a:r>
              <a:rPr lang="zh-CN" altLang="zh-CN" dirty="0" smtClean="0"/>
              <a:t>中明确规定环境空气中苯并</a:t>
            </a:r>
            <a:r>
              <a:rPr lang="en-US" altLang="zh-CN" dirty="0" smtClean="0"/>
              <a:t>[a]</a:t>
            </a:r>
            <a:r>
              <a:rPr lang="zh-CN" altLang="zh-CN" dirty="0" smtClean="0"/>
              <a:t>芘的质量浓度年平均值不得超过</a:t>
            </a:r>
            <a:r>
              <a:rPr lang="en-US" altLang="zh-CN" dirty="0" smtClean="0"/>
              <a:t>1ng/m</a:t>
            </a:r>
            <a:r>
              <a:rPr lang="en-US" altLang="zh-CN" baseline="30000" dirty="0" smtClean="0"/>
              <a:t>3</a:t>
            </a:r>
            <a:r>
              <a:rPr lang="en-US" altLang="zh-CN" dirty="0" smtClean="0"/>
              <a:t>,</a:t>
            </a:r>
            <a:r>
              <a:rPr lang="zh-CN" altLang="zh-CN" dirty="0" smtClean="0"/>
              <a:t>自贡市</a:t>
            </a:r>
            <a:r>
              <a:rPr lang="en-US" altLang="zh-CN" dirty="0" smtClean="0"/>
              <a:t>2017</a:t>
            </a:r>
            <a:r>
              <a:rPr lang="zh-CN" altLang="zh-CN" dirty="0" smtClean="0"/>
              <a:t>年大气</a:t>
            </a:r>
            <a:r>
              <a:rPr lang="en-US" altLang="zh-CN" dirty="0" smtClean="0"/>
              <a:t>PM</a:t>
            </a:r>
            <a:r>
              <a:rPr lang="en-US" altLang="zh-CN" baseline="-25000" dirty="0" smtClean="0"/>
              <a:t>2.5</a:t>
            </a:r>
            <a:r>
              <a:rPr lang="zh-CN" altLang="zh-CN" dirty="0" smtClean="0"/>
              <a:t>中苯并</a:t>
            </a:r>
            <a:r>
              <a:rPr lang="en-US" altLang="zh-CN" dirty="0" smtClean="0"/>
              <a:t>[a]</a:t>
            </a:r>
            <a:r>
              <a:rPr lang="zh-CN" altLang="zh-CN" dirty="0" smtClean="0"/>
              <a:t>芘的质量浓度为</a:t>
            </a:r>
            <a:r>
              <a:rPr lang="en-US" altLang="zh-CN" dirty="0" smtClean="0"/>
              <a:t>2.42ng/m</a:t>
            </a:r>
            <a:r>
              <a:rPr lang="en-US" altLang="zh-CN" baseline="30000" dirty="0" smtClean="0"/>
              <a:t>3</a:t>
            </a:r>
            <a:r>
              <a:rPr lang="en-US" altLang="zh-CN" dirty="0" smtClean="0"/>
              <a:t>,</a:t>
            </a:r>
            <a:r>
              <a:rPr lang="zh-CN" altLang="zh-CN" dirty="0" smtClean="0"/>
              <a:t>超过我国空气质量标准规定的环境空气中质量浓度限值。</a:t>
            </a:r>
            <a:endParaRPr lang="zh-CN" altLang="zh-CN" dirty="0"/>
          </a:p>
        </p:txBody>
      </p:sp>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7585" name="Object 1"/>
          <p:cNvGraphicFramePr>
            <a:graphicFrameLocks noChangeAspect="1"/>
          </p:cNvGraphicFramePr>
          <p:nvPr/>
        </p:nvGraphicFramePr>
        <p:xfrm>
          <a:off x="323528" y="3717032"/>
          <a:ext cx="4162425" cy="2886075"/>
        </p:xfrm>
        <a:graphic>
          <a:graphicData uri="http://schemas.openxmlformats.org/presentationml/2006/ole">
            <p:oleObj spid="_x0000_s67585" name="Graph" r:id="rId3" imgW="4159910" imgH="2887066" progId="">
              <p:embed/>
            </p:oleObj>
          </a:graphicData>
        </a:graphic>
      </p:graphicFrame>
      <p:sp>
        <p:nvSpPr>
          <p:cNvPr id="5" name="矩形 4"/>
          <p:cNvSpPr/>
          <p:nvPr/>
        </p:nvSpPr>
        <p:spPr>
          <a:xfrm>
            <a:off x="3995936" y="4293096"/>
            <a:ext cx="4572000" cy="2031325"/>
          </a:xfrm>
          <a:prstGeom prst="rect">
            <a:avLst/>
          </a:prstGeom>
        </p:spPr>
        <p:txBody>
          <a:bodyPr>
            <a:spAutoFit/>
          </a:bodyPr>
          <a:lstStyle/>
          <a:p>
            <a:r>
              <a:rPr lang="zh-CN" altLang="zh-CN" dirty="0" smtClean="0"/>
              <a:t>注：</a:t>
            </a:r>
            <a:r>
              <a:rPr lang="en-US" altLang="zh-CN" dirty="0" smtClean="0"/>
              <a:t>1-</a:t>
            </a:r>
            <a:r>
              <a:rPr lang="zh-CN" altLang="zh-CN" dirty="0" smtClean="0"/>
              <a:t>萘，</a:t>
            </a:r>
            <a:r>
              <a:rPr lang="en-US" altLang="zh-CN" dirty="0" smtClean="0"/>
              <a:t>2-</a:t>
            </a:r>
            <a:r>
              <a:rPr lang="zh-CN" altLang="zh-CN" dirty="0" smtClean="0"/>
              <a:t>苊烯，</a:t>
            </a:r>
            <a:r>
              <a:rPr lang="en-US" altLang="zh-CN" dirty="0" smtClean="0"/>
              <a:t>3-</a:t>
            </a:r>
            <a:r>
              <a:rPr lang="zh-CN" altLang="zh-CN" dirty="0" smtClean="0"/>
              <a:t>苊，</a:t>
            </a:r>
            <a:r>
              <a:rPr lang="en-US" altLang="zh-CN" dirty="0" smtClean="0"/>
              <a:t>4-</a:t>
            </a:r>
            <a:r>
              <a:rPr lang="zh-CN" altLang="zh-CN" dirty="0" smtClean="0"/>
              <a:t>芴，</a:t>
            </a:r>
            <a:r>
              <a:rPr lang="en-US" altLang="zh-CN" dirty="0" smtClean="0"/>
              <a:t>5-</a:t>
            </a:r>
            <a:r>
              <a:rPr lang="zh-CN" altLang="zh-CN" dirty="0" smtClean="0"/>
              <a:t>菲，</a:t>
            </a:r>
            <a:r>
              <a:rPr lang="en-US" altLang="zh-CN" dirty="0" smtClean="0"/>
              <a:t>6-</a:t>
            </a:r>
            <a:r>
              <a:rPr lang="zh-CN" altLang="zh-CN" dirty="0" smtClean="0"/>
              <a:t>蒽，</a:t>
            </a:r>
            <a:r>
              <a:rPr lang="en-US" altLang="zh-CN" dirty="0" smtClean="0"/>
              <a:t>7-</a:t>
            </a:r>
            <a:r>
              <a:rPr lang="zh-CN" altLang="zh-CN" dirty="0" smtClean="0"/>
              <a:t>荧蒽，</a:t>
            </a:r>
            <a:r>
              <a:rPr lang="en-US" altLang="zh-CN" dirty="0" smtClean="0"/>
              <a:t>8-</a:t>
            </a:r>
            <a:r>
              <a:rPr lang="zh-CN" altLang="zh-CN" dirty="0" smtClean="0"/>
              <a:t>芘，</a:t>
            </a:r>
            <a:r>
              <a:rPr lang="en-US" altLang="zh-CN" dirty="0" smtClean="0"/>
              <a:t>9-</a:t>
            </a:r>
            <a:r>
              <a:rPr lang="zh-CN" altLang="zh-CN" dirty="0" smtClean="0"/>
              <a:t>苯并</a:t>
            </a:r>
            <a:r>
              <a:rPr lang="en-US" altLang="zh-CN" dirty="0" smtClean="0"/>
              <a:t>[a]</a:t>
            </a:r>
            <a:r>
              <a:rPr lang="zh-CN" altLang="zh-CN" dirty="0" smtClean="0"/>
              <a:t>蒽，</a:t>
            </a:r>
            <a:r>
              <a:rPr lang="en-US" altLang="zh-CN" dirty="0" smtClean="0"/>
              <a:t>10-</a:t>
            </a:r>
            <a:r>
              <a:rPr lang="zh-CN" altLang="zh-CN" dirty="0" smtClean="0"/>
              <a:t>屈，</a:t>
            </a:r>
          </a:p>
          <a:p>
            <a:r>
              <a:rPr lang="en-US" altLang="zh-CN" dirty="0" smtClean="0"/>
              <a:t>11-</a:t>
            </a:r>
            <a:r>
              <a:rPr lang="zh-CN" altLang="zh-CN" dirty="0" smtClean="0"/>
              <a:t>苯并</a:t>
            </a:r>
            <a:r>
              <a:rPr lang="en-US" altLang="zh-CN" dirty="0" smtClean="0"/>
              <a:t>[b]</a:t>
            </a:r>
            <a:r>
              <a:rPr lang="zh-CN" altLang="zh-CN" dirty="0" smtClean="0"/>
              <a:t>荧蒽，</a:t>
            </a:r>
            <a:r>
              <a:rPr lang="en-US" altLang="zh-CN" dirty="0" smtClean="0"/>
              <a:t>12-</a:t>
            </a:r>
            <a:r>
              <a:rPr lang="zh-CN" altLang="zh-CN" dirty="0" smtClean="0"/>
              <a:t>苯并</a:t>
            </a:r>
            <a:r>
              <a:rPr lang="en-US" altLang="zh-CN" dirty="0" smtClean="0"/>
              <a:t>[k]</a:t>
            </a:r>
            <a:r>
              <a:rPr lang="zh-CN" altLang="zh-CN" dirty="0" smtClean="0"/>
              <a:t>荧蒽，</a:t>
            </a:r>
            <a:r>
              <a:rPr lang="en-US" altLang="zh-CN" dirty="0" smtClean="0"/>
              <a:t>13-</a:t>
            </a:r>
            <a:r>
              <a:rPr lang="zh-CN" altLang="zh-CN" dirty="0" smtClean="0"/>
              <a:t>苯并</a:t>
            </a:r>
            <a:r>
              <a:rPr lang="en-US" altLang="zh-CN" dirty="0" smtClean="0"/>
              <a:t>[a]</a:t>
            </a:r>
            <a:r>
              <a:rPr lang="zh-CN" altLang="zh-CN" dirty="0" smtClean="0"/>
              <a:t>芘，</a:t>
            </a:r>
            <a:r>
              <a:rPr lang="en-US" altLang="zh-CN" dirty="0" smtClean="0"/>
              <a:t>14-</a:t>
            </a:r>
            <a:r>
              <a:rPr lang="zh-CN" altLang="zh-CN" dirty="0" smtClean="0"/>
              <a:t>二苯并</a:t>
            </a:r>
            <a:r>
              <a:rPr lang="en-US" altLang="zh-CN" dirty="0" smtClean="0"/>
              <a:t>[</a:t>
            </a:r>
            <a:r>
              <a:rPr lang="en-US" altLang="zh-CN" dirty="0" err="1" smtClean="0"/>
              <a:t>a,h</a:t>
            </a:r>
            <a:r>
              <a:rPr lang="en-US" altLang="zh-CN" dirty="0" smtClean="0"/>
              <a:t>]</a:t>
            </a:r>
            <a:r>
              <a:rPr lang="zh-CN" altLang="zh-CN" dirty="0" smtClean="0"/>
              <a:t>蒽，</a:t>
            </a:r>
            <a:r>
              <a:rPr lang="en-US" altLang="zh-CN" dirty="0" smtClean="0"/>
              <a:t>15-</a:t>
            </a:r>
            <a:r>
              <a:rPr lang="zh-CN" altLang="zh-CN" dirty="0" smtClean="0"/>
              <a:t>茚并</a:t>
            </a:r>
            <a:r>
              <a:rPr lang="en-US" altLang="zh-CN" dirty="0" smtClean="0"/>
              <a:t>[1,2,3-cd]</a:t>
            </a:r>
            <a:r>
              <a:rPr lang="zh-CN" altLang="zh-CN" dirty="0" smtClean="0"/>
              <a:t>芘，</a:t>
            </a:r>
            <a:r>
              <a:rPr lang="en-US" altLang="zh-CN" dirty="0" smtClean="0"/>
              <a:t>16-</a:t>
            </a:r>
            <a:r>
              <a:rPr lang="zh-CN" altLang="zh-CN" dirty="0" smtClean="0"/>
              <a:t>苯并</a:t>
            </a:r>
            <a:r>
              <a:rPr lang="en-US" altLang="zh-CN" dirty="0" smtClean="0"/>
              <a:t>[</a:t>
            </a:r>
            <a:r>
              <a:rPr lang="en-US" altLang="zh-CN" dirty="0" err="1" smtClean="0"/>
              <a:t>g,h,i</a:t>
            </a:r>
            <a:r>
              <a:rPr lang="en-US" altLang="zh-CN" dirty="0" smtClean="0"/>
              <a:t>]</a:t>
            </a:r>
            <a:r>
              <a:rPr lang="zh-CN" altLang="zh-CN" dirty="0" smtClean="0"/>
              <a:t>苝</a:t>
            </a:r>
          </a:p>
          <a:p>
            <a:r>
              <a:rPr lang="en-US" altLang="zh-CN" dirty="0" smtClean="0"/>
              <a:t>        </a:t>
            </a:r>
            <a:r>
              <a:rPr lang="zh-CN" altLang="zh-CN" dirty="0" smtClean="0"/>
              <a:t>图</a:t>
            </a:r>
            <a:r>
              <a:rPr lang="en-US" altLang="zh-CN" dirty="0" smtClean="0"/>
              <a:t>3 2017</a:t>
            </a:r>
            <a:r>
              <a:rPr lang="zh-CN" altLang="zh-CN" dirty="0" smtClean="0"/>
              <a:t>年自贡市大气</a:t>
            </a:r>
            <a:r>
              <a:rPr lang="en-US" altLang="zh-CN" dirty="0" smtClean="0"/>
              <a:t>PM</a:t>
            </a:r>
            <a:r>
              <a:rPr lang="en-US" altLang="zh-CN" baseline="-25000" dirty="0" smtClean="0"/>
              <a:t>2.5</a:t>
            </a:r>
            <a:r>
              <a:rPr lang="zh-CN" altLang="zh-CN" dirty="0" smtClean="0"/>
              <a:t>中</a:t>
            </a:r>
            <a:r>
              <a:rPr lang="en-US" altLang="zh-CN" dirty="0" err="1" smtClean="0"/>
              <a:t>PAHs</a:t>
            </a:r>
            <a:r>
              <a:rPr lang="zh-CN" altLang="zh-CN" dirty="0" smtClean="0"/>
              <a:t>的年平均浓度</a:t>
            </a:r>
            <a:endParaRPr lang="zh-CN" altLang="zh-C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0" y="2500306"/>
            <a:ext cx="8751114"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33375"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本研究显示，成人对</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PAHs</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的</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ADD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和终身致癌超额危险度均高于儿童，可能是因为</a:t>
            </a:r>
            <a:endPar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marL="0" marR="0" lvl="0" indent="333375"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成人每日吸入空气量高于儿童。根据健康风险评价中</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10</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-6</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~10</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-5</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为最大可接受水平，</a:t>
            </a:r>
            <a:endPar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marL="0" marR="0" lvl="0" indent="333375"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本研究中成人和儿童的终身致癌超额危险度均未超出最大可接受水平。</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285720" y="2428868"/>
            <a:ext cx="8485015"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33375"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Times New Roman" pitchFamily="18" charset="0"/>
              </a:rPr>
              <a:t>综上所述，自贡市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Times New Roman" pitchFamily="18" charset="0"/>
              </a:rPr>
              <a:t>中总</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PAHs</a:t>
            </a:r>
            <a:r>
              <a:rPr kumimoji="0" lang="zh-CN" altLang="en-US" b="0" i="0" u="none" strike="noStrike" cap="none" normalizeH="0" baseline="0" dirty="0" smtClean="0">
                <a:ln>
                  <a:noFill/>
                </a:ln>
                <a:solidFill>
                  <a:schemeClr val="tx1"/>
                </a:solidFill>
                <a:effectLst/>
                <a:latin typeface="+mn-ea"/>
                <a:ea typeface="+mn-ea"/>
                <a:cs typeface="Times New Roman" pitchFamily="18" charset="0"/>
              </a:rPr>
              <a:t>的平均浓度在国内处于较高水平，</a:t>
            </a:r>
            <a:endParaRPr kumimoji="0" lang="en-US" altLang="zh-CN" b="0" i="0" u="none" strike="noStrike" cap="none" normalizeH="0" baseline="0" dirty="0" smtClean="0">
              <a:ln>
                <a:noFill/>
              </a:ln>
              <a:solidFill>
                <a:schemeClr val="tx1"/>
              </a:solidFill>
              <a:effectLst/>
              <a:latin typeface="+mn-ea"/>
              <a:ea typeface="+mn-ea"/>
              <a:cs typeface="Times New Roman" pitchFamily="18" charset="0"/>
            </a:endParaRPr>
          </a:p>
          <a:p>
            <a:pPr marL="0" marR="0" lvl="0" indent="333375"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Times New Roman" pitchFamily="18" charset="0"/>
              </a:rPr>
              <a:t>具有明显的季节变化规律，其组分以</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4~6</a:t>
            </a:r>
            <a:r>
              <a:rPr kumimoji="0" lang="zh-CN" altLang="en-US" b="0" i="0" u="none" strike="noStrike" cap="none" normalizeH="0" baseline="0" dirty="0" smtClean="0">
                <a:ln>
                  <a:noFill/>
                </a:ln>
                <a:solidFill>
                  <a:schemeClr val="tx1"/>
                </a:solidFill>
                <a:effectLst/>
                <a:latin typeface="+mn-ea"/>
                <a:ea typeface="+mn-ea"/>
                <a:cs typeface="Times New Roman" pitchFamily="18" charset="0"/>
              </a:rPr>
              <a:t>环</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PAHs</a:t>
            </a:r>
            <a:r>
              <a:rPr kumimoji="0" lang="zh-CN" altLang="en-US" b="0" i="0" u="none" strike="noStrike" cap="none" normalizeH="0" baseline="0" dirty="0" smtClean="0">
                <a:ln>
                  <a:noFill/>
                </a:ln>
                <a:solidFill>
                  <a:schemeClr val="tx1"/>
                </a:solidFill>
                <a:effectLst/>
                <a:latin typeface="+mn-ea"/>
                <a:ea typeface="+mn-ea"/>
                <a:cs typeface="Times New Roman" pitchFamily="18" charset="0"/>
              </a:rPr>
              <a:t>为主，主要来源为机动车尾气和</a:t>
            </a:r>
            <a:endParaRPr kumimoji="0" lang="en-US" altLang="zh-CN" b="0" i="0" u="none" strike="noStrike" cap="none" normalizeH="0" baseline="0" dirty="0" smtClean="0">
              <a:ln>
                <a:noFill/>
              </a:ln>
              <a:solidFill>
                <a:schemeClr val="tx1"/>
              </a:solidFill>
              <a:effectLst/>
              <a:latin typeface="+mn-ea"/>
              <a:ea typeface="+mn-ea"/>
              <a:cs typeface="Times New Roman" pitchFamily="18" charset="0"/>
            </a:endParaRPr>
          </a:p>
          <a:p>
            <a:pPr marL="0" marR="0" lvl="0" indent="333375"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Times New Roman" pitchFamily="18" charset="0"/>
              </a:rPr>
              <a:t>煤燃烧，</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PAHs</a:t>
            </a:r>
            <a:r>
              <a:rPr kumimoji="0" lang="zh-CN" altLang="en-US" b="0" i="0" u="none" strike="noStrike" cap="none" normalizeH="0" baseline="0" dirty="0" smtClean="0">
                <a:ln>
                  <a:noFill/>
                </a:ln>
                <a:solidFill>
                  <a:schemeClr val="tx1"/>
                </a:solidFill>
                <a:effectLst/>
                <a:latin typeface="+mn-ea"/>
                <a:ea typeface="+mn-ea"/>
                <a:cs typeface="Times New Roman" pitchFamily="18" charset="0"/>
              </a:rPr>
              <a:t>通过呼吸暴露途径对该市普通人群的健康风险处于较低水平；</a:t>
            </a:r>
            <a:endParaRPr kumimoji="0" lang="en-US" altLang="zh-CN" b="0" i="0" u="none" strike="noStrike" cap="none" normalizeH="0" baseline="0" dirty="0" smtClean="0">
              <a:ln>
                <a:noFill/>
              </a:ln>
              <a:solidFill>
                <a:schemeClr val="tx1"/>
              </a:solidFill>
              <a:effectLst/>
              <a:latin typeface="+mn-ea"/>
              <a:ea typeface="+mn-ea"/>
              <a:cs typeface="Times New Roman" pitchFamily="18" charset="0"/>
            </a:endParaRPr>
          </a:p>
          <a:p>
            <a:pPr marL="0" marR="0" lvl="0" indent="333375"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Times New Roman" pitchFamily="18" charset="0"/>
              </a:rPr>
              <a:t>此外，该市经过秋冬大气污染专项治理，大气状况有了明显改善。</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5"/>
          <p:cNvSpPr txBox="1">
            <a:spLocks/>
          </p:cNvSpPr>
          <p:nvPr/>
        </p:nvSpPr>
        <p:spPr>
          <a:xfrm>
            <a:off x="857224" y="1142984"/>
            <a:ext cx="7793037" cy="105571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3200" b="1" i="0" u="none" strike="noStrike" kern="0" cap="none" spc="0" normalizeH="0" baseline="0" noProof="0" smtClean="0">
                <a:ln>
                  <a:noFill/>
                </a:ln>
                <a:solidFill>
                  <a:schemeClr val="tx2"/>
                </a:solidFill>
                <a:effectLst/>
                <a:uLnTx/>
                <a:uFillTx/>
                <a:latin typeface="+mj-lt"/>
                <a:ea typeface="+mj-ea"/>
                <a:cs typeface="+mj-cs"/>
              </a:rPr>
              <a:t>（二）</a:t>
            </a:r>
            <a:r>
              <a:rPr kumimoji="0" lang="zh-CN" altLang="en-US" sz="3200" b="1" i="0" u="none" strike="noStrike" kern="0" cap="none" spc="0" normalizeH="0" baseline="0" noProof="0" smtClean="0">
                <a:ln>
                  <a:noFill/>
                </a:ln>
                <a:solidFill>
                  <a:schemeClr val="tx2"/>
                </a:solidFill>
                <a:effectLst/>
                <a:uLnTx/>
                <a:uFillTx/>
                <a:latin typeface="+mj-lt"/>
                <a:ea typeface="+mj-ea"/>
                <a:cs typeface="+mj-cs"/>
              </a:rPr>
              <a:t>重金属元素呼吸暴露健康风险评价</a:t>
            </a:r>
            <a:r>
              <a:rPr kumimoji="0" lang="zh-CN" altLang="zh-CN" sz="4400" b="0" i="0" u="none" strike="noStrike" kern="0" cap="none" spc="0" normalizeH="0" baseline="0" noProof="0" smtClean="0">
                <a:ln>
                  <a:noFill/>
                </a:ln>
                <a:solidFill>
                  <a:schemeClr val="tx2"/>
                </a:solidFill>
                <a:effectLst/>
                <a:uLnTx/>
                <a:uFillTx/>
                <a:latin typeface="+mj-lt"/>
                <a:ea typeface="+mj-ea"/>
                <a:cs typeface="+mj-cs"/>
              </a:rPr>
              <a:t/>
            </a:r>
            <a:br>
              <a:rPr kumimoji="0" lang="zh-CN" altLang="zh-CN" sz="4400" b="0" i="0" u="none" strike="noStrike" kern="0" cap="none" spc="0" normalizeH="0" baseline="0" noProof="0" smtClean="0">
                <a:ln>
                  <a:noFill/>
                </a:ln>
                <a:solidFill>
                  <a:schemeClr val="tx2"/>
                </a:solidFill>
                <a:effectLst/>
                <a:uLnTx/>
                <a:uFillTx/>
                <a:latin typeface="+mj-lt"/>
                <a:ea typeface="+mj-ea"/>
                <a:cs typeface="+mj-cs"/>
              </a:rPr>
            </a:br>
            <a:endParaRPr kumimoji="0" lang="zh-CN" altLang="en-US" sz="4400" b="0" i="0" u="none" strike="noStrike" kern="0" cap="none" spc="0" normalizeH="0" baseline="0" noProof="0" dirty="0">
              <a:ln>
                <a:noFill/>
              </a:ln>
              <a:solidFill>
                <a:schemeClr val="tx2"/>
              </a:solidFill>
              <a:effectLst/>
              <a:uLnTx/>
              <a:uFillTx/>
              <a:latin typeface="+mj-lt"/>
              <a:ea typeface="+mj-ea"/>
              <a:cs typeface="+mj-cs"/>
            </a:endParaRPr>
          </a:p>
        </p:txBody>
      </p:sp>
      <p:sp>
        <p:nvSpPr>
          <p:cNvPr id="3" name="矩形 2"/>
          <p:cNvSpPr/>
          <p:nvPr/>
        </p:nvSpPr>
        <p:spPr>
          <a:xfrm>
            <a:off x="755576" y="2420888"/>
            <a:ext cx="7128792" cy="1477328"/>
          </a:xfrm>
          <a:prstGeom prst="rect">
            <a:avLst/>
          </a:prstGeom>
        </p:spPr>
        <p:txBody>
          <a:bodyPr wrap="square">
            <a:spAutoFit/>
          </a:bodyPr>
          <a:lstStyle/>
          <a:p>
            <a:r>
              <a:rPr lang="zh-CN" altLang="zh-CN" dirty="0" smtClean="0"/>
              <a:t>本研究采用美国环境保护署（</a:t>
            </a:r>
            <a:r>
              <a:rPr lang="en-US" altLang="zh-CN" dirty="0" smtClean="0"/>
              <a:t>EPA</a:t>
            </a:r>
            <a:r>
              <a:rPr lang="zh-CN" altLang="zh-CN" dirty="0" smtClean="0"/>
              <a:t>），健康风险评价模型四步法对自贡市</a:t>
            </a:r>
            <a:r>
              <a:rPr lang="en-US" altLang="zh-CN" dirty="0" smtClean="0"/>
              <a:t>PM</a:t>
            </a:r>
            <a:r>
              <a:rPr lang="en-US" altLang="zh-CN" baseline="-25000" dirty="0" smtClean="0"/>
              <a:t>2.5</a:t>
            </a:r>
            <a:r>
              <a:rPr lang="zh-CN" altLang="zh-CN" dirty="0" smtClean="0"/>
              <a:t>中重金属通过呼吸途径引起的人体健康风险进行初步评价，根据美国</a:t>
            </a:r>
            <a:r>
              <a:rPr lang="en-US" altLang="zh-CN" dirty="0" smtClean="0"/>
              <a:t>EPA</a:t>
            </a:r>
            <a:r>
              <a:rPr lang="zh-CN" altLang="zh-CN" dirty="0" smtClean="0"/>
              <a:t>综合危险度信息数据库（</a:t>
            </a:r>
            <a:r>
              <a:rPr lang="en-US" altLang="zh-CN" dirty="0" smtClean="0"/>
              <a:t>IRIS</a:t>
            </a:r>
            <a:r>
              <a:rPr lang="zh-CN" altLang="zh-CN" dirty="0" smtClean="0"/>
              <a:t>）和国际癌症研究机构（</a:t>
            </a:r>
            <a:r>
              <a:rPr lang="en-US" altLang="zh-CN" dirty="0" smtClean="0"/>
              <a:t>IARC</a:t>
            </a:r>
            <a:r>
              <a:rPr lang="zh-CN" altLang="zh-CN" dirty="0" smtClean="0"/>
              <a:t>）研究成果，污染物可分为非致癌物和致癌物，本研究中</a:t>
            </a:r>
            <a:r>
              <a:rPr lang="en-US" altLang="zh-CN" dirty="0" err="1" smtClean="0"/>
              <a:t>Pb</a:t>
            </a:r>
            <a:r>
              <a:rPr lang="en-US" altLang="zh-CN" dirty="0" smtClean="0"/>
              <a:t>, </a:t>
            </a:r>
            <a:r>
              <a:rPr lang="en-US" altLang="zh-CN" dirty="0" err="1" smtClean="0"/>
              <a:t>Mn</a:t>
            </a:r>
            <a:r>
              <a:rPr lang="en-US" altLang="zh-CN" dirty="0" smtClean="0"/>
              <a:t>, Se, </a:t>
            </a:r>
            <a:r>
              <a:rPr lang="en-US" altLang="zh-CN" dirty="0" err="1" smtClean="0"/>
              <a:t>Sb</a:t>
            </a:r>
            <a:r>
              <a:rPr lang="en-US" altLang="zh-CN" dirty="0" smtClean="0"/>
              <a:t>, Hg</a:t>
            </a:r>
            <a:r>
              <a:rPr lang="zh-CN" altLang="zh-CN" dirty="0" smtClean="0"/>
              <a:t>属于非致癌物，</a:t>
            </a:r>
            <a:r>
              <a:rPr lang="en-US" altLang="zh-CN" dirty="0" smtClean="0"/>
              <a:t>As , </a:t>
            </a:r>
            <a:r>
              <a:rPr lang="en-US" altLang="zh-CN" dirty="0" err="1" smtClean="0"/>
              <a:t>Cd</a:t>
            </a:r>
            <a:r>
              <a:rPr lang="en-US" altLang="zh-CN" dirty="0" smtClean="0"/>
              <a:t>, Ni, Cr</a:t>
            </a:r>
            <a:r>
              <a:rPr lang="zh-CN" altLang="zh-CN" dirty="0" smtClean="0"/>
              <a:t>属于致癌物</a:t>
            </a:r>
            <a:endParaRPr lang="zh-CN" altLang="en-US" dirty="0"/>
          </a:p>
        </p:txBody>
      </p:sp>
      <p:sp>
        <p:nvSpPr>
          <p:cNvPr id="4" name="TextBox 3"/>
          <p:cNvSpPr txBox="1"/>
          <p:nvPr/>
        </p:nvSpPr>
        <p:spPr>
          <a:xfrm>
            <a:off x="827584" y="4365104"/>
            <a:ext cx="6984776" cy="923330"/>
          </a:xfrm>
          <a:prstGeom prst="rect">
            <a:avLst/>
          </a:prstGeom>
          <a:noFill/>
        </p:spPr>
        <p:txBody>
          <a:bodyPr wrap="square" rtlCol="0">
            <a:spAutoFit/>
          </a:bodyPr>
          <a:lstStyle/>
          <a:p>
            <a:r>
              <a:rPr lang="zh-CN" altLang="zh-CN" dirty="0" smtClean="0"/>
              <a:t>外暴露剂量</a:t>
            </a:r>
            <a:r>
              <a:rPr lang="en-US" altLang="zh-CN" dirty="0" smtClean="0"/>
              <a:t>  </a:t>
            </a:r>
            <a:r>
              <a:rPr lang="zh-CN" altLang="zh-CN" dirty="0" smtClean="0"/>
              <a:t>非致癌物通常用日均暴露剂量（</a:t>
            </a:r>
            <a:r>
              <a:rPr lang="en-US" altLang="zh-CN" dirty="0" smtClean="0"/>
              <a:t>average daily dose, ADD</a:t>
            </a:r>
            <a:r>
              <a:rPr lang="zh-CN" altLang="zh-CN" dirty="0" smtClean="0"/>
              <a:t>）表示，致癌物通常用终生日均暴露剂量（</a:t>
            </a:r>
            <a:r>
              <a:rPr lang="en-US" altLang="zh-CN" dirty="0" smtClean="0"/>
              <a:t>life average daily dose, LADD</a:t>
            </a:r>
            <a:r>
              <a:rPr lang="zh-CN" altLang="zh-CN" dirty="0" smtClean="0"/>
              <a:t>）表示，暴露剂量的计算见公式</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348880"/>
            <a:ext cx="9161482" cy="2862322"/>
          </a:xfrm>
          <a:prstGeom prst="rect">
            <a:avLst/>
          </a:prstGeom>
          <a:noFill/>
        </p:spPr>
        <p:txBody>
          <a:bodyPr wrap="none" rtlCol="0">
            <a:spAutoFit/>
          </a:bodyPr>
          <a:lstStyle/>
          <a:p>
            <a:r>
              <a:rPr lang="zh-CN" altLang="en-US" sz="2000" dirty="0" smtClean="0"/>
              <a:t>污染源包括自然源和人为源</a:t>
            </a:r>
            <a:endParaRPr lang="en-US" altLang="zh-CN" sz="2000" dirty="0" smtClean="0"/>
          </a:p>
          <a:p>
            <a:r>
              <a:rPr lang="zh-CN" altLang="en-US" sz="2000" dirty="0" smtClean="0"/>
              <a:t>    自然源包括土壤扬尘（含有氧化物矿物和其他成分）海盐（颗粒物的第二大</a:t>
            </a:r>
            <a:endParaRPr lang="en-US" altLang="zh-CN" sz="2000" dirty="0" smtClean="0"/>
          </a:p>
          <a:p>
            <a:r>
              <a:rPr lang="zh-CN" altLang="en-US" sz="2000" dirty="0" smtClean="0"/>
              <a:t>来源，其组成与海水的成分类似）、植物花粉、孢子、细菌等。自然界中的灾害</a:t>
            </a:r>
            <a:endParaRPr lang="en-US" altLang="zh-CN" sz="2000" dirty="0" smtClean="0"/>
          </a:p>
          <a:p>
            <a:r>
              <a:rPr lang="zh-CN" altLang="en-US" sz="2000" dirty="0" smtClean="0"/>
              <a:t>事件，如火山爆发向大气中排放了大量的火山灰，森林大火或裸露的煤源大火及</a:t>
            </a:r>
            <a:endParaRPr lang="en-US" altLang="zh-CN" sz="2000" dirty="0" smtClean="0"/>
          </a:p>
          <a:p>
            <a:r>
              <a:rPr lang="zh-CN" altLang="en-US" sz="2000" dirty="0" smtClean="0"/>
              <a:t>尘暴事件都会将大量细颗粒物输送到大气层中</a:t>
            </a:r>
            <a:endParaRPr lang="en-US" altLang="zh-CN" sz="2000" dirty="0" smtClean="0"/>
          </a:p>
          <a:p>
            <a:r>
              <a:rPr lang="zh-CN" altLang="en-US" sz="2000" dirty="0" smtClean="0"/>
              <a:t>    人为源包括固定源和流动源。固定源包括各种燃料燃烧源，如发电、冶金、</a:t>
            </a:r>
            <a:endParaRPr lang="en-US" altLang="zh-CN" sz="2000" dirty="0" smtClean="0"/>
          </a:p>
          <a:p>
            <a:r>
              <a:rPr lang="zh-CN" altLang="en-US" sz="2000" dirty="0" smtClean="0"/>
              <a:t>石油、化学、纺织印染等各种工业过程、供热、烹调过程中燃煤与燃气或燃油排</a:t>
            </a:r>
            <a:endParaRPr lang="en-US" altLang="zh-CN" sz="2000" dirty="0" smtClean="0"/>
          </a:p>
          <a:p>
            <a:r>
              <a:rPr lang="zh-CN" altLang="en-US" sz="2000" dirty="0" smtClean="0"/>
              <a:t>放的烟尘。流动源主要是各类交通工具在运行过程中使用燃料时向大气中排放</a:t>
            </a:r>
            <a:endParaRPr lang="en-US" altLang="zh-CN" sz="2000" dirty="0" smtClean="0"/>
          </a:p>
          <a:p>
            <a:r>
              <a:rPr lang="zh-CN" altLang="en-US" sz="2000" dirty="0" smtClean="0"/>
              <a:t>的尾气。</a:t>
            </a:r>
            <a:endParaRPr lang="zh-CN" alt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bwMode="auto">
          <a:xfrm>
            <a:off x="971600" y="2193831"/>
            <a:ext cx="684076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0" i="0" u="none" strike="noStrike" kern="0" cap="none" spc="0" normalizeH="0" baseline="0" noProof="0" smtClean="0">
                <a:ln>
                  <a:noFill/>
                </a:ln>
                <a:solidFill>
                  <a:schemeClr val="tx1"/>
                </a:solidFill>
                <a:effectLst/>
                <a:uLnTx/>
                <a:uFillTx/>
                <a:latin typeface="+mj-lt"/>
                <a:ea typeface="+mj-ea"/>
                <a:cs typeface="+mj-cs"/>
              </a:rPr>
              <a:t>     ADD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LADD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C×IR×EF×ED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BW×AT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   </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
            </a:r>
            <a:br>
              <a:rPr kumimoji="0" lang="zh-CN" altLang="zh-CN" sz="1800" b="0" i="0" u="none" strike="noStrike" kern="0" cap="none" spc="0" normalizeH="0" baseline="0" noProof="0" smtClean="0">
                <a:ln>
                  <a:noFill/>
                </a:ln>
                <a:solidFill>
                  <a:schemeClr val="tx1"/>
                </a:solidFill>
                <a:effectLst/>
                <a:uLnTx/>
                <a:uFillTx/>
                <a:latin typeface="+mj-lt"/>
                <a:ea typeface="+mj-ea"/>
                <a:cs typeface="+mj-cs"/>
              </a:rPr>
            </a:br>
            <a:r>
              <a:rPr kumimoji="0" lang="en-US" altLang="zh-CN" sz="1800" b="0" i="0" u="none" strike="noStrike" kern="0" cap="none" spc="0" normalizeH="0" baseline="0" noProof="0" smtClean="0">
                <a:ln>
                  <a:noFill/>
                </a:ln>
                <a:solidFill>
                  <a:schemeClr val="tx1"/>
                </a:solidFill>
                <a:effectLst/>
                <a:uLnTx/>
                <a:uFillTx/>
                <a:latin typeface="+mj-lt"/>
                <a:ea typeface="+mj-ea"/>
                <a:cs typeface="+mj-cs"/>
              </a:rPr>
              <a:t>      </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式中：</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ADD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LADD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）：经呼吸暴露途径对某种化合物的日均暴露剂量，</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mg/(kg</a:t>
            </a:r>
            <a:r>
              <a:rPr kumimoji="0" lang="en-US" altLang="zh-CN" sz="1800" b="0" i="0" u="none" strike="noStrike" kern="0" cap="none" spc="0" normalizeH="0" baseline="0" noProof="0" smtClean="0">
                <a:ln>
                  <a:noFill/>
                </a:ln>
                <a:solidFill>
                  <a:schemeClr val="tx1"/>
                </a:solidFill>
                <a:effectLst/>
                <a:uLnTx/>
                <a:uFillTx/>
                <a:latin typeface="+mj-lt"/>
                <a:ea typeface="+mj-ea"/>
                <a:cs typeface="+mj-cs"/>
                <a:sym typeface="Symbol"/>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d); </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
            </a:r>
            <a:br>
              <a:rPr kumimoji="0" lang="zh-CN" altLang="zh-CN" sz="1800" b="0" i="0" u="none" strike="noStrike" kern="0" cap="none" spc="0" normalizeH="0" baseline="0" noProof="0" smtClean="0">
                <a:ln>
                  <a:noFill/>
                </a:ln>
                <a:solidFill>
                  <a:schemeClr val="tx1"/>
                </a:solidFill>
                <a:effectLst/>
                <a:uLnTx/>
                <a:uFillTx/>
                <a:latin typeface="+mj-lt"/>
                <a:ea typeface="+mj-ea"/>
                <a:cs typeface="+mj-cs"/>
              </a:rPr>
            </a:br>
            <a:r>
              <a:rPr kumimoji="0" lang="en-US" altLang="zh-CN" sz="1800" b="0" i="0" u="none" strike="noStrike" kern="0" cap="none" spc="0" normalizeH="0" baseline="0" noProof="0" smtClean="0">
                <a:ln>
                  <a:noFill/>
                </a:ln>
                <a:solidFill>
                  <a:schemeClr val="tx1"/>
                </a:solidFill>
                <a:effectLst/>
                <a:uLnTx/>
                <a:uFillTx/>
                <a:latin typeface="+mj-lt"/>
                <a:ea typeface="+mj-ea"/>
                <a:cs typeface="+mj-cs"/>
              </a:rPr>
              <a:t>C:</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环境空气中该化合物的质量浓度，</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mg/m</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3</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 IR: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呼吸速率，</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m</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3</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/d; EF:</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暴露频率，</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年；</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ED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：暴露持续时间，年；</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BW</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：体重，</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kg;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平均暴露时间，</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d</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a:t>
            </a:r>
            <a:br>
              <a:rPr kumimoji="0" lang="zh-CN" altLang="zh-CN" sz="1800" b="0" i="0" u="none" strike="noStrike" kern="0" cap="none" spc="0" normalizeH="0" baseline="0" noProof="0" smtClean="0">
                <a:ln>
                  <a:noFill/>
                </a:ln>
                <a:solidFill>
                  <a:schemeClr val="tx1"/>
                </a:solidFill>
                <a:effectLst/>
                <a:uLnTx/>
                <a:uFillTx/>
                <a:latin typeface="+mj-lt"/>
                <a:ea typeface="+mj-ea"/>
                <a:cs typeface="+mj-cs"/>
              </a:rPr>
            </a:b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笔者参考美国</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EPA</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的推荐值，并借鉴我国学者研究成果，确定经呼吸途径进入人体相关暴露参数及剂量</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反应参数，见表</a:t>
            </a:r>
            <a:r>
              <a:rPr kumimoji="0" lang="zh-CN" altLang="zh-CN" sz="2000" b="0" i="0" u="none" strike="noStrike" kern="0" cap="none" spc="0" normalizeH="0" baseline="0" noProof="0" smtClean="0">
                <a:ln>
                  <a:noFill/>
                </a:ln>
                <a:solidFill>
                  <a:schemeClr val="tx2"/>
                </a:solidFill>
                <a:effectLst/>
                <a:uLnTx/>
                <a:uFillTx/>
                <a:latin typeface="+mj-lt"/>
                <a:ea typeface="+mj-ea"/>
                <a:cs typeface="+mj-cs"/>
              </a:rPr>
              <a:t/>
            </a:r>
            <a:br>
              <a:rPr kumimoji="0" lang="zh-CN" altLang="zh-CN" sz="2000" b="0" i="0" u="none" strike="noStrike" kern="0" cap="none" spc="0" normalizeH="0" baseline="0" noProof="0" smtClean="0">
                <a:ln>
                  <a:noFill/>
                </a:ln>
                <a:solidFill>
                  <a:schemeClr val="tx2"/>
                </a:solidFill>
                <a:effectLst/>
                <a:uLnTx/>
                <a:uFillTx/>
                <a:latin typeface="+mj-lt"/>
                <a:ea typeface="+mj-ea"/>
                <a:cs typeface="+mj-cs"/>
              </a:rPr>
            </a:br>
            <a:endParaRPr kumimoji="0" lang="zh-CN" altLang="en-US" sz="2000" b="0" i="0" u="none" strike="noStrike" kern="0" cap="none" spc="0" normalizeH="0" baseline="0" noProof="0" dirty="0" smtClean="0">
              <a:ln>
                <a:noFill/>
              </a:ln>
              <a:solidFill>
                <a:schemeClr val="tx1"/>
              </a:solidFill>
              <a:effectLst/>
              <a:uLnTx/>
              <a:uFillTx/>
              <a:latin typeface="+mn-ea"/>
              <a:ea typeface="+mn-ea"/>
              <a:cs typeface="宋体" pitchFamily="2" charset="-122"/>
            </a:endParaRPr>
          </a:p>
        </p:txBody>
      </p:sp>
      <p:graphicFrame>
        <p:nvGraphicFramePr>
          <p:cNvPr id="3" name="表格 2"/>
          <p:cNvGraphicFramePr>
            <a:graphicFrameLocks noGrp="1"/>
          </p:cNvGraphicFramePr>
          <p:nvPr/>
        </p:nvGraphicFramePr>
        <p:xfrm>
          <a:off x="1691680" y="4725145"/>
          <a:ext cx="5184575" cy="1088131"/>
        </p:xfrm>
        <a:graphic>
          <a:graphicData uri="http://schemas.openxmlformats.org/drawingml/2006/table">
            <a:tbl>
              <a:tblPr/>
              <a:tblGrid>
                <a:gridCol w="765130"/>
                <a:gridCol w="739819"/>
                <a:gridCol w="644422"/>
                <a:gridCol w="643772"/>
                <a:gridCol w="643772"/>
                <a:gridCol w="828078"/>
                <a:gridCol w="919582"/>
              </a:tblGrid>
              <a:tr h="435253">
                <a:tc>
                  <a:txBody>
                    <a:bodyPr/>
                    <a:lstStyle/>
                    <a:p>
                      <a:pPr algn="ctr">
                        <a:spcAft>
                          <a:spcPts val="0"/>
                        </a:spcAft>
                      </a:pPr>
                      <a:r>
                        <a:rPr lang="zh-CN" sz="1050" kern="100" dirty="0">
                          <a:latin typeface="Times New Roman"/>
                          <a:ea typeface="宋体"/>
                          <a:cs typeface="Times New Roman"/>
                        </a:rPr>
                        <a:t>人群</a:t>
                      </a:r>
                      <a:endParaRPr lang="zh-CN" sz="1050" kern="100" dirty="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IR</a:t>
                      </a:r>
                      <a:r>
                        <a:rPr lang="zh-CN" sz="1050" kern="100">
                          <a:latin typeface="Times New Roman"/>
                          <a:ea typeface="宋体"/>
                          <a:cs typeface="Times New Roman"/>
                        </a:rPr>
                        <a:t>（</a:t>
                      </a:r>
                      <a:r>
                        <a:rPr lang="en-US" sz="1050" kern="100">
                          <a:latin typeface="Times New Roman"/>
                          <a:ea typeface="宋体"/>
                          <a:cs typeface="Times New Roman"/>
                        </a:rPr>
                        <a:t>m</a:t>
                      </a:r>
                      <a:r>
                        <a:rPr lang="en-US" sz="1050" kern="100" baseline="30000">
                          <a:latin typeface="Times New Roman"/>
                          <a:ea typeface="宋体"/>
                          <a:cs typeface="Times New Roman"/>
                        </a:rPr>
                        <a:t>3</a:t>
                      </a:r>
                      <a:r>
                        <a:rPr lang="en-US" sz="1050" kern="100">
                          <a:latin typeface="Times New Roman"/>
                          <a:ea typeface="宋体"/>
                          <a:cs typeface="Times New Roman"/>
                        </a:rPr>
                        <a:t>/d</a:t>
                      </a:r>
                      <a:r>
                        <a:rPr lang="zh-CN" sz="1050" kern="100">
                          <a:latin typeface="Times New Roman"/>
                          <a:ea typeface="宋体"/>
                          <a:cs typeface="Times New Roman"/>
                        </a:rPr>
                        <a:t>）</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EF(d/</a:t>
                      </a:r>
                      <a:r>
                        <a:rPr lang="zh-CN" sz="1050" kern="100">
                          <a:latin typeface="Times New Roman"/>
                          <a:ea typeface="宋体"/>
                          <a:cs typeface="Times New Roman"/>
                        </a:rPr>
                        <a:t>年</a:t>
                      </a:r>
                      <a:r>
                        <a:rPr lang="en-US" sz="1050" kern="100">
                          <a:latin typeface="Times New Roman"/>
                          <a:ea typeface="宋体"/>
                          <a:cs typeface="Times New Roman"/>
                        </a:rPr>
                        <a:t>)</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ED</a:t>
                      </a:r>
                      <a:r>
                        <a:rPr lang="zh-CN" sz="1050" kern="100">
                          <a:latin typeface="Times New Roman"/>
                          <a:ea typeface="宋体"/>
                          <a:cs typeface="Times New Roman"/>
                        </a:rPr>
                        <a:t>（年）</a:t>
                      </a:r>
                      <a:r>
                        <a:rPr lang="en-US" sz="1050" kern="100">
                          <a:latin typeface="Times New Roman"/>
                          <a:ea typeface="宋体"/>
                          <a:cs typeface="Times New Roman"/>
                        </a:rPr>
                        <a:t> </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BW</a:t>
                      </a:r>
                      <a:r>
                        <a:rPr lang="zh-CN" sz="1050" kern="100">
                          <a:latin typeface="Times New Roman"/>
                          <a:ea typeface="宋体"/>
                          <a:cs typeface="Times New Roman"/>
                        </a:rPr>
                        <a:t>（</a:t>
                      </a:r>
                      <a:r>
                        <a:rPr lang="en-US" sz="1050" kern="100">
                          <a:latin typeface="Times New Roman"/>
                          <a:ea typeface="宋体"/>
                          <a:cs typeface="Times New Roman"/>
                        </a:rPr>
                        <a:t>Kg</a:t>
                      </a:r>
                      <a:r>
                        <a:rPr lang="zh-CN" sz="1050" kern="100">
                          <a:latin typeface="Times New Roman"/>
                          <a:ea typeface="宋体"/>
                          <a:cs typeface="Times New Roman"/>
                        </a:rPr>
                        <a:t>）</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50" kern="100" dirty="0">
                          <a:latin typeface="Times New Roman"/>
                          <a:ea typeface="宋体"/>
                          <a:cs typeface="Times New Roman"/>
                        </a:rPr>
                        <a:t>致癌</a:t>
                      </a:r>
                      <a:r>
                        <a:rPr lang="en-US" sz="1050" kern="100" dirty="0">
                          <a:latin typeface="Times New Roman"/>
                          <a:ea typeface="宋体"/>
                          <a:cs typeface="Times New Roman"/>
                        </a:rPr>
                        <a:t>AT</a:t>
                      </a:r>
                      <a:r>
                        <a:rPr lang="zh-CN" sz="1050" kern="100" dirty="0">
                          <a:latin typeface="Times New Roman"/>
                          <a:ea typeface="宋体"/>
                          <a:cs typeface="Times New Roman"/>
                        </a:rPr>
                        <a:t>（</a:t>
                      </a:r>
                      <a:r>
                        <a:rPr lang="en-US" sz="1050" kern="100" dirty="0">
                          <a:latin typeface="Times New Roman"/>
                          <a:ea typeface="宋体"/>
                          <a:cs typeface="Times New Roman"/>
                        </a:rPr>
                        <a:t>d</a:t>
                      </a:r>
                      <a:r>
                        <a:rPr lang="zh-CN" sz="1050" kern="100" dirty="0">
                          <a:latin typeface="Times New Roman"/>
                          <a:ea typeface="宋体"/>
                          <a:cs typeface="Times New Roman"/>
                        </a:rPr>
                        <a:t>）</a:t>
                      </a:r>
                      <a:endParaRPr lang="zh-CN" sz="1050" kern="100" dirty="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50" kern="100">
                          <a:latin typeface="Times New Roman"/>
                          <a:ea typeface="宋体"/>
                          <a:cs typeface="Times New Roman"/>
                        </a:rPr>
                        <a:t>非致癌</a:t>
                      </a:r>
                      <a:r>
                        <a:rPr lang="en-US" sz="1050" kern="100">
                          <a:latin typeface="Times New Roman"/>
                          <a:ea typeface="宋体"/>
                          <a:cs typeface="Times New Roman"/>
                        </a:rPr>
                        <a:t>AT</a:t>
                      </a:r>
                      <a:r>
                        <a:rPr lang="zh-CN" sz="1050" kern="100">
                          <a:latin typeface="Times New Roman"/>
                          <a:ea typeface="宋体"/>
                          <a:cs typeface="Times New Roman"/>
                        </a:rPr>
                        <a:t>（</a:t>
                      </a:r>
                      <a:r>
                        <a:rPr lang="en-US" sz="1050" kern="100">
                          <a:latin typeface="Times New Roman"/>
                          <a:ea typeface="宋体"/>
                          <a:cs typeface="Times New Roman"/>
                        </a:rPr>
                        <a:t>d</a:t>
                      </a:r>
                      <a:r>
                        <a:rPr lang="zh-CN" sz="1050" kern="100">
                          <a:latin typeface="Times New Roman"/>
                          <a:ea typeface="宋体"/>
                          <a:cs typeface="Times New Roman"/>
                        </a:rPr>
                        <a:t>）</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626">
                <a:tc>
                  <a:txBody>
                    <a:bodyPr/>
                    <a:lstStyle/>
                    <a:p>
                      <a:pPr algn="ctr">
                        <a:spcAft>
                          <a:spcPts val="0"/>
                        </a:spcAft>
                      </a:pPr>
                      <a:r>
                        <a:rPr lang="zh-CN" sz="1050" kern="100">
                          <a:latin typeface="Times New Roman"/>
                          <a:ea typeface="宋体"/>
                          <a:cs typeface="Times New Roman"/>
                        </a:rPr>
                        <a:t>成年男性</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15.2</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365</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24</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62.7</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70×365</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050" kern="100">
                          <a:latin typeface="Times New Roman"/>
                          <a:ea typeface="宋体"/>
                          <a:cs typeface="Times New Roman"/>
                        </a:rPr>
                        <a:t>24×365</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17626">
                <a:tc>
                  <a:txBody>
                    <a:bodyPr/>
                    <a:lstStyle/>
                    <a:p>
                      <a:pPr algn="ctr">
                        <a:spcAft>
                          <a:spcPts val="0"/>
                        </a:spcAft>
                      </a:pPr>
                      <a:r>
                        <a:rPr lang="zh-CN" sz="1050" kern="100" dirty="0">
                          <a:latin typeface="Times New Roman"/>
                          <a:ea typeface="宋体"/>
                          <a:cs typeface="Times New Roman"/>
                        </a:rPr>
                        <a:t>成年女性</a:t>
                      </a:r>
                      <a:endParaRPr lang="zh-CN" sz="1050" kern="100" dirty="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11.3</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365</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24</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54.4</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70×365</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ctr">
                        <a:spcAft>
                          <a:spcPts val="0"/>
                        </a:spcAft>
                      </a:pPr>
                      <a:r>
                        <a:rPr lang="en-US" sz="1050" kern="100">
                          <a:latin typeface="Times New Roman"/>
                          <a:ea typeface="宋体"/>
                          <a:cs typeface="Times New Roman"/>
                        </a:rPr>
                        <a:t>24×365</a:t>
                      </a:r>
                      <a:endParaRPr lang="zh-CN" sz="1050" kern="100">
                        <a:latin typeface="Calibri"/>
                        <a:ea typeface="宋体"/>
                        <a:cs typeface="Times New Roman"/>
                      </a:endParaRPr>
                    </a:p>
                  </a:txBody>
                  <a:tcPr marL="68580" marR="68580" marT="0" marB="0">
                    <a:lnL>
                      <a:noFill/>
                    </a:lnL>
                    <a:lnR>
                      <a:noFill/>
                    </a:lnR>
                    <a:lnT>
                      <a:noFill/>
                    </a:lnT>
                    <a:lnB>
                      <a:noFill/>
                    </a:lnB>
                  </a:tcPr>
                </a:tc>
              </a:tr>
              <a:tr h="217626">
                <a:tc>
                  <a:txBody>
                    <a:bodyPr/>
                    <a:lstStyle/>
                    <a:p>
                      <a:pPr algn="ctr">
                        <a:spcAft>
                          <a:spcPts val="0"/>
                        </a:spcAft>
                      </a:pPr>
                      <a:r>
                        <a:rPr lang="zh-CN" sz="1050" kern="100">
                          <a:latin typeface="Times New Roman"/>
                          <a:ea typeface="宋体"/>
                          <a:cs typeface="Times New Roman"/>
                        </a:rPr>
                        <a:t>儿童</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9.05</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365</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6</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21.2</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70×365</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latin typeface="Times New Roman"/>
                          <a:ea typeface="宋体"/>
                          <a:cs typeface="Times New Roman"/>
                        </a:rPr>
                        <a:t>6×365</a:t>
                      </a:r>
                      <a:endParaRPr lang="zh-CN" sz="1050" kern="100" dirty="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504" y="1700808"/>
            <a:ext cx="604867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defTabSz="914400" rtl="0" eaLnBrk="1" fontAlgn="base" latinLnBrk="0" hangingPunct="1">
              <a:lnSpc>
                <a:spcPct val="100000"/>
              </a:lnSpc>
              <a:spcBef>
                <a:spcPct val="0"/>
              </a:spcBef>
              <a:spcAft>
                <a:spcPct val="0"/>
              </a:spcAft>
              <a:buClrTx/>
              <a:buSzTx/>
              <a:tabLst/>
            </a:pPr>
            <a:r>
              <a:rPr kumimoji="0" 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健康风险表征</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按照非致癌物和致癌物分类，重金属污染物的人群终生超额危险度（</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）及终生患癌超额危险度（</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）计算见公式：</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ADD×10</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-6</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RfD</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P=LADD×SF             </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式中：</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：非致癌物的人群终生超额危险度，无量纲；</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RfD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：参考剂量，</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mg/(</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kg</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sym typeface="Symbol" pitchFamily="18" charset="2"/>
              </a:rPr>
              <a:t></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d</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);10</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-6</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与</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sym typeface="Symbol" pitchFamily="18" charset="2"/>
              </a:rPr>
              <a:t>RfD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相对应的可接受危险度水平；</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P</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：在</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LADD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剂量暴露条件下的人群终生患癌超额危险度，无量纲；</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SF</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：致癌化学物的致癌强度系数，（</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sym typeface="Symbol" pitchFamily="18" charset="2"/>
              </a:rPr>
              <a:t>kg</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/mg</a:t>
            </a:r>
            <a:endParaRPr kumimoji="0" lang="en-US"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9</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种元素的</a:t>
            </a:r>
            <a:r>
              <a:rPr kumimoji="0" lang="en-US" altLang="zh-CN" b="0"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sym typeface="Symbol" pitchFamily="18" charset="2"/>
              </a:rPr>
              <a:t>RfD</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及</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SF</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sym typeface="Symbol" pitchFamily="18" charset="2"/>
              </a:rPr>
              <a:t>值从国家标准及以往研究中获得，见表</a:t>
            </a:r>
          </a:p>
        </p:txBody>
      </p:sp>
      <p:graphicFrame>
        <p:nvGraphicFramePr>
          <p:cNvPr id="3" name="表格 2"/>
          <p:cNvGraphicFramePr>
            <a:graphicFrameLocks noGrp="1"/>
          </p:cNvGraphicFramePr>
          <p:nvPr/>
        </p:nvGraphicFramePr>
        <p:xfrm>
          <a:off x="107504" y="4797152"/>
          <a:ext cx="5411470" cy="1600200"/>
        </p:xfrm>
        <a:graphic>
          <a:graphicData uri="http://schemas.openxmlformats.org/drawingml/2006/table">
            <a:tbl>
              <a:tblPr/>
              <a:tblGrid>
                <a:gridCol w="1803400"/>
                <a:gridCol w="1804035"/>
                <a:gridCol w="1804035"/>
              </a:tblGrid>
              <a:tr h="0">
                <a:tc>
                  <a:txBody>
                    <a:bodyPr/>
                    <a:lstStyle/>
                    <a:p>
                      <a:pPr algn="l">
                        <a:spcAft>
                          <a:spcPts val="0"/>
                        </a:spcAft>
                      </a:pPr>
                      <a:r>
                        <a:rPr lang="zh-CN" sz="1050" kern="100" dirty="0">
                          <a:latin typeface="Times New Roman"/>
                          <a:ea typeface="宋体"/>
                          <a:cs typeface="Times New Roman"/>
                        </a:rPr>
                        <a:t>元素</a:t>
                      </a:r>
                      <a:endParaRPr lang="zh-CN" sz="1050" kern="100" dirty="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err="1">
                          <a:latin typeface="Times New Roman"/>
                          <a:ea typeface="宋体"/>
                          <a:cs typeface="Times New Roman"/>
                        </a:rPr>
                        <a:t>RfD</a:t>
                      </a:r>
                      <a:r>
                        <a:rPr lang="en-US" sz="1050" kern="100" dirty="0">
                          <a:latin typeface="Times New Roman"/>
                          <a:ea typeface="宋体"/>
                          <a:cs typeface="Times New Roman"/>
                        </a:rPr>
                        <a:t>[mg/(</a:t>
                      </a:r>
                      <a:r>
                        <a:rPr lang="en-US" sz="1050" kern="100" dirty="0" err="1">
                          <a:latin typeface="Times New Roman"/>
                          <a:ea typeface="宋体"/>
                          <a:cs typeface="Times New Roman"/>
                        </a:rPr>
                        <a:t>kg</a:t>
                      </a:r>
                      <a:r>
                        <a:rPr lang="en-US" sz="1050" kern="100" dirty="0" err="1">
                          <a:latin typeface="Times New Roman"/>
                          <a:ea typeface="宋体"/>
                          <a:cs typeface="Times New Roman"/>
                          <a:sym typeface="Symbol"/>
                        </a:rPr>
                        <a:t></a:t>
                      </a:r>
                      <a:r>
                        <a:rPr lang="en-US" sz="1050" kern="100" dirty="0" err="1">
                          <a:latin typeface="Times New Roman"/>
                          <a:ea typeface="宋体"/>
                          <a:cs typeface="Times New Roman"/>
                        </a:rPr>
                        <a:t>d</a:t>
                      </a:r>
                      <a:r>
                        <a:rPr lang="en-US" sz="1050" kern="100" dirty="0">
                          <a:latin typeface="Times New Roman"/>
                          <a:ea typeface="宋体"/>
                          <a:cs typeface="Times New Roman"/>
                        </a:rPr>
                        <a:t>)]</a:t>
                      </a:r>
                      <a:endParaRPr lang="zh-CN" sz="1050" kern="100" dirty="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a:latin typeface="Times New Roman"/>
                          <a:ea typeface="宋体"/>
                          <a:cs typeface="Times New Roman"/>
                        </a:rPr>
                        <a:t>SF[mg/(kg</a:t>
                      </a:r>
                      <a:r>
                        <a:rPr lang="en-US" sz="1050" kern="100">
                          <a:latin typeface="Times New Roman"/>
                          <a:ea typeface="宋体"/>
                          <a:cs typeface="Times New Roman"/>
                          <a:sym typeface="Symbol"/>
                        </a:rPr>
                        <a:t></a:t>
                      </a:r>
                      <a:r>
                        <a:rPr lang="en-US" sz="1050" kern="100">
                          <a:latin typeface="Times New Roman"/>
                          <a:ea typeface="宋体"/>
                          <a:cs typeface="Times New Roman"/>
                        </a:rPr>
                        <a:t>d)]</a:t>
                      </a:r>
                      <a:r>
                        <a:rPr lang="en-US" sz="1050" kern="100" baseline="30000">
                          <a:latin typeface="Times New Roman"/>
                          <a:ea typeface="宋体"/>
                          <a:cs typeface="Times New Roman"/>
                        </a:rPr>
                        <a:t>-1</a:t>
                      </a:r>
                      <a:endParaRPr lang="zh-CN" sz="1050" kern="100">
                        <a:latin typeface="Calibri"/>
                        <a:ea typeface="宋体"/>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zh-CN" sz="1050" kern="100">
                          <a:latin typeface="Times New Roman"/>
                          <a:ea typeface="宋体"/>
                          <a:cs typeface="Times New Roman"/>
                        </a:rPr>
                        <a:t>铅</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050" kern="100">
                          <a:latin typeface="Times New Roman"/>
                          <a:ea typeface="宋体"/>
                          <a:cs typeface="Times New Roman"/>
                        </a:rPr>
                        <a:t>4.30×10</a:t>
                      </a:r>
                      <a:r>
                        <a:rPr lang="en-US" sz="1050" kern="100" baseline="30000">
                          <a:latin typeface="Times New Roman"/>
                          <a:ea typeface="宋体"/>
                          <a:cs typeface="Times New Roman"/>
                        </a:rPr>
                        <a:t>-4</a:t>
                      </a:r>
                      <a:endParaRPr lang="zh-CN" sz="105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n-US" sz="1050" kern="100">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algn="l">
                        <a:spcAft>
                          <a:spcPts val="0"/>
                        </a:spcAft>
                      </a:pPr>
                      <a:r>
                        <a:rPr lang="zh-CN" sz="1050" kern="100">
                          <a:latin typeface="Times New Roman"/>
                          <a:ea typeface="宋体"/>
                          <a:cs typeface="Times New Roman"/>
                        </a:rPr>
                        <a:t>锰</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2.40×10</a:t>
                      </a:r>
                      <a:r>
                        <a:rPr lang="en-US" sz="1050" kern="100" baseline="30000">
                          <a:latin typeface="Times New Roman"/>
                          <a:ea typeface="宋体"/>
                          <a:cs typeface="Times New Roman"/>
                        </a:rPr>
                        <a:t>-2</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endParaRPr lang="en-US" sz="1050" kern="100">
                        <a:latin typeface="Times New Roman"/>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砷</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3.00×10</a:t>
                      </a:r>
                      <a:r>
                        <a:rPr lang="en-US" sz="1050" kern="100" baseline="30000">
                          <a:latin typeface="Times New Roman"/>
                          <a:ea typeface="宋体"/>
                          <a:cs typeface="Times New Roman"/>
                        </a:rPr>
                        <a:t>-4</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1.50</a:t>
                      </a:r>
                      <a:endParaRPr lang="zh-CN" sz="1050" kern="100">
                        <a:latin typeface="Calibri"/>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镍</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dirty="0">
                          <a:latin typeface="Times New Roman"/>
                          <a:ea typeface="宋体"/>
                          <a:cs typeface="Times New Roman"/>
                        </a:rPr>
                        <a:t>2.00×10</a:t>
                      </a:r>
                      <a:r>
                        <a:rPr lang="en-US" sz="1050" kern="100" baseline="30000" dirty="0">
                          <a:latin typeface="Times New Roman"/>
                          <a:ea typeface="宋体"/>
                          <a:cs typeface="Times New Roman"/>
                        </a:rPr>
                        <a:t>-2</a:t>
                      </a:r>
                      <a:endParaRPr lang="zh-CN" sz="1050" kern="100" dirty="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9.10×10</a:t>
                      </a:r>
                      <a:r>
                        <a:rPr lang="en-US" sz="1050" kern="100" baseline="30000">
                          <a:latin typeface="Times New Roman"/>
                          <a:ea typeface="宋体"/>
                          <a:cs typeface="Times New Roman"/>
                        </a:rPr>
                        <a:t>-1</a:t>
                      </a:r>
                      <a:endParaRPr lang="zh-CN" sz="1050" kern="100">
                        <a:latin typeface="Calibri"/>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铬</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3.00×10</a:t>
                      </a:r>
                      <a:r>
                        <a:rPr lang="en-US" sz="1050" kern="100" baseline="30000">
                          <a:latin typeface="Times New Roman"/>
                          <a:ea typeface="宋体"/>
                          <a:cs typeface="Times New Roman"/>
                        </a:rPr>
                        <a:t>-3</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5.00×10</a:t>
                      </a:r>
                      <a:r>
                        <a:rPr lang="en-US" sz="1050" kern="100" baseline="30000">
                          <a:latin typeface="Times New Roman"/>
                          <a:ea typeface="宋体"/>
                          <a:cs typeface="Times New Roman"/>
                        </a:rPr>
                        <a:t>-1</a:t>
                      </a:r>
                      <a:endParaRPr lang="zh-CN" sz="1050" kern="100">
                        <a:latin typeface="Calibri"/>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硒</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5.00×10</a:t>
                      </a:r>
                      <a:r>
                        <a:rPr lang="en-US" sz="1050" kern="100" baseline="30000">
                          <a:latin typeface="Times New Roman"/>
                          <a:ea typeface="宋体"/>
                          <a:cs typeface="Times New Roman"/>
                        </a:rPr>
                        <a:t>-3</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endParaRPr lang="en-US" sz="1050" kern="100">
                        <a:latin typeface="Times New Roman"/>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锑</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4.00×10</a:t>
                      </a:r>
                      <a:r>
                        <a:rPr lang="en-US" sz="1050" kern="100" baseline="30000">
                          <a:latin typeface="Times New Roman"/>
                          <a:ea typeface="宋体"/>
                          <a:cs typeface="Times New Roman"/>
                        </a:rPr>
                        <a:t>-4</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endParaRPr lang="en-US" sz="1050" kern="100">
                        <a:latin typeface="Times New Roman"/>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镉</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1.00×10</a:t>
                      </a:r>
                      <a:r>
                        <a:rPr lang="en-US" sz="1050" kern="100" baseline="30000">
                          <a:latin typeface="Times New Roman"/>
                          <a:ea typeface="宋体"/>
                          <a:cs typeface="Times New Roman"/>
                        </a:rPr>
                        <a:t>-3</a:t>
                      </a:r>
                      <a:endParaRPr lang="zh-CN" sz="1050" kern="100">
                        <a:latin typeface="Calibri"/>
                        <a:ea typeface="宋体"/>
                        <a:cs typeface="Times New Roman"/>
                      </a:endParaRPr>
                    </a:p>
                  </a:txBody>
                  <a:tcPr marL="68580" marR="68580" marT="0" marB="0">
                    <a:lnL>
                      <a:noFill/>
                    </a:lnL>
                    <a:lnR>
                      <a:noFill/>
                    </a:lnR>
                    <a:lnT>
                      <a:noFill/>
                    </a:lnT>
                    <a:lnB>
                      <a:noFill/>
                    </a:lnB>
                  </a:tcPr>
                </a:tc>
                <a:tc>
                  <a:txBody>
                    <a:bodyPr/>
                    <a:lstStyle/>
                    <a:p>
                      <a:pPr algn="l">
                        <a:spcAft>
                          <a:spcPts val="0"/>
                        </a:spcAft>
                      </a:pPr>
                      <a:r>
                        <a:rPr lang="en-US" sz="1050" kern="100">
                          <a:latin typeface="Times New Roman"/>
                          <a:ea typeface="宋体"/>
                          <a:cs typeface="Times New Roman"/>
                        </a:rPr>
                        <a:t>15.0</a:t>
                      </a:r>
                      <a:endParaRPr lang="zh-CN" sz="1050" kern="100">
                        <a:latin typeface="Calibri"/>
                        <a:ea typeface="宋体"/>
                        <a:cs typeface="Times New Roman"/>
                      </a:endParaRPr>
                    </a:p>
                  </a:txBody>
                  <a:tcPr marL="68580" marR="68580" marT="0" marB="0">
                    <a:lnL>
                      <a:noFill/>
                    </a:lnL>
                    <a:lnR>
                      <a:noFill/>
                    </a:lnR>
                    <a:lnT>
                      <a:noFill/>
                    </a:lnT>
                    <a:lnB>
                      <a:noFill/>
                    </a:lnB>
                  </a:tcPr>
                </a:tc>
              </a:tr>
              <a:tr h="0">
                <a:tc>
                  <a:txBody>
                    <a:bodyPr/>
                    <a:lstStyle/>
                    <a:p>
                      <a:pPr algn="l">
                        <a:spcAft>
                          <a:spcPts val="0"/>
                        </a:spcAft>
                      </a:pPr>
                      <a:r>
                        <a:rPr lang="zh-CN" sz="1050" kern="100">
                          <a:latin typeface="Times New Roman"/>
                          <a:ea typeface="宋体"/>
                          <a:cs typeface="Times New Roman"/>
                        </a:rPr>
                        <a:t>汞</a:t>
                      </a:r>
                      <a:endParaRPr lang="zh-CN" sz="1050" kern="10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latin typeface="Times New Roman"/>
                          <a:ea typeface="宋体"/>
                          <a:cs typeface="Times New Roman"/>
                        </a:rPr>
                        <a:t>1.00×10</a:t>
                      </a:r>
                      <a:r>
                        <a:rPr lang="en-US" sz="1050" kern="100" baseline="30000" dirty="0">
                          <a:latin typeface="Times New Roman"/>
                          <a:ea typeface="宋体"/>
                          <a:cs typeface="Times New Roman"/>
                        </a:rPr>
                        <a:t>-4</a:t>
                      </a:r>
                      <a:endParaRPr lang="zh-CN" sz="1050" kern="100" dirty="0">
                        <a:latin typeface="Calibri"/>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latin typeface="Times New Roman"/>
                        <a:ea typeface="宋体"/>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4" name="矩形 3"/>
          <p:cNvSpPr/>
          <p:nvPr/>
        </p:nvSpPr>
        <p:spPr>
          <a:xfrm>
            <a:off x="6372200" y="2780928"/>
            <a:ext cx="2286000" cy="3693319"/>
          </a:xfrm>
          <a:prstGeom prst="rect">
            <a:avLst/>
          </a:prstGeom>
        </p:spPr>
        <p:txBody>
          <a:bodyPr wrap="square">
            <a:spAutoFit/>
          </a:bodyPr>
          <a:lstStyle/>
          <a:p>
            <a:r>
              <a:rPr lang="zh-CN" altLang="zh-CN" dirty="0" smtClean="0"/>
              <a:t>当</a:t>
            </a:r>
            <a:r>
              <a:rPr lang="en-US" altLang="zh-CN" dirty="0" smtClean="0"/>
              <a:t>R</a:t>
            </a:r>
            <a:r>
              <a:rPr lang="zh-CN" altLang="zh-CN" dirty="0" smtClean="0"/>
              <a:t>＜</a:t>
            </a:r>
            <a:r>
              <a:rPr lang="en-US" altLang="zh-CN" dirty="0" smtClean="0"/>
              <a:t>10</a:t>
            </a:r>
            <a:r>
              <a:rPr lang="en-US" altLang="zh-CN" baseline="30000" dirty="0" smtClean="0"/>
              <a:t>-6</a:t>
            </a:r>
            <a:r>
              <a:rPr lang="zh-CN" altLang="zh-CN" dirty="0" smtClean="0"/>
              <a:t>时，表示研究区域暴露风险浓度低于参考浓度，认为风险较小或可以忽略；当</a:t>
            </a:r>
            <a:r>
              <a:rPr lang="en-US" altLang="zh-CN" dirty="0" smtClean="0"/>
              <a:t>R≥10</a:t>
            </a:r>
            <a:r>
              <a:rPr lang="en-US" altLang="zh-CN" baseline="30000" dirty="0" smtClean="0"/>
              <a:t>-6</a:t>
            </a:r>
            <a:r>
              <a:rPr lang="zh-CN" altLang="zh-CN" dirty="0" smtClean="0"/>
              <a:t>时，认为存在非致癌风险。</a:t>
            </a:r>
            <a:r>
              <a:rPr lang="en-US" altLang="zh-CN" dirty="0" smtClean="0"/>
              <a:t>P</a:t>
            </a:r>
            <a:r>
              <a:rPr lang="zh-CN" altLang="zh-CN" dirty="0" smtClean="0"/>
              <a:t>表示人体暴露于一定量某种污染物下产生的致癌效应的最大概率，当</a:t>
            </a:r>
            <a:r>
              <a:rPr lang="en-US" altLang="zh-CN" dirty="0" smtClean="0"/>
              <a:t>P</a:t>
            </a:r>
            <a:r>
              <a:rPr lang="zh-CN" altLang="zh-CN" dirty="0" smtClean="0"/>
              <a:t>＜</a:t>
            </a:r>
            <a:r>
              <a:rPr lang="en-US" altLang="zh-CN" dirty="0" smtClean="0"/>
              <a:t>10</a:t>
            </a:r>
            <a:r>
              <a:rPr lang="en-US" altLang="zh-CN" baseline="30000" dirty="0" smtClean="0"/>
              <a:t>-4</a:t>
            </a:r>
            <a:r>
              <a:rPr lang="zh-CN" altLang="zh-CN" dirty="0" smtClean="0"/>
              <a:t>则认为致癌风险不明显；当</a:t>
            </a:r>
            <a:r>
              <a:rPr lang="en-US" altLang="zh-CN" dirty="0" smtClean="0"/>
              <a:t>P≥10</a:t>
            </a:r>
            <a:r>
              <a:rPr lang="en-US" altLang="zh-CN" baseline="30000" dirty="0" smtClean="0"/>
              <a:t>-4</a:t>
            </a:r>
            <a:r>
              <a:rPr lang="zh-CN" altLang="zh-CN" dirty="0" smtClean="0"/>
              <a:t>，认为存在致癌风险</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99592" y="2276872"/>
            <a:ext cx="662473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1" fontAlgn="base" latinLnBrk="0" hangingPunct="1">
              <a:lnSpc>
                <a:spcPct val="100000"/>
              </a:lnSpc>
              <a:spcBef>
                <a:spcPct val="0"/>
              </a:spcBef>
              <a:spcAft>
                <a:spcPct val="0"/>
              </a:spcAft>
              <a:buClrTx/>
              <a:buSzTx/>
              <a:tabLst/>
            </a:pPr>
            <a:r>
              <a:rPr kumimoji="0" 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富集因子计算</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富集因子法是分析环境中污染物来源和富集程度的有效手段，可以判断大气颗粒物中污染元素的人为源和自然源。其计算公式如下：</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57175" algn="ctr" defTabSz="914400" rtl="0" eaLnBrk="0" fontAlgn="base" latinLnBrk="0" hangingPunct="0">
              <a:lnSpc>
                <a:spcPct val="100000"/>
              </a:lnSpc>
              <a:spcBef>
                <a:spcPct val="0"/>
              </a:spcBef>
              <a:spcAft>
                <a:spcPct val="0"/>
              </a:spcAft>
              <a:buClrTx/>
              <a:buSzTx/>
              <a:buFontTx/>
              <a:buNone/>
              <a:tabLst/>
            </a:pPr>
            <a:endParaRPr kumimoji="0" lang="en-US"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3" name="TextBox 2"/>
          <p:cNvSpPr txBox="1"/>
          <p:nvPr/>
        </p:nvSpPr>
        <p:spPr>
          <a:xfrm>
            <a:off x="1979712" y="3356992"/>
            <a:ext cx="603050" cy="369332"/>
          </a:xfrm>
          <a:prstGeom prst="rect">
            <a:avLst/>
          </a:prstGeom>
          <a:noFill/>
        </p:spPr>
        <p:txBody>
          <a:bodyPr wrap="none" rtlCol="0">
            <a:spAutoFit/>
          </a:bodyPr>
          <a:lstStyle/>
          <a:p>
            <a:r>
              <a:rPr lang="en-US" altLang="zh-CN" dirty="0" smtClean="0"/>
              <a:t>EF=</a:t>
            </a:r>
            <a:endParaRPr lang="zh-CN" altLang="en-US" dirty="0"/>
          </a:p>
        </p:txBody>
      </p:sp>
      <p:graphicFrame>
        <p:nvGraphicFramePr>
          <p:cNvPr id="104449" name="Object 1"/>
          <p:cNvGraphicFramePr>
            <a:graphicFrameLocks noChangeAspect="1"/>
          </p:cNvGraphicFramePr>
          <p:nvPr/>
        </p:nvGraphicFramePr>
        <p:xfrm>
          <a:off x="2555875" y="3357563"/>
          <a:ext cx="1152525" cy="466725"/>
        </p:xfrm>
        <a:graphic>
          <a:graphicData uri="http://schemas.openxmlformats.org/presentationml/2006/ole">
            <p:oleObj spid="_x0000_s104449" name="公式" r:id="rId3" imgW="1155700" imgH="469900" progId="Equation.3">
              <p:embed/>
            </p:oleObj>
          </a:graphicData>
        </a:graphic>
      </p:graphicFrame>
      <p:sp>
        <p:nvSpPr>
          <p:cNvPr id="5" name="Rectangle 3"/>
          <p:cNvSpPr>
            <a:spLocks noChangeArrowheads="1"/>
          </p:cNvSpPr>
          <p:nvPr/>
        </p:nvSpPr>
        <p:spPr bwMode="auto">
          <a:xfrm>
            <a:off x="1403648" y="3933056"/>
            <a:ext cx="565212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式中：参比元素应满足受其他元素和人类活动影响较小，化学性质稳定、分析结果精确度高和不易挥发等条件，本研究选取</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Al</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作为参比元素，各元素浓度背景值取四川省土壤背景平均值</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[17]</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。当富集因子接近</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时说明主要来自土壤或岩石风化等自然源，当富集因子分别为</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1~2</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2~5</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5~20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和</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20~40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时，不仅表示这一元素同时受到人与自然的双重作用，还表示它的富集程度分别为轻微、中度、显著和强。当富集因子＞</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40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时，表示主要来自人为污染且污染程度极强</a:t>
            </a:r>
            <a:r>
              <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49230" y="2000240"/>
            <a:ext cx="8994770"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Calibri" pitchFamily="34" charset="0"/>
              </a:rPr>
              <a:t>本研究对自贡市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个监测点大气</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12</a:t>
            </a:r>
            <a:r>
              <a:rPr kumimoji="0" lang="zh-CN" altLang="en-US" b="0" i="0" u="none" strike="noStrike" cap="none" normalizeH="0" baseline="0" dirty="0" smtClean="0">
                <a:ln>
                  <a:noFill/>
                </a:ln>
                <a:solidFill>
                  <a:schemeClr val="tx1"/>
                </a:solidFill>
                <a:effectLst/>
                <a:latin typeface="+mn-ea"/>
                <a:ea typeface="+mn-ea"/>
                <a:cs typeface="Calibri" pitchFamily="34" charset="0"/>
              </a:rPr>
              <a:t>种重金属进行检测分析，与哈尔滨、广州、</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石家庄相比，镉含量低于石家庄，高于哈尔滨和广州，铅、锰、砷含量低于哈尔滨、</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广州，高于石家庄，铬、镍含量高于哈尔滨，广州，石家庄。自贡市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个监测点</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中砷的平均质量浓度均是</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GB 3095-2012</a:t>
            </a:r>
            <a:r>
              <a:rPr kumimoji="0" lang="zh-CN" altLang="en-US" b="0" i="0" u="none" strike="noStrike" cap="none" normalizeH="0" baseline="0" dirty="0" smtClean="0">
                <a:ln>
                  <a:noFill/>
                </a:ln>
                <a:solidFill>
                  <a:schemeClr val="tx1"/>
                </a:solidFill>
                <a:effectLst/>
                <a:latin typeface="+mn-ea"/>
                <a:ea typeface="+mn-ea"/>
                <a:cs typeface="Calibri" pitchFamily="34" charset="0"/>
              </a:rPr>
              <a:t>中二级标准限值的</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1.4</a:t>
            </a:r>
            <a:r>
              <a:rPr kumimoji="0" lang="zh-CN" altLang="en-US" b="0" i="0" u="none" strike="noStrike" cap="none" normalizeH="0" baseline="0" dirty="0" smtClean="0">
                <a:ln>
                  <a:noFill/>
                </a:ln>
                <a:solidFill>
                  <a:schemeClr val="tx1"/>
                </a:solidFill>
                <a:effectLst/>
                <a:latin typeface="+mn-ea"/>
                <a:ea typeface="+mn-ea"/>
                <a:cs typeface="Calibri" pitchFamily="34" charset="0"/>
              </a:rPr>
              <a:t>倍，说明该地区大气存</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在砷污染，砷具有一定的致癌能力和潜在的致畸作用，长期暴露可造成急</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性或慢性中毒，致使人体器官病变和发育缺陷。应引起重视。</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42844" y="2500306"/>
            <a:ext cx="9169498"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zh-CN" altLang="en-US" dirty="0" smtClean="0"/>
              <a:t>本研究采用富集因子法判断重金属来源，其中锰的富集因子在</a:t>
            </a:r>
            <a:r>
              <a:rPr lang="en-US" dirty="0" smtClean="0"/>
              <a:t>20~40</a:t>
            </a:r>
            <a:r>
              <a:rPr lang="zh-CN" altLang="en-US" dirty="0" smtClean="0"/>
              <a:t>之间，属于强富集，</a:t>
            </a:r>
            <a:endParaRPr lang="en-US" altLang="zh-CN" dirty="0" smtClean="0"/>
          </a:p>
          <a:p>
            <a:r>
              <a:rPr lang="zh-CN" altLang="en-US" dirty="0" smtClean="0"/>
              <a:t>是人为与自然源的双重作用，铅、砷、镍、铬、镉的富集因子远大于</a:t>
            </a:r>
            <a:r>
              <a:rPr lang="en-US" dirty="0" smtClean="0"/>
              <a:t>40</a:t>
            </a:r>
            <a:r>
              <a:rPr lang="zh-CN" altLang="en-US" dirty="0" smtClean="0"/>
              <a:t>，富集程度特别</a:t>
            </a:r>
            <a:endParaRPr lang="en-US" altLang="zh-CN" dirty="0" smtClean="0"/>
          </a:p>
          <a:p>
            <a:r>
              <a:rPr lang="zh-CN" altLang="en-US" dirty="0" smtClean="0"/>
              <a:t>高，属于极强污染，说明其受人为污染源影响严重。其中砷主要来源于燃煤、燃油；</a:t>
            </a:r>
            <a:endParaRPr lang="en-US" altLang="zh-CN" dirty="0" smtClean="0"/>
          </a:p>
          <a:p>
            <a:r>
              <a:rPr lang="zh-CN" altLang="en-US" dirty="0" smtClean="0"/>
              <a:t>铅、镉、铬、镍与工业排放有关；锰一部分来自于扬尘，另一部分则来自于机动车尾气</a:t>
            </a:r>
            <a:endParaRPr lang="en-US" altLang="zh-CN" dirty="0" smtClean="0"/>
          </a:p>
          <a:p>
            <a:r>
              <a:rPr lang="zh-CN" altLang="en-US" dirty="0" smtClean="0"/>
              <a:t>排放。</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49231" y="2000240"/>
            <a:ext cx="5528662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CN" altLang="en-US" dirty="0" smtClean="0"/>
              <a:t>本研究通过人群健康风险模型对</a:t>
            </a:r>
            <a:r>
              <a:rPr lang="en-US" dirty="0" smtClean="0"/>
              <a:t>PM</a:t>
            </a:r>
            <a:r>
              <a:rPr lang="en-US" baseline="-25000" dirty="0" smtClean="0"/>
              <a:t>2.5</a:t>
            </a:r>
            <a:r>
              <a:rPr lang="zh-CN" altLang="en-US" dirty="0" smtClean="0"/>
              <a:t>中重金属对人群健康风险进行评估，结果显示，</a:t>
            </a:r>
            <a:endParaRPr lang="en-US" altLang="zh-CN" dirty="0" smtClean="0"/>
          </a:p>
          <a:p>
            <a:r>
              <a:rPr lang="zh-CN" altLang="en-US" dirty="0" smtClean="0"/>
              <a:t>自贡市</a:t>
            </a:r>
            <a:r>
              <a:rPr lang="en-US" dirty="0" smtClean="0"/>
              <a:t>PM</a:t>
            </a:r>
            <a:r>
              <a:rPr lang="en-US" baseline="-25000" dirty="0" smtClean="0"/>
              <a:t>2.5</a:t>
            </a:r>
            <a:r>
              <a:rPr lang="zh-CN" altLang="en-US" dirty="0" smtClean="0"/>
              <a:t>中重金属致癌污染物的风险高于非致癌污染物，其中镉的终生致癌超额</a:t>
            </a:r>
            <a:endParaRPr lang="en-US" altLang="zh-CN" dirty="0" smtClean="0"/>
          </a:p>
          <a:p>
            <a:r>
              <a:rPr lang="zh-CN" altLang="en-US" dirty="0" smtClean="0"/>
              <a:t>危险度高于人群可接受的危险度水平（</a:t>
            </a:r>
            <a:r>
              <a:rPr lang="en-US" dirty="0" smtClean="0"/>
              <a:t>10</a:t>
            </a:r>
            <a:r>
              <a:rPr lang="en-US" baseline="30000" dirty="0" smtClean="0"/>
              <a:t>-6</a:t>
            </a:r>
            <a:r>
              <a:rPr lang="zh-CN" altLang="en-US" dirty="0" smtClean="0"/>
              <a:t>），</a:t>
            </a:r>
            <a:r>
              <a:rPr lang="en-US" dirty="0" smtClean="0"/>
              <a:t>4</a:t>
            </a:r>
            <a:r>
              <a:rPr lang="zh-CN" altLang="en-US" dirty="0" smtClean="0"/>
              <a:t>种致癌金属污染物的终生患癌超额</a:t>
            </a:r>
            <a:endParaRPr lang="en-US" altLang="zh-CN" dirty="0" smtClean="0"/>
          </a:p>
          <a:p>
            <a:r>
              <a:rPr lang="zh-CN" altLang="en-US" dirty="0" smtClean="0"/>
              <a:t>危险度在</a:t>
            </a:r>
            <a:r>
              <a:rPr lang="en-US" dirty="0" smtClean="0"/>
              <a:t>8.40×10</a:t>
            </a:r>
            <a:r>
              <a:rPr lang="en-US" baseline="30000" dirty="0" smtClean="0"/>
              <a:t>-8</a:t>
            </a:r>
            <a:r>
              <a:rPr lang="en-US" dirty="0" smtClean="0"/>
              <a:t>~2.49×10</a:t>
            </a:r>
            <a:r>
              <a:rPr lang="en-US" baseline="30000" dirty="0" smtClean="0"/>
              <a:t>-6</a:t>
            </a:r>
            <a:r>
              <a:rPr lang="zh-CN" altLang="en-US" dirty="0" smtClean="0"/>
              <a:t>之间，低于人群癌症风险阈值（</a:t>
            </a:r>
            <a:r>
              <a:rPr lang="en-US" dirty="0" smtClean="0"/>
              <a:t>10</a:t>
            </a:r>
            <a:r>
              <a:rPr lang="en-US" baseline="30000" dirty="0" smtClean="0"/>
              <a:t>-4</a:t>
            </a:r>
            <a:r>
              <a:rPr lang="zh-CN" altLang="en-US" dirty="0" smtClean="0"/>
              <a:t>），认为致癌风险</a:t>
            </a:r>
            <a:endParaRPr lang="en-US" altLang="zh-CN" dirty="0" smtClean="0"/>
          </a:p>
          <a:p>
            <a:r>
              <a:rPr lang="zh-CN" altLang="en-US" dirty="0" smtClean="0"/>
              <a:t>较低，患癌危险度由高到低依次为镉＞砷＞镍＞铬。对成年男性的致癌风险最大，</a:t>
            </a:r>
            <a:endParaRPr lang="en-US" altLang="zh-CN" dirty="0" smtClean="0"/>
          </a:p>
          <a:p>
            <a:r>
              <a:rPr lang="zh-CN" altLang="en-US" dirty="0" smtClean="0"/>
              <a:t>其次是成年女性，对儿童致癌风险最小，这与哈尔滨、广州、石家庄研究结果相似，</a:t>
            </a:r>
            <a:endParaRPr lang="en-US" altLang="zh-CN" dirty="0" smtClean="0"/>
          </a:p>
          <a:p>
            <a:r>
              <a:rPr lang="zh-CN" altLang="en-US" dirty="0" smtClean="0"/>
              <a:t>可能与不同人群的呼吸速率，体重，暴露时间等暴露参数有关。致癌污染物中以砷和镉</a:t>
            </a:r>
            <a:endParaRPr lang="en-US" altLang="zh-CN" dirty="0" smtClean="0"/>
          </a:p>
          <a:p>
            <a:r>
              <a:rPr lang="zh-CN" altLang="en-US" dirty="0" smtClean="0"/>
              <a:t>的终生患癌超额危险度水平最高，达</a:t>
            </a:r>
            <a:r>
              <a:rPr lang="en-US" dirty="0" smtClean="0"/>
              <a:t>10</a:t>
            </a:r>
            <a:r>
              <a:rPr lang="en-US" baseline="30000" dirty="0" smtClean="0"/>
              <a:t>-6</a:t>
            </a:r>
            <a:r>
              <a:rPr lang="zh-CN" altLang="en-US" dirty="0" smtClean="0"/>
              <a:t>，比镍和铬高</a:t>
            </a:r>
            <a:r>
              <a:rPr lang="en-US" dirty="0" smtClean="0"/>
              <a:t>1~2</a:t>
            </a:r>
            <a:r>
              <a:rPr lang="zh-CN" altLang="en-US" dirty="0" smtClean="0"/>
              <a:t>个数量级，表明自贡市大气</a:t>
            </a:r>
            <a:endParaRPr lang="en-US" altLang="zh-CN" dirty="0" smtClean="0"/>
          </a:p>
          <a:p>
            <a:r>
              <a:rPr lang="en-US" dirty="0" smtClean="0"/>
              <a:t>PM</a:t>
            </a:r>
            <a:r>
              <a:rPr lang="en-US" baseline="-25000" dirty="0" smtClean="0"/>
              <a:t>2.5</a:t>
            </a:r>
            <a:r>
              <a:rPr lang="zh-CN" altLang="en-US" dirty="0" smtClean="0"/>
              <a:t>中砷和镉对人体健康的潜在危害最大。</a:t>
            </a:r>
            <a:r>
              <a:rPr lang="en-US" dirty="0" smtClean="0"/>
              <a:t>5</a:t>
            </a:r>
            <a:r>
              <a:rPr lang="zh-CN" altLang="en-US" dirty="0" smtClean="0"/>
              <a:t>种非致癌金属污染物对暴露人群的终生超</a:t>
            </a:r>
            <a:endParaRPr lang="en-US" altLang="zh-CN" dirty="0" smtClean="0"/>
          </a:p>
          <a:p>
            <a:r>
              <a:rPr lang="zh-CN" altLang="en-US" dirty="0" smtClean="0"/>
              <a:t>额危险度在</a:t>
            </a:r>
            <a:r>
              <a:rPr lang="en-US" dirty="0" smtClean="0"/>
              <a:t>1.08×10</a:t>
            </a:r>
            <a:r>
              <a:rPr lang="en-US" baseline="30000" dirty="0" smtClean="0"/>
              <a:t>-10</a:t>
            </a:r>
            <a:r>
              <a:rPr lang="en-US" dirty="0" smtClean="0"/>
              <a:t>~3.02×10</a:t>
            </a:r>
            <a:r>
              <a:rPr lang="en-US" baseline="30000" dirty="0" smtClean="0"/>
              <a:t>-8</a:t>
            </a:r>
            <a:r>
              <a:rPr lang="zh-CN" altLang="en-US" dirty="0" smtClean="0"/>
              <a:t>之间，低于人群可接受的危险度水平（</a:t>
            </a:r>
            <a:r>
              <a:rPr lang="en-US" dirty="0" smtClean="0"/>
              <a:t>10</a:t>
            </a:r>
            <a:r>
              <a:rPr lang="en-US" baseline="30000" dirty="0" smtClean="0"/>
              <a:t>-6</a:t>
            </a:r>
            <a:r>
              <a:rPr lang="zh-CN" altLang="en-US" dirty="0" smtClean="0"/>
              <a:t>），</a:t>
            </a:r>
            <a:endParaRPr lang="en-US" altLang="zh-CN" dirty="0" smtClean="0"/>
          </a:p>
          <a:p>
            <a:r>
              <a:rPr lang="zh-CN" altLang="en-US" dirty="0" smtClean="0"/>
              <a:t>认为风险较小，危险度大小由高到低依次为铅＞汞＞锑＞锰＞硒，对儿童风险最大，</a:t>
            </a:r>
            <a:endParaRPr lang="en-US" altLang="zh-CN" dirty="0" smtClean="0"/>
          </a:p>
          <a:p>
            <a:r>
              <a:rPr lang="zh-CN" altLang="en-US" dirty="0" smtClean="0"/>
              <a:t>其次是成年男性，对成年女性的风险最小，与广州，深圳的研究结果类似。总之，</a:t>
            </a:r>
            <a:endParaRPr lang="en-US" altLang="zh-CN" dirty="0" smtClean="0"/>
          </a:p>
          <a:p>
            <a:r>
              <a:rPr lang="zh-CN" altLang="en-US" dirty="0" smtClean="0"/>
              <a:t>自贡市大气</a:t>
            </a:r>
            <a:r>
              <a:rPr lang="en-US" dirty="0" smtClean="0"/>
              <a:t>PM</a:t>
            </a:r>
            <a:r>
              <a:rPr lang="en-US" baseline="-25000" dirty="0" smtClean="0"/>
              <a:t>2.5</a:t>
            </a:r>
            <a:r>
              <a:rPr lang="zh-CN" altLang="en-US" dirty="0" smtClean="0"/>
              <a:t>中重金属污染相对严重，存在对人群健康的潜在危害，应采取相应的</a:t>
            </a:r>
            <a:endParaRPr lang="en-US" altLang="zh-CN" dirty="0" smtClean="0"/>
          </a:p>
          <a:p>
            <a:r>
              <a:rPr lang="zh-CN" altLang="en-US" dirty="0" smtClean="0"/>
              <a:t>风险管理措施降低危害。</a:t>
            </a:r>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5"/>
          <p:cNvSpPr txBox="1">
            <a:spLocks/>
          </p:cNvSpPr>
          <p:nvPr/>
        </p:nvSpPr>
        <p:spPr bwMode="auto">
          <a:xfrm>
            <a:off x="611560" y="1916832"/>
            <a:ext cx="7992888"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4</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2-</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3</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与其前体物的转化计算公式</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    </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硫氧化率（</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）和氮氧化率（</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）通常用来表示气体污染物</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2</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2</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向</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4</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2-</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3</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的转化程度</a:t>
            </a:r>
            <a:r>
              <a:rPr kumimoji="0" lang="zh-CN" altLang="en-US" sz="1800" b="0" i="0" u="none" strike="noStrike" kern="0" cap="none" spc="0" normalizeH="0" baseline="0" noProof="0" smtClean="0">
                <a:ln>
                  <a:noFill/>
                </a:ln>
                <a:solidFill>
                  <a:schemeClr val="tx1"/>
                </a:solidFill>
                <a:effectLst/>
                <a:uLnTx/>
                <a:uFillTx/>
                <a:latin typeface="+mj-lt"/>
                <a:ea typeface="+mj-ea"/>
                <a:cs typeface="+mj-cs"/>
              </a:rPr>
              <a:t>，</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当</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高于</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0.1</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表明有明显的二次转化反应，</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3</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a:t>
            </a:r>
            <a:r>
              <a:rPr kumimoji="0" lang="en-US" altLang="zh-CN" sz="1800" b="0" i="0" u="none" strike="noStrike" kern="0" cap="none" spc="0" normalizeH="0" baseline="-25000" noProof="0" smtClean="0">
                <a:ln>
                  <a:noFill/>
                </a:ln>
                <a:solidFill>
                  <a:schemeClr val="tx1"/>
                </a:solidFill>
                <a:effectLst/>
                <a:uLnTx/>
                <a:uFillTx/>
                <a:latin typeface="+mj-lt"/>
                <a:ea typeface="+mj-ea"/>
                <a:cs typeface="+mj-cs"/>
              </a:rPr>
              <a:t>4</a:t>
            </a:r>
            <a:r>
              <a:rPr kumimoji="0" lang="en-US" altLang="zh-CN" sz="1800" b="0" i="0" u="none" strike="noStrike" kern="0" cap="none" spc="0" normalizeH="0" baseline="30000" noProof="0" smtClean="0">
                <a:ln>
                  <a:noFill/>
                </a:ln>
                <a:solidFill>
                  <a:schemeClr val="tx1"/>
                </a:solidFill>
                <a:effectLst/>
                <a:uLnTx/>
                <a:uFillTx/>
                <a:latin typeface="+mj-lt"/>
                <a:ea typeface="+mj-ea"/>
                <a:cs typeface="+mj-cs"/>
              </a:rPr>
              <a:t>2-</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a:t>
            </a:r>
            <a:r>
              <a:rPr kumimoji="0" lang="zh-CN" altLang="en-US" sz="1800" b="0" i="0" u="none" strike="noStrike" kern="0" cap="none" spc="0" normalizeH="0" baseline="0" noProof="0" smtClean="0">
                <a:ln>
                  <a:noFill/>
                </a:ln>
                <a:solidFill>
                  <a:schemeClr val="tx1"/>
                </a:solidFill>
                <a:effectLst/>
                <a:uLnTx/>
                <a:uFillTx/>
                <a:latin typeface="+mj-lt"/>
                <a:ea typeface="+mj-ea"/>
                <a:cs typeface="+mj-cs"/>
              </a:rPr>
              <a:t>通常用来表示污染物来源于固定源还是流动源，当比值</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大于</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1</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，说明</a:t>
            </a:r>
            <a:r>
              <a:rPr kumimoji="0" lang="zh-CN" altLang="en-US" sz="1800" b="0" i="0" u="none" strike="noStrike" kern="0" cap="none" spc="0" normalizeH="0" baseline="0" noProof="0" smtClean="0">
                <a:ln>
                  <a:noFill/>
                </a:ln>
                <a:solidFill>
                  <a:schemeClr val="tx1"/>
                </a:solidFill>
                <a:effectLst/>
                <a:uLnTx/>
                <a:uFillTx/>
                <a:latin typeface="+mj-lt"/>
                <a:ea typeface="+mj-ea"/>
                <a:cs typeface="+mj-cs"/>
              </a:rPr>
              <a:t>流动源强于固定源，当比值小于</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1</a:t>
            </a:r>
            <a:r>
              <a:rPr kumimoji="0" lang="zh-CN" altLang="en-US" sz="1800" b="0" i="0" u="none" strike="noStrike" kern="0" cap="none" spc="0" normalizeH="0" baseline="0" noProof="0" smtClean="0">
                <a:ln>
                  <a:noFill/>
                </a:ln>
                <a:solidFill>
                  <a:schemeClr val="tx1"/>
                </a:solidFill>
                <a:effectLst/>
                <a:uLnTx/>
                <a:uFillTx/>
                <a:latin typeface="+mj-lt"/>
                <a:ea typeface="+mj-ea"/>
                <a:cs typeface="+mj-cs"/>
              </a:rPr>
              <a:t>，说明固定源强于流动源；</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SOR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和</a:t>
            </a:r>
            <a:r>
              <a:rPr kumimoji="0" lang="en-US" altLang="zh-CN" sz="1800" b="0" i="0" u="none" strike="noStrike" kern="0" cap="none" spc="0" normalizeH="0" baseline="0" noProof="0" smtClean="0">
                <a:ln>
                  <a:noFill/>
                </a:ln>
                <a:solidFill>
                  <a:schemeClr val="tx1"/>
                </a:solidFill>
                <a:effectLst/>
                <a:uLnTx/>
                <a:uFillTx/>
                <a:latin typeface="+mj-lt"/>
                <a:ea typeface="+mj-ea"/>
                <a:cs typeface="+mj-cs"/>
              </a:rPr>
              <a:t>NOR</a:t>
            </a:r>
            <a:r>
              <a:rPr kumimoji="0" lang="zh-CN" altLang="zh-CN" sz="1800" b="0" i="0" u="none" strike="noStrike" kern="0" cap="none" spc="0" normalizeH="0" baseline="0" noProof="0" smtClean="0">
                <a:ln>
                  <a:noFill/>
                </a:ln>
                <a:solidFill>
                  <a:schemeClr val="tx1"/>
                </a:solidFill>
                <a:effectLst/>
                <a:uLnTx/>
                <a:uFillTx/>
                <a:latin typeface="+mj-lt"/>
                <a:ea typeface="+mj-ea"/>
                <a:cs typeface="+mj-cs"/>
              </a:rPr>
              <a:t>的计算公式如下</a:t>
            </a:r>
            <a:endParaRPr kumimoji="0" lang="zh-CN" altLang="en-US" sz="1800" b="0" i="0" u="none" strike="noStrike" kern="0" cap="none" spc="0" normalizeH="0" baseline="0" noProof="0" dirty="0">
              <a:ln>
                <a:noFill/>
              </a:ln>
              <a:solidFill>
                <a:schemeClr val="tx1"/>
              </a:solidFill>
              <a:effectLst/>
              <a:uLnTx/>
              <a:uFillTx/>
              <a:latin typeface="+mj-lt"/>
              <a:ea typeface="+mj-ea"/>
              <a:cs typeface="+mj-cs"/>
            </a:endParaRPr>
          </a:p>
        </p:txBody>
      </p:sp>
      <p:sp>
        <p:nvSpPr>
          <p:cNvPr id="3" name="Rectangle 9"/>
          <p:cNvSpPr>
            <a:spLocks noChangeArrowheads="1"/>
          </p:cNvSpPr>
          <p:nvPr/>
        </p:nvSpPr>
        <p:spPr bwMode="auto">
          <a:xfrm>
            <a:off x="1835696" y="350100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73355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SOR=</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03425" name="Object 1"/>
          <p:cNvGraphicFramePr>
            <a:graphicFrameLocks noChangeAspect="1"/>
          </p:cNvGraphicFramePr>
          <p:nvPr/>
        </p:nvGraphicFramePr>
        <p:xfrm>
          <a:off x="4067175" y="3500438"/>
          <a:ext cx="1171575" cy="457200"/>
        </p:xfrm>
        <a:graphic>
          <a:graphicData uri="http://schemas.openxmlformats.org/presentationml/2006/ole">
            <p:oleObj spid="_x0000_s103425" name="公式" r:id="rId3" imgW="1168400" imgH="457200" progId="Equation.3">
              <p:embed/>
            </p:oleObj>
          </a:graphicData>
        </a:graphic>
      </p:graphicFrame>
      <p:graphicFrame>
        <p:nvGraphicFramePr>
          <p:cNvPr id="103426" name="Object 2"/>
          <p:cNvGraphicFramePr>
            <a:graphicFrameLocks noChangeAspect="1"/>
          </p:cNvGraphicFramePr>
          <p:nvPr/>
        </p:nvGraphicFramePr>
        <p:xfrm>
          <a:off x="4067175" y="4437063"/>
          <a:ext cx="1181100" cy="457200"/>
        </p:xfrm>
        <a:graphic>
          <a:graphicData uri="http://schemas.openxmlformats.org/presentationml/2006/ole">
            <p:oleObj spid="_x0000_s103426" name="公式" r:id="rId4" imgW="1181100" imgH="457200" progId="Equation.3">
              <p:embed/>
            </p:oleObj>
          </a:graphicData>
        </a:graphic>
      </p:graphicFrame>
      <p:sp>
        <p:nvSpPr>
          <p:cNvPr id="7" name="矩形 6"/>
          <p:cNvSpPr/>
          <p:nvPr/>
        </p:nvSpPr>
        <p:spPr>
          <a:xfrm>
            <a:off x="3571868" y="4572008"/>
            <a:ext cx="559769" cy="246221"/>
          </a:xfrm>
          <a:prstGeom prst="rect">
            <a:avLst/>
          </a:prstGeom>
        </p:spPr>
        <p:txBody>
          <a:bodyPr wrap="none">
            <a:spAutoFit/>
          </a:bodyPr>
          <a:lstStyle/>
          <a:p>
            <a:r>
              <a:rPr lang="en-US" altLang="zh-CN" sz="1000" dirty="0" smtClean="0">
                <a:latin typeface="Times New Roman" pitchFamily="18" charset="0"/>
                <a:ea typeface="宋体" pitchFamily="2" charset="-122"/>
                <a:cs typeface="Times New Roman" pitchFamily="18" charset="0"/>
              </a:rPr>
              <a:t> NOR=</a:t>
            </a:r>
            <a:endParaRPr lang="zh-CN" altLang="en-US" sz="1000" dirty="0" smtClean="0">
              <a:latin typeface="Times New Roman" pitchFamily="18" charset="0"/>
              <a:ea typeface="宋体" pitchFamily="2" charset="-122"/>
              <a:cs typeface="Times New Roman" pitchFamily="18" charset="0"/>
            </a:endParaRPr>
          </a:p>
        </p:txBody>
      </p:sp>
      <p:sp>
        <p:nvSpPr>
          <p:cNvPr id="8" name="Rectangle 12"/>
          <p:cNvSpPr>
            <a:spLocks noChangeArrowheads="1"/>
          </p:cNvSpPr>
          <p:nvPr/>
        </p:nvSpPr>
        <p:spPr bwMode="auto">
          <a:xfrm>
            <a:off x="179512" y="5301208"/>
            <a:ext cx="882047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式中，</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n(SO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4</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n(SO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n(NO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3</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和</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n(NO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分别表示</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4</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3</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和</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NO</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的摩尔浓度（</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mol/m</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3</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39552" y="2690336"/>
            <a:ext cx="7848872" cy="923330"/>
          </a:xfrm>
          <a:prstGeom prst="rect">
            <a:avLst/>
          </a:prstGeom>
        </p:spPr>
        <p:txBody>
          <a:bodyPr wrap="square">
            <a:spAutoFit/>
          </a:bodyPr>
          <a:lstStyle/>
          <a:p>
            <a:r>
              <a:rPr lang="zh-CN" altLang="zh-CN" dirty="0" smtClean="0"/>
              <a:t>水溶性无机离子之间及其气象因素的相关分析</a:t>
            </a:r>
            <a:r>
              <a:rPr lang="en-US" altLang="zh-CN" dirty="0" smtClean="0"/>
              <a:t>    </a:t>
            </a:r>
            <a:r>
              <a:rPr lang="zh-CN" altLang="zh-CN" dirty="0" smtClean="0"/>
              <a:t>对</a:t>
            </a:r>
            <a:r>
              <a:rPr lang="en-US" altLang="zh-CN" dirty="0" smtClean="0"/>
              <a:t>PM</a:t>
            </a:r>
            <a:r>
              <a:rPr lang="en-US" altLang="zh-CN" baseline="-25000" dirty="0" smtClean="0"/>
              <a:t>2.5</a:t>
            </a:r>
            <a:r>
              <a:rPr lang="zh-CN" altLang="zh-CN" dirty="0" smtClean="0"/>
              <a:t>中水溶性无机离子进行</a:t>
            </a:r>
            <a:r>
              <a:rPr lang="en-US" altLang="zh-CN" dirty="0" smtClean="0"/>
              <a:t>Pearson</a:t>
            </a:r>
            <a:r>
              <a:rPr lang="zh-CN" altLang="zh-CN" dirty="0" smtClean="0"/>
              <a:t>相关分析。观测期间自贡市</a:t>
            </a:r>
            <a:r>
              <a:rPr lang="en-US" altLang="zh-CN" dirty="0" smtClean="0"/>
              <a:t>PM</a:t>
            </a:r>
            <a:r>
              <a:rPr lang="en-US" altLang="zh-CN" baseline="-25000" dirty="0" smtClean="0"/>
              <a:t>2.5</a:t>
            </a:r>
            <a:r>
              <a:rPr lang="zh-CN" altLang="zh-CN" dirty="0" smtClean="0"/>
              <a:t>中</a:t>
            </a:r>
            <a:r>
              <a:rPr lang="en-US" altLang="zh-CN" dirty="0" smtClean="0"/>
              <a:t>NH</a:t>
            </a:r>
            <a:r>
              <a:rPr lang="en-US" altLang="zh-CN" baseline="-25000" dirty="0" smtClean="0"/>
              <a:t>4</a:t>
            </a:r>
            <a:r>
              <a:rPr lang="en-US" altLang="zh-CN" baseline="30000" dirty="0" smtClean="0"/>
              <a:t>+</a:t>
            </a:r>
            <a:r>
              <a:rPr lang="zh-CN" altLang="zh-CN" dirty="0" smtClean="0"/>
              <a:t>、</a:t>
            </a:r>
            <a:r>
              <a:rPr lang="en-US" altLang="zh-CN" dirty="0" smtClean="0"/>
              <a:t>SO</a:t>
            </a:r>
            <a:r>
              <a:rPr lang="en-US" altLang="zh-CN" baseline="-25000" dirty="0" smtClean="0"/>
              <a:t>4</a:t>
            </a:r>
            <a:r>
              <a:rPr lang="en-US" altLang="zh-CN" baseline="30000" dirty="0" smtClean="0"/>
              <a:t>2-</a:t>
            </a:r>
            <a:r>
              <a:rPr lang="zh-CN" altLang="zh-CN" dirty="0" smtClean="0"/>
              <a:t>、</a:t>
            </a:r>
            <a:r>
              <a:rPr lang="en-US" altLang="zh-CN" dirty="0" smtClean="0"/>
              <a:t>NO</a:t>
            </a:r>
            <a:r>
              <a:rPr lang="en-US" altLang="zh-CN" baseline="-25000" dirty="0" smtClean="0"/>
              <a:t>3</a:t>
            </a:r>
            <a:r>
              <a:rPr lang="en-US" altLang="zh-CN" baseline="30000" dirty="0" smtClean="0"/>
              <a:t>-</a:t>
            </a:r>
            <a:r>
              <a:rPr lang="zh-CN" altLang="zh-CN" dirty="0" smtClean="0"/>
              <a:t>和温度、湿度、风速之间的相互关系</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81602" y="2143116"/>
            <a:ext cx="9225602" cy="36933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Calibri" pitchFamily="34" charset="0"/>
              </a:rPr>
              <a:t>本研究监测了自贡市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1</a:t>
            </a:r>
            <a:r>
              <a:rPr kumimoji="0" lang="zh-CN" altLang="en-US" b="0" i="0" u="none" strike="noStrike" cap="none" normalizeH="0" baseline="0" dirty="0" smtClean="0">
                <a:ln>
                  <a:noFill/>
                </a:ln>
                <a:solidFill>
                  <a:schemeClr val="tx1"/>
                </a:solidFill>
                <a:effectLst/>
                <a:latin typeface="+mn-ea"/>
                <a:ea typeface="+mn-ea"/>
                <a:cs typeface="Calibri" pitchFamily="34" charset="0"/>
              </a:rPr>
              <a:t>月至</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12</a:t>
            </a:r>
            <a:r>
              <a:rPr kumimoji="0" lang="zh-CN" altLang="en-US" b="0" i="0" u="none" strike="noStrike" cap="none" normalizeH="0" baseline="0" dirty="0" smtClean="0">
                <a:ln>
                  <a:noFill/>
                </a:ln>
                <a:solidFill>
                  <a:schemeClr val="tx1"/>
                </a:solidFill>
                <a:effectLst/>
                <a:latin typeface="+mn-ea"/>
                <a:ea typeface="+mn-ea"/>
                <a:cs typeface="Calibri" pitchFamily="34" charset="0"/>
              </a:rPr>
              <a:t>月</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err="1" smtClean="0">
                <a:ln>
                  <a:noFill/>
                </a:ln>
                <a:solidFill>
                  <a:schemeClr val="tx1"/>
                </a:solidFill>
                <a:effectLst/>
                <a:latin typeface="+mn-ea"/>
                <a:ea typeface="+mn-ea"/>
                <a:cs typeface="Times New Roman" pitchFamily="18" charset="0"/>
              </a:rPr>
              <a:t>Cl</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平均浓度为</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n-ea"/>
                <a:ea typeface="+mn-ea"/>
                <a:cs typeface="Times New Roman" pitchFamily="18" charset="0"/>
              </a:rPr>
              <a:t>46.98 </a:t>
            </a:r>
            <a:r>
              <a:rPr kumimoji="0" lang="en-US" altLang="zh-CN" b="0" i="0" u="none" strike="noStrike" cap="none" normalizeH="0" baseline="0" dirty="0" err="1" smtClean="0">
                <a:ln>
                  <a:noFill/>
                </a:ln>
                <a:solidFill>
                  <a:schemeClr val="tx1"/>
                </a:solidFill>
                <a:effectLst/>
                <a:latin typeface="+mn-ea"/>
                <a:ea typeface="+mn-ea"/>
                <a:cs typeface="Times New Roman" pitchFamily="18" charset="0"/>
              </a:rPr>
              <a:t>μg</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与近年我国其它地区报道相比，低于成都市、天津市，高于北京市、无</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锡市、广州市、武汉市，和郑州市相近。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4</a:t>
            </a:r>
            <a:r>
              <a:rPr kumimoji="0" lang="zh-CN" altLang="en-US" b="0" i="0" u="none" strike="noStrike" cap="none" normalizeH="0" baseline="0" dirty="0" smtClean="0">
                <a:ln>
                  <a:noFill/>
                </a:ln>
                <a:solidFill>
                  <a:schemeClr val="tx1"/>
                </a:solidFill>
                <a:effectLst/>
                <a:latin typeface="+mn-ea"/>
                <a:ea typeface="+mn-ea"/>
                <a:cs typeface="Calibri" pitchFamily="34" charset="0"/>
              </a:rPr>
              <a:t>种离子浓度</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err="1" smtClean="0">
                <a:ln>
                  <a:noFill/>
                </a:ln>
                <a:solidFill>
                  <a:schemeClr val="tx1"/>
                </a:solidFill>
                <a:effectLst/>
                <a:latin typeface="+mn-ea"/>
                <a:ea typeface="+mn-ea"/>
                <a:cs typeface="Times New Roman" pitchFamily="18" charset="0"/>
              </a:rPr>
              <a:t>Cl</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；其中</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浓度之和占总离子浓度</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64.7%</a:t>
            </a:r>
            <a:r>
              <a:rPr kumimoji="0" lang="zh-CN" altLang="en-US" b="0" i="0" u="none" strike="noStrike" cap="none" normalizeH="0" baseline="0" dirty="0" smtClean="0">
                <a:ln>
                  <a:noFill/>
                </a:ln>
                <a:solidFill>
                  <a:schemeClr val="tx1"/>
                </a:solidFill>
                <a:effectLst/>
                <a:latin typeface="+mn-ea"/>
                <a:ea typeface="+mn-ea"/>
                <a:cs typeface="Calibri" pitchFamily="34" charset="0"/>
              </a:rPr>
              <a:t>，进一步比较</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过程中发现</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年秋冬两季均大于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1</a:t>
            </a:r>
            <a:r>
              <a:rPr kumimoji="0" lang="zh-CN" altLang="en-US" b="0" i="0" u="none" strike="noStrike" cap="none" normalizeH="0" baseline="0" dirty="0" smtClean="0">
                <a:ln>
                  <a:noFill/>
                </a:ln>
                <a:solidFill>
                  <a:schemeClr val="tx1"/>
                </a:solidFill>
                <a:effectLst/>
                <a:latin typeface="+mn-ea"/>
                <a:ea typeface="+mn-ea"/>
                <a:cs typeface="Calibri" pitchFamily="34" charset="0"/>
              </a:rPr>
              <a:t>，说明自贡市机动车尾气源对</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的贡献大于燃煤源</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自贡</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市地处成渝经济中心，川南物流中心，机动车保有量大，人口密集；同时，自贡市冬天</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以空调、取暖器等电器为主，几乎不存在燃煤取暖，近年老工业城市转型关闭了许多大</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气污染严重企业，进一步降低了燃煤为主的排放源；因此自贡市大气中</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的排</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放主要来自机动车尾气排放。自贡市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中四种水溶性无机离子浓度及总浓度大</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部分高于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年，其中秋冬季节差异有统计学意义（</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）且</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全部高于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年，秋冬季节差异有统计学意义（</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），提示自贡市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水溶性无机离子整体污染程度较</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年严重。</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a:t>
            </a:r>
            <a:r>
              <a:rPr kumimoji="0" lang="zh-CN" altLang="en-US" b="0" i="0" u="none" strike="noStrike" cap="none" normalizeH="0" baseline="0" dirty="0" smtClean="0">
                <a:ln>
                  <a:noFill/>
                </a:ln>
                <a:solidFill>
                  <a:schemeClr val="tx1"/>
                </a:solidFill>
                <a:effectLst/>
                <a:latin typeface="+mn-ea"/>
                <a:ea typeface="+mn-ea"/>
                <a:cs typeface="Calibri" pitchFamily="34" charset="0"/>
              </a:rPr>
              <a:t>年冬季，自贡市人民政府采取了汽车</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单双号限行以及关闭重污染企业等措施；</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中无机离子污染明显改善。</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0" y="2357430"/>
            <a:ext cx="9225602"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Calibri" pitchFamily="34" charset="0"/>
              </a:rPr>
              <a:t>本研究显示，自贡市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中水溶性无机离子总浓度呈明显季节变化；以冬季最高，春秋</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季次之，夏季最低，四种无机离子同样呈现相同季节变化规律。提示自贡市冬季</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无机离子浓度明显增加可能与冬季降雨量少，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颗粒物不易沉降，同时气温低汽车尾</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气不易扩散有关。进入春季以后，降水量和大气环流明显增强，故</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中无机水溶性离</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子浓度显著下降。</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Picture 8" descr="u=1171029236,2551522999&amp;fm=23&amp;gp=0"/>
          <p:cNvPicPr>
            <a:picLocks noChangeAspect="1" noChangeArrowheads="1"/>
          </p:cNvPicPr>
          <p:nvPr/>
        </p:nvPicPr>
        <p:blipFill>
          <a:blip r:embed="rId2" cstate="print"/>
          <a:srcRect/>
          <a:stretch>
            <a:fillRect/>
          </a:stretch>
        </p:blipFill>
        <p:spPr bwMode="auto">
          <a:xfrm>
            <a:off x="395536" y="2636912"/>
            <a:ext cx="3312368" cy="2448272"/>
          </a:xfrm>
          <a:prstGeom prst="rect">
            <a:avLst/>
          </a:prstGeom>
          <a:noFill/>
        </p:spPr>
      </p:pic>
      <p:pic>
        <p:nvPicPr>
          <p:cNvPr id="5" name="Picture 9" descr="1540512547537927795"/>
          <p:cNvPicPr>
            <a:picLocks noChangeAspect="1" noChangeArrowheads="1"/>
          </p:cNvPicPr>
          <p:nvPr/>
        </p:nvPicPr>
        <p:blipFill>
          <a:blip r:embed="rId3" cstate="print"/>
          <a:srcRect/>
          <a:stretch>
            <a:fillRect/>
          </a:stretch>
        </p:blipFill>
        <p:spPr bwMode="auto">
          <a:xfrm>
            <a:off x="4355976" y="2636912"/>
            <a:ext cx="3276600" cy="2392487"/>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0" y="2571744"/>
            <a:ext cx="9341019" cy="203132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Calibri" pitchFamily="34" charset="0"/>
              </a:rPr>
              <a:t>本研究显示，观测期间，自贡市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2017-2018</a:t>
            </a:r>
            <a:r>
              <a:rPr kumimoji="0" lang="zh-CN" altLang="en-US" b="0" i="0" u="none" strike="noStrike" cap="none" normalizeH="0" baseline="0" dirty="0" smtClean="0">
                <a:ln>
                  <a:noFill/>
                </a:ln>
                <a:solidFill>
                  <a:schemeClr val="tx1"/>
                </a:solidFill>
                <a:effectLst/>
                <a:latin typeface="+mn-ea"/>
                <a:ea typeface="+mn-ea"/>
                <a:cs typeface="Calibri" pitchFamily="34" charset="0"/>
              </a:rPr>
              <a:t>年四季</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SOR</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NOR</a:t>
            </a:r>
            <a:r>
              <a:rPr kumimoji="0" lang="zh-CN" altLang="en-US" b="0" i="0" u="none" strike="noStrike" cap="none" normalizeH="0" baseline="0" dirty="0" smtClean="0">
                <a:ln>
                  <a:noFill/>
                </a:ln>
                <a:solidFill>
                  <a:schemeClr val="tx1"/>
                </a:solidFill>
                <a:effectLst/>
                <a:latin typeface="+mn-ea"/>
                <a:ea typeface="+mn-ea"/>
                <a:cs typeface="Calibri" pitchFamily="34" charset="0"/>
              </a:rPr>
              <a:t>均大于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a:t>
            </a:r>
            <a:r>
              <a:rPr kumimoji="0" lang="zh-CN" altLang="en-US" b="0" i="0" u="none" strike="noStrike" cap="none" normalizeH="0" baseline="0" dirty="0" smtClean="0">
                <a:ln>
                  <a:noFill/>
                </a:ln>
                <a:solidFill>
                  <a:schemeClr val="tx1"/>
                </a:solidFill>
                <a:effectLst/>
                <a:latin typeface="+mn-ea"/>
                <a:ea typeface="+mn-ea"/>
                <a:cs typeface="Calibri" pitchFamily="34" charset="0"/>
              </a:rPr>
              <a:t>，硫氧化率（</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SOR</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和氮氧化率（</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NOR</a:t>
            </a:r>
            <a:r>
              <a:rPr kumimoji="0" lang="zh-CN" altLang="en-US" b="0" i="0" u="none" strike="noStrike" cap="none" normalizeH="0" baseline="0" dirty="0" smtClean="0">
                <a:ln>
                  <a:noFill/>
                </a:ln>
                <a:solidFill>
                  <a:schemeClr val="tx1"/>
                </a:solidFill>
                <a:effectLst/>
                <a:latin typeface="+mn-ea"/>
                <a:ea typeface="+mn-ea"/>
                <a:cs typeface="Calibri" pitchFamily="34" charset="0"/>
              </a:rPr>
              <a:t>）通常用来表示气体污染物</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的转移程度。当</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SOR</a:t>
            </a: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NOR</a:t>
            </a:r>
            <a:r>
              <a:rPr kumimoji="0" lang="zh-CN" altLang="en-US" b="0" i="0" u="none" strike="noStrike" cap="none" normalizeH="0" baseline="0" dirty="0" smtClean="0">
                <a:ln>
                  <a:noFill/>
                </a:ln>
                <a:solidFill>
                  <a:schemeClr val="tx1"/>
                </a:solidFill>
                <a:effectLst/>
                <a:latin typeface="+mn-ea"/>
                <a:ea typeface="+mn-ea"/>
                <a:cs typeface="Calibri" pitchFamily="34" charset="0"/>
              </a:rPr>
              <a:t>高于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a:t>
            </a:r>
            <a:r>
              <a:rPr kumimoji="0" lang="zh-CN" altLang="en-US" b="0" i="0" u="none" strike="noStrike" cap="none" normalizeH="0" baseline="0" dirty="0" smtClean="0">
                <a:ln>
                  <a:noFill/>
                </a:ln>
                <a:solidFill>
                  <a:schemeClr val="tx1"/>
                </a:solidFill>
                <a:effectLst/>
                <a:latin typeface="+mn-ea"/>
                <a:ea typeface="+mn-ea"/>
                <a:cs typeface="Calibri" pitchFamily="34" charset="0"/>
              </a:rPr>
              <a:t>表明有明显的二次转化反应。说明自贡市</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中硫酸盐和硝酸盐主要来自</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二次转化过程。夏季</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SOR</a:t>
            </a:r>
            <a:r>
              <a:rPr kumimoji="0" lang="zh-CN" altLang="en-US" b="0" i="0" u="none" strike="noStrike" cap="none" normalizeH="0" baseline="0" dirty="0" smtClean="0">
                <a:ln>
                  <a:noFill/>
                </a:ln>
                <a:solidFill>
                  <a:schemeClr val="tx1"/>
                </a:solidFill>
                <a:effectLst/>
                <a:latin typeface="+mn-ea"/>
                <a:ea typeface="+mn-ea"/>
                <a:cs typeface="Calibri" pitchFamily="34" charset="0"/>
              </a:rPr>
              <a:t>最高的原因，可能由于夏季温度高，湿度大，光化学反应增强</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，有利于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转化，而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NOR</a:t>
            </a:r>
            <a:r>
              <a:rPr kumimoji="0" lang="zh-CN" altLang="en-US" b="0" i="0" u="none" strike="noStrike" cap="none" normalizeH="0" baseline="0" dirty="0" smtClean="0">
                <a:ln>
                  <a:noFill/>
                </a:ln>
                <a:solidFill>
                  <a:schemeClr val="tx1"/>
                </a:solidFill>
                <a:effectLst/>
                <a:latin typeface="+mn-ea"/>
                <a:ea typeface="+mn-ea"/>
                <a:cs typeface="Calibri" pitchFamily="34" charset="0"/>
              </a:rPr>
              <a:t>较低可能由于温度升高，</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HNO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方向转化，</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受</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热易分解，冬季</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NOR</a:t>
            </a:r>
            <a:r>
              <a:rPr kumimoji="0" lang="zh-CN" altLang="en-US" b="0" i="0" u="none" strike="noStrike" cap="none" normalizeH="0" baseline="0" dirty="0" smtClean="0">
                <a:ln>
                  <a:noFill/>
                </a:ln>
                <a:solidFill>
                  <a:schemeClr val="tx1"/>
                </a:solidFill>
                <a:effectLst/>
                <a:latin typeface="+mn-ea"/>
                <a:ea typeface="+mn-ea"/>
                <a:cs typeface="Calibri" pitchFamily="34" charset="0"/>
              </a:rPr>
              <a:t>最高的原因可能由于冬天温湿度低，光反应强度弱不利于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HNO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向</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转化，</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不易分解，使</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浓度积累。</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0" y="2500306"/>
            <a:ext cx="9071714" cy="203132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n-ea"/>
                <a:ea typeface="+mn-ea"/>
                <a:cs typeface="Calibri" pitchFamily="34" charset="0"/>
              </a:rPr>
              <a:t>本研究显示，温度与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负相关，</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r</a:t>
            </a:r>
            <a:r>
              <a:rPr kumimoji="0" lang="zh-CN" altLang="en-US" b="0" i="0" u="none" strike="noStrike" cap="none" normalizeH="0" baseline="0" dirty="0" smtClean="0">
                <a:ln>
                  <a:noFill/>
                </a:ln>
                <a:solidFill>
                  <a:schemeClr val="tx1"/>
                </a:solidFill>
                <a:effectLst/>
                <a:latin typeface="+mn-ea"/>
                <a:ea typeface="+mn-ea"/>
                <a:cs typeface="Calibri" pitchFamily="34" charset="0"/>
              </a:rPr>
              <a:t>分别为</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-0.538</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-0.480</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-0.257</a:t>
            </a: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）；原因可能温度升高加快了</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的挥发。而相对湿度与</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正相关，</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r</a:t>
            </a:r>
            <a:r>
              <a:rPr kumimoji="0" lang="zh-CN" altLang="en-US" b="0" i="0" u="none" strike="noStrike" cap="none" normalizeH="0" baseline="0" dirty="0" smtClean="0">
                <a:ln>
                  <a:noFill/>
                </a:ln>
                <a:solidFill>
                  <a:schemeClr val="tx1"/>
                </a:solidFill>
                <a:effectLst/>
                <a:latin typeface="+mn-ea"/>
                <a:ea typeface="+mn-ea"/>
                <a:cs typeface="Calibri" pitchFamily="34" charset="0"/>
              </a:rPr>
              <a:t>分别为</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0.171</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0.129</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0.108</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）；说明液相化</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反应对颗粒态的二次无机离子的形成有重要影响。风速与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负相关，</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n-ea"/>
                <a:ea typeface="+mn-ea"/>
                <a:cs typeface="Times New Roman" pitchFamily="18" charset="0"/>
              </a:rPr>
              <a:t>r</a:t>
            </a:r>
            <a:r>
              <a:rPr kumimoji="0" lang="zh-CN" altLang="en-US" b="0" i="0" u="none" strike="noStrike" cap="none" normalizeH="0" baseline="0" dirty="0" smtClean="0">
                <a:ln>
                  <a:noFill/>
                </a:ln>
                <a:solidFill>
                  <a:schemeClr val="tx1"/>
                </a:solidFill>
                <a:effectLst/>
                <a:latin typeface="+mn-ea"/>
                <a:ea typeface="+mn-ea"/>
                <a:cs typeface="Calibri" pitchFamily="34" charset="0"/>
              </a:rPr>
              <a:t>分别为</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-0.425</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-0.327</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-0.156</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）；表明风速的影响主要表现为加速城市</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污染物的传输和扩散。</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与</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zh-CN" altLang="en-US" b="0" i="0" u="none" strike="noStrike" cap="none" normalizeH="0" baseline="0" dirty="0" smtClean="0">
                <a:ln>
                  <a:noFill/>
                </a:ln>
                <a:solidFill>
                  <a:schemeClr val="tx1"/>
                </a:solidFill>
                <a:effectLst/>
                <a:latin typeface="+mn-ea"/>
                <a:ea typeface="+mn-ea"/>
                <a:cs typeface="Calibri" pitchFamily="34" charset="0"/>
              </a:rPr>
              <a:t>正相关，</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r</a:t>
            </a:r>
            <a:r>
              <a:rPr kumimoji="0" lang="zh-CN" altLang="en-US" b="0" i="0" u="none" strike="noStrike" cap="none" normalizeH="0" baseline="0" dirty="0" smtClean="0">
                <a:ln>
                  <a:noFill/>
                </a:ln>
                <a:solidFill>
                  <a:schemeClr val="tx1"/>
                </a:solidFill>
                <a:effectLst/>
                <a:latin typeface="+mn-ea"/>
                <a:ea typeface="+mn-ea"/>
                <a:cs typeface="Calibri" pitchFamily="34" charset="0"/>
              </a:rPr>
              <a:t>分别为</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0.884</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0.857</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1" u="none" strike="noStrike" cap="none" normalizeH="0" baseline="0" dirty="0" smtClean="0">
                <a:ln>
                  <a:noFill/>
                </a:ln>
                <a:solidFill>
                  <a:schemeClr val="tx1"/>
                </a:solidFill>
                <a:effectLst/>
                <a:latin typeface="+mn-ea"/>
                <a:ea typeface="+mn-ea"/>
                <a:cs typeface="Times New Roman" pitchFamily="18" charset="0"/>
              </a:rPr>
              <a:t>p</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0.05</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endParaRPr kumimoji="0" lang="en-US" altLang="zh-CN" b="0" i="0" u="none" strike="noStrike" cap="none" normalizeH="0" baseline="0" dirty="0" smtClean="0">
              <a:ln>
                <a:noFill/>
              </a:ln>
              <a:solidFill>
                <a:schemeClr val="tx1"/>
              </a:solidFill>
              <a:effectLst/>
              <a:latin typeface="+mn-ea"/>
              <a:ea typeface="+mn-ea"/>
              <a:cs typeface="Calibri" pitchFamily="34"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mn-ea"/>
                <a:ea typeface="+mn-ea"/>
                <a:cs typeface="Calibri" pitchFamily="34" charset="0"/>
              </a:rPr>
              <a:t>因此</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a:t>
            </a:r>
            <a:r>
              <a:rPr kumimoji="0" lang="zh-CN" altLang="en-US" b="0" i="0" u="none" strike="noStrike" cap="none" normalizeH="0" baseline="0" dirty="0" smtClean="0">
                <a:ln>
                  <a:noFill/>
                </a:ln>
                <a:solidFill>
                  <a:schemeClr val="tx1"/>
                </a:solidFill>
                <a:effectLst/>
                <a:latin typeface="+mn-ea"/>
                <a:ea typeface="+mn-ea"/>
                <a:cs typeface="Calibri" pitchFamily="34" charset="0"/>
              </a:rPr>
              <a:t>在</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PM</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2.5</a:t>
            </a:r>
            <a:r>
              <a:rPr kumimoji="0" lang="zh-CN" altLang="en-US" b="0" i="0" u="none" strike="noStrike" cap="none" normalizeH="0" baseline="0" dirty="0" smtClean="0">
                <a:ln>
                  <a:noFill/>
                </a:ln>
                <a:solidFill>
                  <a:schemeClr val="tx1"/>
                </a:solidFill>
                <a:effectLst/>
                <a:latin typeface="+mn-ea"/>
                <a:ea typeface="+mn-ea"/>
                <a:cs typeface="Calibri" pitchFamily="34" charset="0"/>
              </a:rPr>
              <a:t>中可能以</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3</a:t>
            </a:r>
            <a:r>
              <a:rPr kumimoji="0" lang="zh-CN" altLang="en-US" b="0" i="0" u="none" strike="noStrike" cap="none" normalizeH="0" baseline="0" dirty="0" smtClean="0">
                <a:ln>
                  <a:noFill/>
                </a:ln>
                <a:solidFill>
                  <a:schemeClr val="tx1"/>
                </a:solidFill>
                <a:effectLst/>
                <a:latin typeface="+mn-ea"/>
                <a:ea typeface="+mn-ea"/>
                <a:cs typeface="Calibri" pitchFamily="34" charset="0"/>
              </a:rPr>
              <a:t>、</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HSO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zh-CN" altLang="en-US" b="0" i="0" u="none" strike="noStrike" cap="none" normalizeH="0" baseline="0" dirty="0" smtClean="0">
                <a:ln>
                  <a:noFill/>
                </a:ln>
                <a:solidFill>
                  <a:schemeClr val="tx1"/>
                </a:solidFill>
                <a:effectLst/>
                <a:latin typeface="+mn-ea"/>
                <a:ea typeface="+mn-ea"/>
                <a:cs typeface="Calibri" pitchFamily="34" charset="0"/>
              </a:rPr>
              <a:t>和</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(NH</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2</a:t>
            </a:r>
            <a:r>
              <a:rPr kumimoji="0" lang="en-US" altLang="zh-CN" b="0" i="0" u="none" strike="noStrike" cap="none" normalizeH="0" baseline="0" dirty="0" smtClean="0">
                <a:ln>
                  <a:noFill/>
                </a:ln>
                <a:solidFill>
                  <a:schemeClr val="tx1"/>
                </a:solidFill>
                <a:effectLst/>
                <a:latin typeface="+mn-ea"/>
                <a:ea typeface="+mn-ea"/>
                <a:cs typeface="Times New Roman" pitchFamily="18" charset="0"/>
              </a:rPr>
              <a:t>SO</a:t>
            </a:r>
            <a:r>
              <a:rPr kumimoji="0" lang="en-US" altLang="zh-CN" b="0" i="0" u="none" strike="noStrike" cap="none" normalizeH="0" baseline="-30000" dirty="0" smtClean="0">
                <a:ln>
                  <a:noFill/>
                </a:ln>
                <a:solidFill>
                  <a:schemeClr val="tx1"/>
                </a:solidFill>
                <a:effectLst/>
                <a:latin typeface="+mn-ea"/>
                <a:ea typeface="+mn-ea"/>
                <a:cs typeface="Times New Roman" pitchFamily="18" charset="0"/>
              </a:rPr>
              <a:t>4</a:t>
            </a:r>
            <a:r>
              <a:rPr kumimoji="0" lang="zh-CN" altLang="en-US" b="0" i="0" u="none" strike="noStrike" cap="none" normalizeH="0" baseline="0" dirty="0" smtClean="0">
                <a:ln>
                  <a:noFill/>
                </a:ln>
                <a:solidFill>
                  <a:schemeClr val="tx1"/>
                </a:solidFill>
                <a:effectLst/>
                <a:latin typeface="+mn-ea"/>
                <a:ea typeface="+mn-ea"/>
                <a:cs typeface="Calibri" pitchFamily="34" charset="0"/>
              </a:rPr>
              <a:t>的形式存在。</a:t>
            </a:r>
            <a:endParaRPr kumimoji="0" lang="zh-CN" altLang="en-US"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564904"/>
            <a:ext cx="8100391" cy="1754326"/>
          </a:xfrm>
          <a:prstGeom prst="rect">
            <a:avLst/>
          </a:prstGeom>
          <a:noFill/>
        </p:spPr>
        <p:txBody>
          <a:bodyPr wrap="square" rtlCol="0">
            <a:spAutoFit/>
          </a:bodyPr>
          <a:lstStyle/>
          <a:p>
            <a:r>
              <a:rPr lang="zh-CN" altLang="en-US" dirty="0" smtClean="0"/>
              <a:t>研究结果显示，颗粒物（</a:t>
            </a:r>
            <a:r>
              <a:rPr lang="en-US" altLang="zh-CN" dirty="0" smtClean="0"/>
              <a:t> PM</a:t>
            </a:r>
            <a:r>
              <a:rPr lang="en-US" altLang="zh-CN" baseline="-25000" dirty="0" smtClean="0"/>
              <a:t>2.5</a:t>
            </a:r>
            <a:r>
              <a:rPr lang="zh-CN" altLang="en-US" dirty="0" smtClean="0"/>
              <a:t>和</a:t>
            </a:r>
            <a:r>
              <a:rPr lang="en-US" altLang="zh-CN" dirty="0" smtClean="0"/>
              <a:t>PM</a:t>
            </a:r>
            <a:r>
              <a:rPr lang="en-US" altLang="zh-CN" baseline="-25000" dirty="0" smtClean="0"/>
              <a:t>10</a:t>
            </a:r>
            <a:r>
              <a:rPr lang="en-US" altLang="zh-CN" dirty="0" smtClean="0"/>
              <a:t>)</a:t>
            </a:r>
            <a:r>
              <a:rPr lang="zh-CN" altLang="en-US" dirty="0" smtClean="0"/>
              <a:t>是首要污染物和超标污染物；冬、</a:t>
            </a:r>
            <a:endParaRPr lang="en-US" altLang="zh-CN" dirty="0" smtClean="0"/>
          </a:p>
          <a:p>
            <a:r>
              <a:rPr lang="zh-CN" altLang="en-US" dirty="0" smtClean="0"/>
              <a:t>春、秋季以</a:t>
            </a:r>
            <a:r>
              <a:rPr lang="en-US" altLang="zh-CN" dirty="0" smtClean="0"/>
              <a:t>PM</a:t>
            </a:r>
            <a:r>
              <a:rPr lang="en-US" altLang="zh-CN" baseline="-25000" dirty="0" smtClean="0"/>
              <a:t>2.5</a:t>
            </a:r>
            <a:r>
              <a:rPr lang="zh-CN" altLang="en-US" dirty="0" smtClean="0"/>
              <a:t>和</a:t>
            </a:r>
            <a:r>
              <a:rPr lang="en-US" altLang="zh-CN" dirty="0" smtClean="0"/>
              <a:t>PM</a:t>
            </a:r>
            <a:r>
              <a:rPr lang="en-US" altLang="zh-CN" baseline="-25000" dirty="0" smtClean="0"/>
              <a:t>10</a:t>
            </a:r>
            <a:r>
              <a:rPr lang="zh-CN" altLang="en-US" dirty="0" smtClean="0"/>
              <a:t>污染为主，夏季以</a:t>
            </a:r>
            <a:r>
              <a:rPr lang="en-US" altLang="zh-CN" dirty="0" smtClean="0"/>
              <a:t>O</a:t>
            </a:r>
            <a:r>
              <a:rPr lang="en-US" altLang="zh-CN" baseline="-25000" dirty="0" smtClean="0"/>
              <a:t>3</a:t>
            </a:r>
            <a:r>
              <a:rPr lang="en-US" altLang="zh-CN" dirty="0" smtClean="0"/>
              <a:t>-8h</a:t>
            </a:r>
            <a:r>
              <a:rPr lang="zh-CN" altLang="en-US" dirty="0" smtClean="0"/>
              <a:t>污染为主。自贡市的环境</a:t>
            </a:r>
            <a:endParaRPr lang="en-US" altLang="zh-CN" dirty="0" smtClean="0"/>
          </a:p>
          <a:p>
            <a:r>
              <a:rPr lang="zh-CN" altLang="en-US" dirty="0" smtClean="0"/>
              <a:t>空气质量逐年提高，但今后应关注镉、砷和苯并芘的潜在健康危害。</a:t>
            </a:r>
            <a:r>
              <a:rPr lang="zh-CN" altLang="zh-CN" dirty="0" smtClean="0"/>
              <a:t>应加强监测工作并减少机动车尾气排放，进一步降低秋冬两季</a:t>
            </a:r>
            <a:r>
              <a:rPr lang="en-US" altLang="zh-CN" dirty="0" smtClean="0"/>
              <a:t>PM</a:t>
            </a:r>
            <a:r>
              <a:rPr lang="en-US" altLang="zh-CN" baseline="-25000" dirty="0" smtClean="0"/>
              <a:t>2.5</a:t>
            </a:r>
            <a:r>
              <a:rPr lang="zh-CN" altLang="zh-CN" dirty="0" smtClean="0"/>
              <a:t>中水溶性无机离子浓度</a:t>
            </a:r>
            <a:r>
              <a:rPr lang="zh-CN" altLang="en-US" dirty="0" smtClean="0"/>
              <a:t>。</a:t>
            </a:r>
            <a:r>
              <a:rPr lang="zh-CN" altLang="zh-CN" dirty="0" smtClean="0">
                <a:latin typeface="宋体" pitchFamily="2" charset="-122"/>
                <a:ea typeface="宋体" pitchFamily="2" charset="-122"/>
                <a:cs typeface="Times New Roman" pitchFamily="18" charset="0"/>
              </a:rPr>
              <a:t>今后自贡市空气污染的预防控制应该以移动排放源作为重点，加强固定排放源管理。</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10868" y="3356992"/>
            <a:ext cx="4435831" cy="923330"/>
          </a:xfrm>
          <a:prstGeom prst="rect">
            <a:avLst/>
          </a:prstGeom>
          <a:noFill/>
        </p:spPr>
        <p:txBody>
          <a:bodyPr wrap="none" lIns="91440" tIns="45720" rIns="91440" bIns="45720">
            <a:spAutoFit/>
          </a:bodyPr>
          <a:lstStyle/>
          <a:p>
            <a:pPr algn="ctr"/>
            <a:r>
              <a:rPr lang="zh-CN" altLang="en-US"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谢谢您的聆听</a:t>
            </a:r>
            <a:endParaRPr lang="zh-CN" alt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PM2.5</a:t>
            </a:r>
            <a:r>
              <a:rPr lang="zh-CN" altLang="en-US" dirty="0" smtClean="0"/>
              <a:t>空气质量等级</a:t>
            </a:r>
            <a:endParaRPr lang="zh-CN" altLang="en-US" dirty="0"/>
          </a:p>
        </p:txBody>
      </p:sp>
      <p:graphicFrame>
        <p:nvGraphicFramePr>
          <p:cNvPr id="4" name="内容占位符 3"/>
          <p:cNvGraphicFramePr>
            <a:graphicFrameLocks noGrp="1"/>
          </p:cNvGraphicFramePr>
          <p:nvPr>
            <p:ph idx="1"/>
          </p:nvPr>
        </p:nvGraphicFramePr>
        <p:xfrm>
          <a:off x="899592" y="2276872"/>
          <a:ext cx="7772400" cy="286512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zh-CN" altLang="en-US" dirty="0" smtClean="0"/>
                        <a:t>空气质量等级</a:t>
                      </a:r>
                      <a:endParaRPr lang="zh-CN" altLang="en-US" dirty="0"/>
                    </a:p>
                  </a:txBody>
                  <a:tcPr/>
                </a:tc>
                <a:tc>
                  <a:txBody>
                    <a:bodyPr/>
                    <a:lstStyle/>
                    <a:p>
                      <a:r>
                        <a:rPr lang="en-US" altLang="zh-CN" dirty="0" smtClean="0"/>
                        <a:t>24</a:t>
                      </a:r>
                      <a:r>
                        <a:rPr lang="zh-CN" altLang="en-US" dirty="0" smtClean="0"/>
                        <a:t>小时</a:t>
                      </a:r>
                      <a:r>
                        <a:rPr lang="en-US" altLang="zh-CN" dirty="0" smtClean="0"/>
                        <a:t>PM2.5</a:t>
                      </a:r>
                      <a:r>
                        <a:rPr lang="zh-CN" altLang="en-US" dirty="0" smtClean="0"/>
                        <a:t>平均值标准值（</a:t>
                      </a:r>
                      <a:r>
                        <a:rPr lang="en-US" altLang="zh-CN" dirty="0" smtClean="0"/>
                        <a:t>μg/m</a:t>
                      </a:r>
                      <a:r>
                        <a:rPr lang="en-US" altLang="zh-CN" baseline="30000" dirty="0" smtClean="0"/>
                        <a:t>3</a:t>
                      </a:r>
                      <a:r>
                        <a:rPr lang="en-US" altLang="zh-CN" baseline="0" dirty="0" smtClean="0"/>
                        <a:t> </a:t>
                      </a:r>
                      <a:r>
                        <a:rPr lang="zh-CN" altLang="en-US" baseline="0" dirty="0" smtClean="0"/>
                        <a:t>）</a:t>
                      </a:r>
                      <a:endParaRPr lang="zh-CN" altLang="en-US" dirty="0"/>
                    </a:p>
                  </a:txBody>
                  <a:tcPr/>
                </a:tc>
              </a:tr>
              <a:tr h="370840">
                <a:tc>
                  <a:txBody>
                    <a:bodyPr/>
                    <a:lstStyle/>
                    <a:p>
                      <a:r>
                        <a:rPr lang="zh-CN" altLang="en-US" dirty="0" smtClean="0"/>
                        <a:t>优</a:t>
                      </a:r>
                      <a:endParaRPr lang="zh-CN" altLang="en-US" dirty="0"/>
                    </a:p>
                  </a:txBody>
                  <a:tcPr/>
                </a:tc>
                <a:tc>
                  <a:txBody>
                    <a:bodyPr/>
                    <a:lstStyle/>
                    <a:p>
                      <a:r>
                        <a:rPr lang="en-US" altLang="zh-CN" dirty="0" smtClean="0"/>
                        <a:t>0~35</a:t>
                      </a:r>
                      <a:endParaRPr lang="zh-CN" altLang="en-US" dirty="0"/>
                    </a:p>
                  </a:txBody>
                  <a:tcPr/>
                </a:tc>
              </a:tr>
              <a:tr h="370840">
                <a:tc>
                  <a:txBody>
                    <a:bodyPr/>
                    <a:lstStyle/>
                    <a:p>
                      <a:r>
                        <a:rPr lang="zh-CN" altLang="en-US" dirty="0" smtClean="0"/>
                        <a:t>良</a:t>
                      </a:r>
                      <a:endParaRPr lang="zh-CN" altLang="en-US" dirty="0"/>
                    </a:p>
                  </a:txBody>
                  <a:tcPr/>
                </a:tc>
                <a:tc>
                  <a:txBody>
                    <a:bodyPr/>
                    <a:lstStyle/>
                    <a:p>
                      <a:r>
                        <a:rPr lang="en-US" altLang="zh-CN" dirty="0" smtClean="0"/>
                        <a:t>35~75</a:t>
                      </a:r>
                      <a:endParaRPr lang="zh-CN" altLang="en-US" dirty="0"/>
                    </a:p>
                  </a:txBody>
                  <a:tcPr/>
                </a:tc>
              </a:tr>
              <a:tr h="370840">
                <a:tc>
                  <a:txBody>
                    <a:bodyPr/>
                    <a:lstStyle/>
                    <a:p>
                      <a:r>
                        <a:rPr lang="zh-CN" altLang="en-US" dirty="0" smtClean="0"/>
                        <a:t>轻度污染</a:t>
                      </a:r>
                      <a:endParaRPr lang="zh-CN" altLang="en-US" dirty="0"/>
                    </a:p>
                  </a:txBody>
                  <a:tcPr/>
                </a:tc>
                <a:tc>
                  <a:txBody>
                    <a:bodyPr/>
                    <a:lstStyle/>
                    <a:p>
                      <a:r>
                        <a:rPr lang="en-US" altLang="zh-CN" dirty="0" smtClean="0"/>
                        <a:t>75~115</a:t>
                      </a:r>
                      <a:endParaRPr lang="zh-CN" altLang="en-US" dirty="0"/>
                    </a:p>
                  </a:txBody>
                  <a:tcPr/>
                </a:tc>
              </a:tr>
              <a:tr h="370840">
                <a:tc>
                  <a:txBody>
                    <a:bodyPr/>
                    <a:lstStyle/>
                    <a:p>
                      <a:r>
                        <a:rPr lang="zh-CN" altLang="en-US" dirty="0" smtClean="0"/>
                        <a:t>中度污染</a:t>
                      </a:r>
                      <a:endParaRPr lang="zh-CN" altLang="en-US" dirty="0"/>
                    </a:p>
                  </a:txBody>
                  <a:tcPr/>
                </a:tc>
                <a:tc>
                  <a:txBody>
                    <a:bodyPr/>
                    <a:lstStyle/>
                    <a:p>
                      <a:r>
                        <a:rPr lang="en-US" altLang="zh-CN" dirty="0" smtClean="0"/>
                        <a:t>115~150</a:t>
                      </a:r>
                      <a:endParaRPr lang="zh-CN" altLang="en-US" dirty="0"/>
                    </a:p>
                  </a:txBody>
                  <a:tcPr/>
                </a:tc>
              </a:tr>
              <a:tr h="370840">
                <a:tc>
                  <a:txBody>
                    <a:bodyPr/>
                    <a:lstStyle/>
                    <a:p>
                      <a:r>
                        <a:rPr lang="zh-CN" altLang="en-US" dirty="0" smtClean="0"/>
                        <a:t>重度污染</a:t>
                      </a:r>
                      <a:endParaRPr lang="zh-CN" altLang="en-US" dirty="0"/>
                    </a:p>
                  </a:txBody>
                  <a:tcPr/>
                </a:tc>
                <a:tc>
                  <a:txBody>
                    <a:bodyPr/>
                    <a:lstStyle/>
                    <a:p>
                      <a:r>
                        <a:rPr lang="en-US" altLang="zh-CN" dirty="0" smtClean="0"/>
                        <a:t>150~250</a:t>
                      </a:r>
                      <a:endParaRPr lang="zh-CN" altLang="en-US" dirty="0"/>
                    </a:p>
                  </a:txBody>
                  <a:tcPr/>
                </a:tc>
              </a:tr>
              <a:tr h="370840">
                <a:tc>
                  <a:txBody>
                    <a:bodyPr/>
                    <a:lstStyle/>
                    <a:p>
                      <a:r>
                        <a:rPr lang="zh-CN" altLang="en-US" dirty="0" smtClean="0"/>
                        <a:t>严重污染</a:t>
                      </a:r>
                      <a:endParaRPr lang="zh-CN" altLang="en-US" dirty="0"/>
                    </a:p>
                  </a:txBody>
                  <a:tcPr/>
                </a:tc>
                <a:tc>
                  <a:txBody>
                    <a:bodyPr/>
                    <a:lstStyle/>
                    <a:p>
                      <a:r>
                        <a:rPr lang="zh-CN" altLang="en-US" dirty="0" smtClean="0"/>
                        <a:t>大于</a:t>
                      </a:r>
                      <a:r>
                        <a:rPr lang="en-US" altLang="zh-CN" dirty="0" smtClean="0"/>
                        <a:t>250</a:t>
                      </a:r>
                      <a:r>
                        <a:rPr lang="zh-CN" altLang="en-US" dirty="0" smtClean="0"/>
                        <a:t>及以上</a:t>
                      </a:r>
                      <a:endParaRPr lang="zh-CN" alt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PM2.5</a:t>
            </a:r>
            <a:r>
              <a:rPr lang="zh-CN" altLang="en-US" dirty="0" smtClean="0"/>
              <a:t>污染的危害</a:t>
            </a:r>
            <a:endParaRPr lang="zh-CN" altLang="en-US" dirty="0"/>
          </a:p>
        </p:txBody>
      </p:sp>
      <p:sp>
        <p:nvSpPr>
          <p:cNvPr id="4" name="矩形 3"/>
          <p:cNvSpPr/>
          <p:nvPr/>
        </p:nvSpPr>
        <p:spPr>
          <a:xfrm>
            <a:off x="899592" y="2348880"/>
            <a:ext cx="7920880" cy="1938992"/>
          </a:xfrm>
          <a:prstGeom prst="rect">
            <a:avLst/>
          </a:prstGeom>
        </p:spPr>
        <p:txBody>
          <a:bodyPr wrap="square">
            <a:spAutoFit/>
          </a:bodyPr>
          <a:lstStyle/>
          <a:p>
            <a:pPr marL="476250" indent="0"/>
            <a:r>
              <a:rPr lang="en-US" altLang="zh-CN" sz="2000" dirty="0" smtClean="0"/>
              <a:t>1</a:t>
            </a:r>
            <a:r>
              <a:rPr lang="zh-CN" altLang="en-US" sz="2000" dirty="0" smtClean="0"/>
              <a:t>、导致癌症、畸形、基因突变和死亡</a:t>
            </a:r>
            <a:endParaRPr lang="en-US" altLang="zh-CN" sz="2000" dirty="0" smtClean="0"/>
          </a:p>
          <a:p>
            <a:pPr marL="476250" indent="0"/>
            <a:r>
              <a:rPr lang="en-US" altLang="zh-CN" sz="2000" dirty="0" smtClean="0"/>
              <a:t>2</a:t>
            </a:r>
            <a:r>
              <a:rPr lang="zh-CN" altLang="en-US" sz="2000" dirty="0" smtClean="0"/>
              <a:t>、城市大气能见度降低  （沙尘暴、雾霾）</a:t>
            </a:r>
          </a:p>
          <a:p>
            <a:pPr marL="476250" indent="0"/>
            <a:r>
              <a:rPr lang="en-US" altLang="zh-CN" sz="2000" dirty="0" smtClean="0"/>
              <a:t>3</a:t>
            </a:r>
            <a:r>
              <a:rPr lang="zh-CN" altLang="en-US" sz="2000" dirty="0" smtClean="0"/>
              <a:t>、大气光化学烟雾事件</a:t>
            </a:r>
          </a:p>
          <a:p>
            <a:pPr marL="476250" indent="0"/>
            <a:r>
              <a:rPr lang="en-US" altLang="zh-CN" sz="2000" dirty="0" smtClean="0"/>
              <a:t>4</a:t>
            </a:r>
            <a:r>
              <a:rPr lang="zh-CN" altLang="en-US" sz="2000" dirty="0" smtClean="0"/>
              <a:t>、酸沉降</a:t>
            </a:r>
          </a:p>
          <a:p>
            <a:pPr marL="476250" indent="0"/>
            <a:r>
              <a:rPr lang="en-US" altLang="zh-CN" sz="2000" dirty="0" smtClean="0"/>
              <a:t>5</a:t>
            </a:r>
            <a:r>
              <a:rPr lang="zh-CN" altLang="en-US" sz="2000" dirty="0" smtClean="0"/>
              <a:t>、臭氧层破坏</a:t>
            </a:r>
          </a:p>
          <a:p>
            <a:pPr marL="476250" indent="0"/>
            <a:r>
              <a:rPr lang="en-US" altLang="zh-CN" sz="2000" dirty="0" smtClean="0"/>
              <a:t>6</a:t>
            </a:r>
            <a:r>
              <a:rPr lang="zh-CN" altLang="en-US" sz="2000" dirty="0" smtClean="0"/>
              <a:t>、在大气中可以停留</a:t>
            </a:r>
            <a:r>
              <a:rPr lang="en-US" altLang="zh-CN" sz="2000" dirty="0" smtClean="0"/>
              <a:t>7</a:t>
            </a:r>
            <a:r>
              <a:rPr lang="zh-CN" altLang="en-US" sz="2000" dirty="0" smtClean="0"/>
              <a:t>天到</a:t>
            </a:r>
            <a:r>
              <a:rPr lang="en-US" altLang="zh-CN" sz="2000" dirty="0" smtClean="0"/>
              <a:t>30</a:t>
            </a:r>
            <a:r>
              <a:rPr lang="zh-CN" altLang="en-US" sz="2000" dirty="0" smtClean="0"/>
              <a:t>天，能长距离传输造成大范围污染</a:t>
            </a:r>
            <a:endParaRPr lang="zh-CN"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492896"/>
            <a:ext cx="8635697" cy="2523768"/>
          </a:xfrm>
          <a:prstGeom prst="rect">
            <a:avLst/>
          </a:prstGeom>
          <a:noFill/>
        </p:spPr>
        <p:txBody>
          <a:bodyPr wrap="none" rtlCol="0">
            <a:spAutoFit/>
          </a:bodyPr>
          <a:lstStyle/>
          <a:p>
            <a:r>
              <a:rPr lang="zh-CN" altLang="en-US" sz="2000" dirty="0" smtClean="0"/>
              <a:t>    虽然细颗粒物只是地球大气成分中含量很少的组分，但它对空气质量和</a:t>
            </a:r>
            <a:endParaRPr lang="en-US" altLang="zh-CN" sz="2000" dirty="0" smtClean="0"/>
          </a:p>
          <a:p>
            <a:r>
              <a:rPr lang="zh-CN" altLang="en-US" sz="2000" dirty="0" smtClean="0"/>
              <a:t>能见度等有重要影响。与较粗的大气颗粒物相比，细颗粒物粒径小，富含</a:t>
            </a:r>
            <a:endParaRPr lang="en-US" altLang="zh-CN" sz="2000" dirty="0" smtClean="0"/>
          </a:p>
          <a:p>
            <a:r>
              <a:rPr lang="zh-CN" altLang="en-US" sz="2000" dirty="0" smtClean="0"/>
              <a:t>大量的有毒、有害物质且在大气中停留时间长，输送距离远，对人体健康</a:t>
            </a:r>
            <a:endParaRPr lang="en-US" altLang="zh-CN" sz="2000" dirty="0" smtClean="0"/>
          </a:p>
          <a:p>
            <a:r>
              <a:rPr lang="zh-CN" altLang="en-US" sz="2000" dirty="0" smtClean="0"/>
              <a:t>危害大。</a:t>
            </a:r>
            <a:endParaRPr lang="en-US" altLang="zh-CN" sz="2000" dirty="0" smtClean="0"/>
          </a:p>
          <a:p>
            <a:r>
              <a:rPr lang="zh-CN" altLang="en-US" sz="2000" dirty="0" smtClean="0"/>
              <a:t>    因为细颗粒物直径越小，进入呼吸道的部位越深，</a:t>
            </a:r>
            <a:r>
              <a:rPr lang="en-US" altLang="zh-CN" sz="2000" dirty="0" smtClean="0"/>
              <a:t>10μm</a:t>
            </a:r>
            <a:r>
              <a:rPr lang="zh-CN" altLang="en-US" sz="2000" dirty="0" smtClean="0"/>
              <a:t>直径的颗粒物通</a:t>
            </a:r>
            <a:endParaRPr lang="en-US" altLang="zh-CN" sz="2000" dirty="0" smtClean="0"/>
          </a:p>
          <a:p>
            <a:r>
              <a:rPr lang="zh-CN" altLang="en-US" sz="2000" dirty="0" smtClean="0"/>
              <a:t>常沉积在上呼吸道，</a:t>
            </a:r>
            <a:r>
              <a:rPr lang="en-US" altLang="zh-CN" sz="2000" dirty="0" smtClean="0"/>
              <a:t>2μm</a:t>
            </a:r>
            <a:r>
              <a:rPr lang="zh-CN" altLang="en-US" sz="2000" dirty="0" smtClean="0"/>
              <a:t>以下的可深入到细支气管和肺泡。细颗粒物进入人</a:t>
            </a:r>
            <a:endParaRPr lang="en-US" altLang="zh-CN" sz="2000" dirty="0" smtClean="0"/>
          </a:p>
          <a:p>
            <a:r>
              <a:rPr lang="zh-CN" altLang="en-US" sz="2000" dirty="0" smtClean="0"/>
              <a:t>体到肺泡后，直接影响肺的通气功能，使机体容易处在缺氧状态。</a:t>
            </a:r>
            <a:endParaRPr lang="en-US" altLang="zh-CN" sz="2000" dirty="0" smtClean="0"/>
          </a:p>
          <a:p>
            <a:endParaRPr lang="zh-CN" altLang="en-US" dirty="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1679</TotalTime>
  <Pages>0</Pages>
  <Words>7719</Words>
  <Characters>0</Characters>
  <Application>Microsoft Office PowerPoint</Application>
  <DocSecurity>0</DocSecurity>
  <PresentationFormat>全屏显示(4:3)</PresentationFormat>
  <Lines>0</Lines>
  <Paragraphs>940</Paragraphs>
  <Slides>63</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63</vt:i4>
      </vt:variant>
    </vt:vector>
  </HeadingPairs>
  <TitlesOfParts>
    <vt:vector size="66" baseType="lpstr">
      <vt:lpstr>Blends</vt:lpstr>
      <vt:lpstr>Graph</vt:lpstr>
      <vt:lpstr>公式</vt:lpstr>
      <vt:lpstr>自贡市空气污染对人群健康影响</vt:lpstr>
      <vt:lpstr>目录</vt:lpstr>
      <vt:lpstr>幻灯片 3</vt:lpstr>
      <vt:lpstr>幻灯片 4</vt:lpstr>
      <vt:lpstr>幻灯片 5</vt:lpstr>
      <vt:lpstr>幻灯片 6</vt:lpstr>
      <vt:lpstr>PM2.5空气质量等级</vt:lpstr>
      <vt:lpstr>PM2.5污染的危害</vt:lpstr>
      <vt:lpstr>幻灯片 9</vt:lpstr>
      <vt:lpstr>幻灯片 10</vt:lpstr>
      <vt:lpstr>幻灯片 11</vt:lpstr>
      <vt:lpstr>幻灯片 12</vt:lpstr>
      <vt:lpstr>幻灯片 13</vt:lpstr>
      <vt:lpstr>一、PM2.5中16种多环芳烃监测总结</vt:lpstr>
      <vt:lpstr>一、PM2.5中16种多环芳烃监测总结</vt:lpstr>
      <vt:lpstr>一、PM2.5中16种多环芳烃监测总结</vt:lpstr>
      <vt:lpstr>幻灯片 17</vt:lpstr>
      <vt:lpstr>一、PM2.5中16种多环芳烃监测总结</vt:lpstr>
      <vt:lpstr>一、PM2.5中16种多环芳烃监测总结</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vector>
  </TitlesOfParts>
  <Company>Lenovo (Beijing) Limited</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2012年食品污染物监测总结</dc:title>
  <dc:creator>Lenovo User</dc:creator>
  <cp:lastModifiedBy>iCura</cp:lastModifiedBy>
  <cp:revision>83</cp:revision>
  <cp:lastPrinted>1899-12-30T00:00:00Z</cp:lastPrinted>
  <dcterms:created xsi:type="dcterms:W3CDTF">2013-01-05T00:07:00Z</dcterms:created>
  <dcterms:modified xsi:type="dcterms:W3CDTF">2022-10-09T07:18:59Z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2052-6.6.0.2461</vt:lpwstr>
  </property>
</Properties>
</file>