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JPG" ContentType="image/.jp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4" r:id="rId4"/>
  </p:sldMasterIdLst>
  <p:notesMasterIdLst>
    <p:notesMasterId r:id="rId82"/>
  </p:notesMasterIdLst>
  <p:sldIdLst>
    <p:sldId id="411" r:id="rId5"/>
    <p:sldId id="576" r:id="rId6"/>
    <p:sldId id="578" r:id="rId7"/>
    <p:sldId id="586" r:id="rId8"/>
    <p:sldId id="589" r:id="rId9"/>
    <p:sldId id="591" r:id="rId10"/>
    <p:sldId id="592" r:id="rId11"/>
    <p:sldId id="587" r:id="rId12"/>
    <p:sldId id="580" r:id="rId13"/>
    <p:sldId id="581" r:id="rId14"/>
    <p:sldId id="583" r:id="rId15"/>
    <p:sldId id="594" r:id="rId16"/>
    <p:sldId id="602" r:id="rId17"/>
    <p:sldId id="603" r:id="rId18"/>
    <p:sldId id="608" r:id="rId19"/>
    <p:sldId id="609" r:id="rId20"/>
    <p:sldId id="610" r:id="rId21"/>
    <p:sldId id="632" r:id="rId22"/>
    <p:sldId id="604" r:id="rId23"/>
    <p:sldId id="605" r:id="rId24"/>
    <p:sldId id="599" r:id="rId25"/>
    <p:sldId id="606" r:id="rId26"/>
    <p:sldId id="621" r:id="rId27"/>
    <p:sldId id="622" r:id="rId28"/>
    <p:sldId id="623" r:id="rId29"/>
    <p:sldId id="624" r:id="rId30"/>
    <p:sldId id="625" r:id="rId31"/>
    <p:sldId id="626" r:id="rId32"/>
    <p:sldId id="627" r:id="rId33"/>
    <p:sldId id="628" r:id="rId34"/>
    <p:sldId id="612" r:id="rId35"/>
    <p:sldId id="613" r:id="rId36"/>
    <p:sldId id="615" r:id="rId37"/>
    <p:sldId id="616" r:id="rId38"/>
    <p:sldId id="617" r:id="rId39"/>
    <p:sldId id="691" r:id="rId40"/>
    <p:sldId id="629" r:id="rId41"/>
    <p:sldId id="630" r:id="rId42"/>
    <p:sldId id="661" r:id="rId43"/>
    <p:sldId id="631" r:id="rId44"/>
    <p:sldId id="633" r:id="rId45"/>
    <p:sldId id="634" r:id="rId46"/>
    <p:sldId id="637" r:id="rId47"/>
    <p:sldId id="638" r:id="rId48"/>
    <p:sldId id="662" r:id="rId49"/>
    <p:sldId id="663" r:id="rId50"/>
    <p:sldId id="639" r:id="rId51"/>
    <p:sldId id="640" r:id="rId52"/>
    <p:sldId id="641" r:id="rId53"/>
    <p:sldId id="642" r:id="rId54"/>
    <p:sldId id="643" r:id="rId55"/>
    <p:sldId id="644" r:id="rId56"/>
    <p:sldId id="645" r:id="rId57"/>
    <p:sldId id="647" r:id="rId58"/>
    <p:sldId id="648" r:id="rId59"/>
    <p:sldId id="649" r:id="rId60"/>
    <p:sldId id="650" r:id="rId61"/>
    <p:sldId id="651" r:id="rId62"/>
    <p:sldId id="652" r:id="rId63"/>
    <p:sldId id="654" r:id="rId64"/>
    <p:sldId id="655" r:id="rId65"/>
    <p:sldId id="656" r:id="rId66"/>
    <p:sldId id="657" r:id="rId67"/>
    <p:sldId id="658" r:id="rId68"/>
    <p:sldId id="659" r:id="rId69"/>
    <p:sldId id="664" r:id="rId70"/>
    <p:sldId id="665" r:id="rId71"/>
    <p:sldId id="666" r:id="rId72"/>
    <p:sldId id="667" r:id="rId73"/>
    <p:sldId id="668" r:id="rId74"/>
    <p:sldId id="669" r:id="rId75"/>
    <p:sldId id="671" r:id="rId76"/>
    <p:sldId id="677" r:id="rId77"/>
    <p:sldId id="678" r:id="rId78"/>
    <p:sldId id="680" r:id="rId79"/>
    <p:sldId id="681" r:id="rId80"/>
    <p:sldId id="682" r:id="rId81"/>
    <p:sldId id="684" r:id="rId83"/>
    <p:sldId id="685" r:id="rId84"/>
    <p:sldId id="683" r:id="rId85"/>
    <p:sldId id="686" r:id="rId86"/>
    <p:sldId id="687" r:id="rId87"/>
    <p:sldId id="688" r:id="rId88"/>
    <p:sldId id="690" r:id="rId89"/>
    <p:sldId id="693" r:id="rId90"/>
    <p:sldId id="694" r:id="rId91"/>
    <p:sldId id="700" r:id="rId92"/>
    <p:sldId id="689" r:id="rId93"/>
    <p:sldId id="695" r:id="rId94"/>
    <p:sldId id="696" r:id="rId95"/>
    <p:sldId id="697" r:id="rId96"/>
    <p:sldId id="701" r:id="rId97"/>
    <p:sldId id="703" r:id="rId98"/>
    <p:sldId id="704" r:id="rId99"/>
    <p:sldId id="698" r:id="rId100"/>
    <p:sldId id="705" r:id="rId101"/>
    <p:sldId id="706" r:id="rId102"/>
    <p:sldId id="707" r:id="rId103"/>
    <p:sldId id="410" r:id="rId104"/>
  </p:sldIdLst>
  <p:sldSz cx="9144000" cy="6858000" type="screen4x3"/>
  <p:notesSz cx="6858000" cy="9144000"/>
  <p:custDataLst>
    <p:tags r:id="rId108"/>
  </p:custDataLst>
  <p:defaultTextStyle>
    <a:defPPr>
      <a:defRPr lang="zh-CN"/>
    </a:defPPr>
    <a:lvl1pPr marL="0" lvl="0"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104" d="100"/>
          <a:sy n="104" d="100"/>
        </p:scale>
        <p:origin x="-1740" y="-84"/>
      </p:cViewPr>
      <p:guideLst>
        <p:guide orient="horz" pos="2160"/>
        <p:guide pos="2877"/>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4.xml"/><Relationship Id="rId98" Type="http://schemas.openxmlformats.org/officeDocument/2006/relationships/slide" Target="slides/slide93.xml"/><Relationship Id="rId97" Type="http://schemas.openxmlformats.org/officeDocument/2006/relationships/slide" Target="slides/slide92.xml"/><Relationship Id="rId96" Type="http://schemas.openxmlformats.org/officeDocument/2006/relationships/slide" Target="slides/slide91.xml"/><Relationship Id="rId95" Type="http://schemas.openxmlformats.org/officeDocument/2006/relationships/slide" Target="slides/slide90.xml"/><Relationship Id="rId94" Type="http://schemas.openxmlformats.org/officeDocument/2006/relationships/slide" Target="slides/slide89.xml"/><Relationship Id="rId93" Type="http://schemas.openxmlformats.org/officeDocument/2006/relationships/slide" Target="slides/slide88.xml"/><Relationship Id="rId92" Type="http://schemas.openxmlformats.org/officeDocument/2006/relationships/slide" Target="slides/slide87.xml"/><Relationship Id="rId91" Type="http://schemas.openxmlformats.org/officeDocument/2006/relationships/slide" Target="slides/slide86.xml"/><Relationship Id="rId90" Type="http://schemas.openxmlformats.org/officeDocument/2006/relationships/slide" Target="slides/slide85.xml"/><Relationship Id="rId9" Type="http://schemas.openxmlformats.org/officeDocument/2006/relationships/slide" Target="slides/slide5.xml"/><Relationship Id="rId89" Type="http://schemas.openxmlformats.org/officeDocument/2006/relationships/slide" Target="slides/slide84.xml"/><Relationship Id="rId88" Type="http://schemas.openxmlformats.org/officeDocument/2006/relationships/slide" Target="slides/slide83.xml"/><Relationship Id="rId87" Type="http://schemas.openxmlformats.org/officeDocument/2006/relationships/slide" Target="slides/slide82.xml"/><Relationship Id="rId86" Type="http://schemas.openxmlformats.org/officeDocument/2006/relationships/slide" Target="slides/slide81.xml"/><Relationship Id="rId85" Type="http://schemas.openxmlformats.org/officeDocument/2006/relationships/slide" Target="slides/slide80.xml"/><Relationship Id="rId84" Type="http://schemas.openxmlformats.org/officeDocument/2006/relationships/slide" Target="slides/slide79.xml"/><Relationship Id="rId83" Type="http://schemas.openxmlformats.org/officeDocument/2006/relationships/slide" Target="slides/slide78.xml"/><Relationship Id="rId82" Type="http://schemas.openxmlformats.org/officeDocument/2006/relationships/notesMaster" Target="notesMasters/notesMaster1.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4.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3.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Master" Target="slideMasters/slideMaster3.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8" Type="http://schemas.openxmlformats.org/officeDocument/2006/relationships/tags" Target="tags/tag1.xml"/><Relationship Id="rId107" Type="http://schemas.openxmlformats.org/officeDocument/2006/relationships/tableStyles" Target="tableStyles.xml"/><Relationship Id="rId106" Type="http://schemas.openxmlformats.org/officeDocument/2006/relationships/viewProps" Target="viewProps.xml"/><Relationship Id="rId105" Type="http://schemas.openxmlformats.org/officeDocument/2006/relationships/presProps" Target="presProps.xml"/><Relationship Id="rId104" Type="http://schemas.openxmlformats.org/officeDocument/2006/relationships/slide" Target="slides/slide99.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4" Type="http://schemas.openxmlformats.org/officeDocument/2006/relationships/image" Target="../media/image19.wmf"/><Relationship Id="rId3" Type="http://schemas.openxmlformats.org/officeDocument/2006/relationships/image" Target="../media/image18.wmf"/><Relationship Id="rId2" Type="http://schemas.openxmlformats.org/officeDocument/2006/relationships/image" Target="../media/image16.wmf"/><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buFont typeface="Arial" panose="020B0604020202020204" pitchFamily="34" charset="0"/>
              <a:buNone/>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buFont typeface="Arial" panose="020B0604020202020204" pitchFamily="34" charset="0"/>
              <a:buNone/>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00F2539-A035-4579-8E54-3352FF36A99A}" type="datetimeFigureOut">
              <a:rPr kumimoji="0" lang="zh-CN" altLang="en-US"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buFont typeface="Arial" panose="020B0604020202020204" pitchFamily="34" charset="0"/>
              <a:buNone/>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p>
            <a:pPr lvl="0" algn="r" eaLnBrk="1" hangingPunct="1">
              <a:buNone/>
            </a:pP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2" name="幻灯片图像占位符 1"/>
          <p:cNvSpPr>
            <a:spLocks noGrp="1" noRot="1" noChangeAspect="1" noTextEdit="1"/>
          </p:cNvSpPr>
          <p:nvPr>
            <p:ph type="sldImg"/>
          </p:nvPr>
        </p:nvSpPr>
        <p:spPr>
          <a:ln>
            <a:solidFill>
              <a:srgbClr val="000000">
                <a:alpha val="100000"/>
              </a:srgbClr>
            </a:solidFill>
            <a:miter lim="800000"/>
          </a:ln>
        </p:spPr>
      </p:sp>
      <p:sp>
        <p:nvSpPr>
          <p:cNvPr id="143363" name="备注占位符 2"/>
          <p:cNvSpPr>
            <a:spLocks noGrp="1"/>
          </p:cNvSpPr>
          <p:nvPr>
            <p:ph type="body" idx="1"/>
          </p:nvPr>
        </p:nvSpPr>
        <p:spPr>
          <a:noFill/>
          <a:ln>
            <a:noFill/>
          </a:ln>
        </p:spPr>
        <p:txBody>
          <a:bodyPr wrap="square" lIns="91440" tIns="45720" rIns="91440" bIns="45720" anchor="t" anchorCtr="0"/>
          <a:p>
            <a:pPr lvl="0" eaLnBrk="1" hangingPunct="1"/>
            <a:endParaRPr lang="zh-CN" altLang="en-US" dirty="0"/>
          </a:p>
        </p:txBody>
      </p:sp>
      <p:sp>
        <p:nvSpPr>
          <p:cNvPr id="143364"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zh-CN" altLang="en-US" sz="1200" dirty="0">
                <a:latin typeface="Arial" panose="020B0604020202020204" pitchFamily="34" charset="0"/>
              </a:rPr>
            </a:fld>
            <a:endParaRPr lang="zh-CN" altLang="en-US" sz="1200"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10" name="灯片编号占位符 4"/>
          <p:cNvSpPr>
            <a:spLocks noGrp="1"/>
          </p:cNvSpPr>
          <p:nvPr>
            <p:ph type="sldNum" sz="quarter" idx="4"/>
          </p:nvPr>
        </p:nvSpPr>
        <p:spPr bwMode="auto">
          <a:xfrm>
            <a:off x="0" y="6500813"/>
            <a:ext cx="1000125" cy="357188"/>
          </a:xfrm>
          <a:prstGeom prst="rect">
            <a:avLst/>
          </a:prstGeom>
          <a:ln>
            <a:miter lim="800000"/>
          </a:ln>
        </p:spPr>
        <p:txBody>
          <a:bodyPr vert="horz" wrap="square" lIns="91440" tIns="45720" rIns="91440" bIns="45720" numCol="1" anchor="t" anchorCtr="0" compatLnSpc="1"/>
          <a:p>
            <a:pPr algn="ctr">
              <a:buNone/>
            </a:pPr>
            <a:fld id="{9A0DB2DC-4C9A-4742-B13C-FB6460FD3503}" type="slidenum">
              <a:rPr lang="en-US" altLang="zh-CN" dirty="0">
                <a:effectLst>
                  <a:outerShdw blurRad="38100" dist="38100" dir="2700000">
                    <a:srgbClr val="C0C0C0"/>
                  </a:outerShdw>
                </a:effectLst>
                <a:latin typeface="Arial" panose="020B0604020202020204" pitchFamily="34" charset="0"/>
              </a:rPr>
            </a:fld>
            <a:endParaRPr lang="en-US" altLang="zh-CN" dirty="0">
              <a:effectLst>
                <a:outerShdw blurRad="38100" dist="38100" dir="2700000">
                  <a:srgbClr val="C0C0C0"/>
                </a:outerShdw>
              </a:effectLst>
              <a:latin typeface="Arial" panose="020B0604020202020204" pitchFamily="34" charset="0"/>
            </a:endParaRPr>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 name="灯片编号占位符 4"/>
          <p:cNvSpPr>
            <a:spLocks noGrp="1"/>
          </p:cNvSpPr>
          <p:nvPr>
            <p:ph type="sldNum" sz="quarter" idx="4"/>
          </p:nvPr>
        </p:nvSpPr>
        <p:spPr bwMode="auto">
          <a:xfrm>
            <a:off x="0" y="6500813"/>
            <a:ext cx="1000125" cy="357188"/>
          </a:xfrm>
          <a:prstGeom prst="rect">
            <a:avLst/>
          </a:prstGeom>
          <a:ln>
            <a:miter lim="800000"/>
          </a:ln>
        </p:spPr>
        <p:txBody>
          <a:bodyPr vert="horz" wrap="square" lIns="91440" tIns="45720" rIns="91440" bIns="45720" numCol="1" anchor="t" anchorCtr="0" compatLnSpc="1"/>
          <a:p>
            <a:pPr algn="ctr">
              <a:buNone/>
            </a:pPr>
            <a:fld id="{9A0DB2DC-4C9A-4742-B13C-FB6460FD3503}" type="slidenum">
              <a:rPr lang="en-US" altLang="zh-CN" dirty="0">
                <a:effectLst>
                  <a:outerShdw blurRad="38100" dist="38100" dir="2700000">
                    <a:srgbClr val="C0C0C0"/>
                  </a:outerShdw>
                </a:effectLst>
                <a:latin typeface="Arial" panose="020B0604020202020204" pitchFamily="34" charset="0"/>
              </a:rPr>
            </a:fld>
            <a:endParaRPr lang="en-US" altLang="zh-CN" dirty="0">
              <a:effectLst>
                <a:outerShdw blurRad="38100" dist="38100" dir="2700000">
                  <a:srgbClr val="C0C0C0"/>
                </a:outerShdw>
              </a:effectLst>
              <a:latin typeface="Arial" panose="020B0604020202020204" pitchFamily="34" charset="0"/>
            </a:endParaRPr>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bg>
      <p:bgPr>
        <a:solidFill>
          <a:schemeClr val="tx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71438"/>
            <a:ext cx="2057400" cy="62023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71438"/>
            <a:ext cx="6019800" cy="620236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 name="灯片编号占位符 4"/>
          <p:cNvSpPr>
            <a:spLocks noGrp="1"/>
          </p:cNvSpPr>
          <p:nvPr>
            <p:ph type="sldNum" sz="quarter" idx="4"/>
          </p:nvPr>
        </p:nvSpPr>
        <p:spPr bwMode="auto">
          <a:xfrm>
            <a:off x="0" y="6500813"/>
            <a:ext cx="1000125" cy="357188"/>
          </a:xfrm>
          <a:prstGeom prst="rect">
            <a:avLst/>
          </a:prstGeom>
          <a:ln>
            <a:miter lim="800000"/>
          </a:ln>
        </p:spPr>
        <p:txBody>
          <a:bodyPr vert="horz" wrap="square" lIns="91440" tIns="45720" rIns="91440" bIns="45720" numCol="1" anchor="t" anchorCtr="0" compatLnSpc="1"/>
          <a:p>
            <a:pPr algn="ctr">
              <a:buNone/>
            </a:pPr>
            <a:fld id="{9A0DB2DC-4C9A-4742-B13C-FB6460FD3503}" type="slidenum">
              <a:rPr lang="en-US" altLang="zh-CN" dirty="0">
                <a:effectLst>
                  <a:outerShdw blurRad="38100" dist="38100" dir="2700000">
                    <a:srgbClr val="C0C0C0"/>
                  </a:outerShdw>
                </a:effectLst>
                <a:latin typeface="Arial" panose="020B0604020202020204" pitchFamily="34" charset="0"/>
              </a:rPr>
            </a:fld>
            <a:endParaRPr lang="en-US" altLang="zh-CN" dirty="0">
              <a:effectLst>
                <a:outerShdw blurRad="38100" dist="38100" dir="2700000">
                  <a:srgbClr val="C0C0C0"/>
                </a:outerShdw>
              </a:effectLst>
              <a:latin typeface="Arial" panose="020B0604020202020204" pitchFamily="34" charset="0"/>
            </a:endParaRPr>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bg>
      <p:bgPr>
        <a:solidFill>
          <a:schemeClr val="tx1"/>
        </a:solidFill>
        <a:effectLst/>
      </p:bgPr>
    </p:bg>
    <p:spTree>
      <p:nvGrpSpPr>
        <p:cNvPr id="1" name=""/>
        <p:cNvGrpSpPr/>
        <p:nvPr/>
      </p:nvGrpSpPr>
      <p:grpSpPr>
        <a:xfrm>
          <a:off x="0" y="0"/>
          <a:ext cx="0" cy="0"/>
          <a:chOff x="0" y="0"/>
          <a:chExt cx="0" cy="0"/>
        </a:xfrm>
      </p:grpSpPr>
      <p:sp>
        <p:nvSpPr>
          <p:cNvPr id="2" name="内容占位符 1"/>
          <p:cNvSpPr>
            <a:spLocks noGrp="1"/>
          </p:cNvSpPr>
          <p:nvPr>
            <p:ph/>
          </p:nvPr>
        </p:nvSpPr>
        <p:spPr>
          <a:xfrm>
            <a:off x="457200" y="-71438"/>
            <a:ext cx="8229600" cy="62023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 name="灯片编号占位符 4"/>
          <p:cNvSpPr>
            <a:spLocks noGrp="1"/>
          </p:cNvSpPr>
          <p:nvPr>
            <p:ph type="sldNum" sz="quarter" idx="4"/>
          </p:nvPr>
        </p:nvSpPr>
        <p:spPr bwMode="auto">
          <a:xfrm>
            <a:off x="0" y="6500813"/>
            <a:ext cx="1000125" cy="357188"/>
          </a:xfrm>
          <a:prstGeom prst="rect">
            <a:avLst/>
          </a:prstGeom>
          <a:ln>
            <a:miter lim="800000"/>
          </a:ln>
        </p:spPr>
        <p:txBody>
          <a:bodyPr vert="horz" wrap="square" lIns="91440" tIns="45720" rIns="91440" bIns="45720" numCol="1" anchor="t" anchorCtr="0" compatLnSpc="1"/>
          <a:p>
            <a:pPr algn="ctr">
              <a:buNone/>
            </a:pPr>
            <a:fld id="{9A0DB2DC-4C9A-4742-B13C-FB6460FD3503}" type="slidenum">
              <a:rPr lang="en-US" altLang="zh-CN" dirty="0">
                <a:effectLst>
                  <a:outerShdw blurRad="38100" dist="38100" dir="2700000">
                    <a:srgbClr val="C0C0C0"/>
                  </a:outerShdw>
                </a:effectLst>
                <a:latin typeface="Arial" panose="020B0604020202020204" pitchFamily="34" charset="0"/>
              </a:rPr>
            </a:fld>
            <a:endParaRPr lang="en-US" altLang="zh-CN" dirty="0">
              <a:effectLst>
                <a:outerShdw blurRad="38100" dist="38100" dir="2700000">
                  <a:srgbClr val="C0C0C0"/>
                </a:outerShdw>
              </a:effectLst>
              <a:latin typeface="Arial" panose="020B0604020202020204" pitchFamily="34" charset="0"/>
            </a:endParaRPr>
          </a:p>
        </p:txBody>
      </p:sp>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10" name="灯片编号占位符 4"/>
          <p:cNvSpPr>
            <a:spLocks noGrp="1"/>
          </p:cNvSpPr>
          <p:nvPr>
            <p:ph type="sldNum" sz="quarter" idx="4"/>
          </p:nvPr>
        </p:nvSpPr>
        <p:spPr bwMode="auto">
          <a:xfrm>
            <a:off x="0" y="6500813"/>
            <a:ext cx="1000125" cy="357188"/>
          </a:xfrm>
          <a:prstGeom prst="rect">
            <a:avLst/>
          </a:prstGeom>
          <a:ln>
            <a:miter lim="800000"/>
          </a:ln>
        </p:spPr>
        <p:txBody>
          <a:bodyPr vert="horz" wrap="square" lIns="91440" tIns="45720" rIns="91440" bIns="45720" numCol="1" anchor="t" anchorCtr="0" compatLnSpc="1"/>
          <a:p>
            <a:pPr algn="ctr">
              <a:buNone/>
            </a:pPr>
            <a:fld id="{9A0DB2DC-4C9A-4742-B13C-FB6460FD3503}" type="slidenum">
              <a:rPr lang="en-US" altLang="zh-CN" dirty="0">
                <a:effectLst>
                  <a:outerShdw blurRad="38100" dist="38100" dir="2700000">
                    <a:srgbClr val="C0C0C0"/>
                  </a:outerShdw>
                </a:effectLst>
                <a:latin typeface="Arial" panose="020B0604020202020204" pitchFamily="34" charset="0"/>
              </a:rPr>
            </a:fld>
            <a:endParaRPr lang="en-US" altLang="zh-CN" dirty="0">
              <a:effectLst>
                <a:outerShdw blurRad="38100" dist="38100" dir="2700000">
                  <a:srgbClr val="C0C0C0"/>
                </a:outerShdw>
              </a:effectLst>
              <a:latin typeface="Arial" panose="020B0604020202020204" pitchFamily="34" charset="0"/>
            </a:endParaRPr>
          </a:p>
        </p:txBody>
      </p:sp>
    </p:spTree>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 name="灯片编号占位符 4"/>
          <p:cNvSpPr>
            <a:spLocks noGrp="1"/>
          </p:cNvSpPr>
          <p:nvPr>
            <p:ph type="sldNum" sz="quarter" idx="4"/>
          </p:nvPr>
        </p:nvSpPr>
        <p:spPr bwMode="auto">
          <a:xfrm>
            <a:off x="0" y="6500813"/>
            <a:ext cx="1000125" cy="357188"/>
          </a:xfrm>
          <a:prstGeom prst="rect">
            <a:avLst/>
          </a:prstGeom>
          <a:ln>
            <a:miter lim="800000"/>
          </a:ln>
        </p:spPr>
        <p:txBody>
          <a:bodyPr vert="horz" wrap="square" lIns="91440" tIns="45720" rIns="91440" bIns="45720" numCol="1" anchor="t" anchorCtr="0" compatLnSpc="1"/>
          <a:p>
            <a:pPr algn="ctr">
              <a:buNone/>
            </a:pPr>
            <a:fld id="{9A0DB2DC-4C9A-4742-B13C-FB6460FD3503}" type="slidenum">
              <a:rPr lang="en-US" altLang="zh-CN" dirty="0">
                <a:effectLst>
                  <a:outerShdw blurRad="38100" dist="38100" dir="2700000">
                    <a:srgbClr val="C0C0C0"/>
                  </a:outerShdw>
                </a:effectLst>
                <a:latin typeface="Arial" panose="020B0604020202020204" pitchFamily="34" charset="0"/>
              </a:rPr>
            </a:fld>
            <a:endParaRPr lang="en-US" altLang="zh-CN" dirty="0">
              <a:effectLst>
                <a:outerShdw blurRad="38100" dist="38100" dir="2700000">
                  <a:srgbClr val="C0C0C0"/>
                </a:outerShdw>
              </a:effectLst>
              <a:latin typeface="Arial" panose="020B0604020202020204" pitchFamily="34" charset="0"/>
            </a:endParaRPr>
          </a:p>
        </p:txBody>
      </p:sp>
    </p:spTree>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
        <p:nvSpPr>
          <p:cNvPr id="10" name="灯片编号占位符 4"/>
          <p:cNvSpPr>
            <a:spLocks noGrp="1"/>
          </p:cNvSpPr>
          <p:nvPr>
            <p:ph type="sldNum" sz="quarter" idx="4"/>
          </p:nvPr>
        </p:nvSpPr>
        <p:spPr bwMode="auto">
          <a:xfrm>
            <a:off x="0" y="6500813"/>
            <a:ext cx="1000125" cy="357188"/>
          </a:xfrm>
          <a:prstGeom prst="rect">
            <a:avLst/>
          </a:prstGeom>
          <a:ln>
            <a:miter lim="800000"/>
          </a:ln>
        </p:spPr>
        <p:txBody>
          <a:bodyPr vert="horz" wrap="square" lIns="91440" tIns="45720" rIns="91440" bIns="45720" numCol="1" anchor="t" anchorCtr="0" compatLnSpc="1"/>
          <a:p>
            <a:pPr algn="ctr">
              <a:buNone/>
            </a:pPr>
            <a:fld id="{9A0DB2DC-4C9A-4742-B13C-FB6460FD3503}" type="slidenum">
              <a:rPr lang="en-US" altLang="zh-CN" dirty="0">
                <a:effectLst>
                  <a:outerShdw blurRad="38100" dist="38100" dir="2700000">
                    <a:srgbClr val="C0C0C0"/>
                  </a:outerShdw>
                </a:effectLst>
                <a:latin typeface="Arial" panose="020B0604020202020204" pitchFamily="34" charset="0"/>
              </a:rPr>
            </a:fld>
            <a:endParaRPr lang="en-US" altLang="zh-CN" dirty="0">
              <a:effectLst>
                <a:outerShdw blurRad="38100" dist="38100" dir="2700000">
                  <a:srgbClr val="C0C0C0"/>
                </a:outerShdw>
              </a:effectLst>
              <a:latin typeface="Arial" panose="020B0604020202020204" pitchFamily="34" charset="0"/>
            </a:endParaRPr>
          </a:p>
        </p:txBody>
      </p:sp>
    </p:spTree>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2071688"/>
            <a:ext cx="4038600" cy="4059237"/>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2071688"/>
            <a:ext cx="4038600" cy="4059237"/>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 name="灯片编号占位符 4"/>
          <p:cNvSpPr>
            <a:spLocks noGrp="1"/>
          </p:cNvSpPr>
          <p:nvPr>
            <p:ph type="sldNum" sz="quarter" idx="4"/>
          </p:nvPr>
        </p:nvSpPr>
        <p:spPr bwMode="auto">
          <a:xfrm>
            <a:off x="0" y="6500813"/>
            <a:ext cx="1000125" cy="357188"/>
          </a:xfrm>
          <a:prstGeom prst="rect">
            <a:avLst/>
          </a:prstGeom>
          <a:ln>
            <a:miter lim="800000"/>
          </a:ln>
        </p:spPr>
        <p:txBody>
          <a:bodyPr vert="horz" wrap="square" lIns="91440" tIns="45720" rIns="91440" bIns="45720" numCol="1" anchor="t" anchorCtr="0" compatLnSpc="1"/>
          <a:p>
            <a:pPr algn="ctr">
              <a:buNone/>
            </a:pPr>
            <a:fld id="{9A0DB2DC-4C9A-4742-B13C-FB6460FD3503}" type="slidenum">
              <a:rPr lang="en-US" altLang="zh-CN" dirty="0">
                <a:effectLst>
                  <a:outerShdw blurRad="38100" dist="38100" dir="2700000">
                    <a:srgbClr val="C0C0C0"/>
                  </a:outerShdw>
                </a:effectLst>
                <a:latin typeface="Arial" panose="020B0604020202020204" pitchFamily="34" charset="0"/>
              </a:rPr>
            </a:fld>
            <a:endParaRPr lang="en-US" altLang="zh-CN" dirty="0">
              <a:effectLst>
                <a:outerShdw blurRad="38100" dist="38100" dir="2700000">
                  <a:srgbClr val="C0C0C0"/>
                </a:outerShdw>
              </a:effectLst>
              <a:latin typeface="Arial" panose="020B0604020202020204" pitchFamily="34" charset="0"/>
            </a:endParaRPr>
          </a:p>
        </p:txBody>
      </p:sp>
    </p:spTree>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 name="灯片编号占位符 4"/>
          <p:cNvSpPr>
            <a:spLocks noGrp="1"/>
          </p:cNvSpPr>
          <p:nvPr>
            <p:ph type="sldNum" sz="quarter" idx="14"/>
          </p:nvPr>
        </p:nvSpPr>
        <p:spPr bwMode="auto">
          <a:xfrm>
            <a:off x="0" y="6500813"/>
            <a:ext cx="1000125" cy="357188"/>
          </a:xfrm>
          <a:prstGeom prst="rect">
            <a:avLst/>
          </a:prstGeom>
          <a:ln>
            <a:miter lim="800000"/>
          </a:ln>
        </p:spPr>
        <p:txBody>
          <a:bodyPr vert="horz" wrap="square" lIns="91440" tIns="45720" rIns="91440" bIns="45720" numCol="1" anchor="t" anchorCtr="0" compatLnSpc="1"/>
          <a:p>
            <a:pPr algn="ctr">
              <a:buNone/>
            </a:pPr>
            <a:fld id="{9A0DB2DC-4C9A-4742-B13C-FB6460FD3503}" type="slidenum">
              <a:rPr lang="en-US" altLang="zh-CN" dirty="0">
                <a:effectLst>
                  <a:outerShdw blurRad="38100" dist="38100" dir="2700000">
                    <a:srgbClr val="C0C0C0"/>
                  </a:outerShdw>
                </a:effectLst>
                <a:latin typeface="Arial" panose="020B0604020202020204" pitchFamily="34" charset="0"/>
              </a:rPr>
            </a:fld>
            <a:endParaRPr lang="en-US" altLang="zh-CN" dirty="0">
              <a:effectLst>
                <a:outerShdw blurRad="38100" dist="38100" dir="2700000">
                  <a:srgbClr val="C0C0C0"/>
                </a:outerShdw>
              </a:effectLst>
              <a:latin typeface="Arial" panose="020B0604020202020204" pitchFamily="34" charset="0"/>
            </a:endParaRPr>
          </a:p>
        </p:txBody>
      </p:sp>
    </p:spTree>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10" name="灯片编号占位符 4"/>
          <p:cNvSpPr>
            <a:spLocks noGrp="1"/>
          </p:cNvSpPr>
          <p:nvPr>
            <p:ph type="sldNum" sz="quarter" idx="4"/>
          </p:nvPr>
        </p:nvSpPr>
        <p:spPr bwMode="auto">
          <a:xfrm>
            <a:off x="0" y="6500813"/>
            <a:ext cx="1000125" cy="357188"/>
          </a:xfrm>
          <a:prstGeom prst="rect">
            <a:avLst/>
          </a:prstGeom>
          <a:ln>
            <a:miter lim="800000"/>
          </a:ln>
        </p:spPr>
        <p:txBody>
          <a:bodyPr vert="horz" wrap="square" lIns="91440" tIns="45720" rIns="91440" bIns="45720" numCol="1" anchor="t" anchorCtr="0" compatLnSpc="1"/>
          <a:p>
            <a:pPr algn="ctr">
              <a:buNone/>
            </a:pPr>
            <a:fld id="{9A0DB2DC-4C9A-4742-B13C-FB6460FD3503}" type="slidenum">
              <a:rPr lang="en-US" altLang="zh-CN" dirty="0">
                <a:effectLst>
                  <a:outerShdw blurRad="38100" dist="38100" dir="2700000">
                    <a:srgbClr val="C0C0C0"/>
                  </a:outerShdw>
                </a:effectLst>
                <a:latin typeface="Arial" panose="020B0604020202020204" pitchFamily="34" charset="0"/>
              </a:rPr>
            </a:fld>
            <a:endParaRPr lang="en-US" altLang="zh-CN" dirty="0">
              <a:effectLst>
                <a:outerShdw blurRad="38100" dist="38100" dir="2700000">
                  <a:srgbClr val="C0C0C0"/>
                </a:outerShdw>
              </a:effectLst>
              <a:latin typeface="Arial" panose="020B0604020202020204" pitchFamily="34" charset="0"/>
            </a:endParaRPr>
          </a:p>
        </p:txBody>
      </p:sp>
    </p:spTree>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tx1"/>
        </a:solidFill>
        <a:effectLst/>
      </p:bgPr>
    </p:bg>
    <p:spTree>
      <p:nvGrpSpPr>
        <p:cNvPr id="1" name=""/>
        <p:cNvGrpSpPr/>
        <p:nvPr/>
      </p:nvGrpSpPr>
      <p:grpSpPr>
        <a:xfrm>
          <a:off x="0" y="0"/>
          <a:ext cx="0" cy="0"/>
          <a:chOff x="0" y="0"/>
          <a:chExt cx="0" cy="0"/>
        </a:xfrm>
      </p:grpSpPr>
      <p:sp>
        <p:nvSpPr>
          <p:cNvPr id="10" name="灯片编号占位符 4"/>
          <p:cNvSpPr>
            <a:spLocks noGrp="1"/>
          </p:cNvSpPr>
          <p:nvPr>
            <p:ph type="sldNum" sz="quarter" idx="4"/>
          </p:nvPr>
        </p:nvSpPr>
        <p:spPr bwMode="auto">
          <a:xfrm>
            <a:off x="0" y="6500813"/>
            <a:ext cx="1000125" cy="357188"/>
          </a:xfrm>
          <a:prstGeom prst="rect">
            <a:avLst/>
          </a:prstGeom>
          <a:ln>
            <a:miter lim="800000"/>
          </a:ln>
        </p:spPr>
        <p:txBody>
          <a:bodyPr vert="horz" wrap="square" lIns="91440" tIns="45720" rIns="91440" bIns="45720" numCol="1" anchor="t" anchorCtr="0" compatLnSpc="1"/>
          <a:p>
            <a:pPr algn="ctr">
              <a:buNone/>
            </a:pPr>
            <a:fld id="{9A0DB2DC-4C9A-4742-B13C-FB6460FD3503}" type="slidenum">
              <a:rPr lang="en-US" altLang="zh-CN" dirty="0">
                <a:effectLst>
                  <a:outerShdw blurRad="38100" dist="38100" dir="2700000">
                    <a:srgbClr val="C0C0C0"/>
                  </a:outerShdw>
                </a:effectLst>
                <a:latin typeface="Arial" panose="020B0604020202020204" pitchFamily="34" charset="0"/>
              </a:rPr>
            </a:fld>
            <a:endParaRPr lang="en-US" altLang="zh-CN" dirty="0">
              <a:effectLst>
                <a:outerShdw blurRad="38100" dist="38100" dir="2700000">
                  <a:srgbClr val="C0C0C0"/>
                </a:outerShdw>
              </a:effectLst>
              <a:latin typeface="Arial" panose="020B0604020202020204" pitchFamily="34" charset="0"/>
            </a:endParaRPr>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 name="灯片编号占位符 4"/>
          <p:cNvSpPr>
            <a:spLocks noGrp="1"/>
          </p:cNvSpPr>
          <p:nvPr>
            <p:ph type="sldNum" sz="quarter" idx="4"/>
          </p:nvPr>
        </p:nvSpPr>
        <p:spPr bwMode="auto">
          <a:xfrm>
            <a:off x="0" y="6500813"/>
            <a:ext cx="1000125" cy="357188"/>
          </a:xfrm>
          <a:prstGeom prst="rect">
            <a:avLst/>
          </a:prstGeom>
          <a:ln>
            <a:miter lim="800000"/>
          </a:ln>
        </p:spPr>
        <p:txBody>
          <a:bodyPr vert="horz" wrap="square" lIns="91440" tIns="45720" rIns="91440" bIns="45720" numCol="1" anchor="t" anchorCtr="0" compatLnSpc="1"/>
          <a:p>
            <a:pPr algn="ctr">
              <a:buNone/>
            </a:pPr>
            <a:fld id="{9A0DB2DC-4C9A-4742-B13C-FB6460FD3503}" type="slidenum">
              <a:rPr lang="en-US" altLang="zh-CN" dirty="0">
                <a:effectLst>
                  <a:outerShdw blurRad="38100" dist="38100" dir="2700000">
                    <a:srgbClr val="C0C0C0"/>
                  </a:outerShdw>
                </a:effectLst>
                <a:latin typeface="Arial" panose="020B0604020202020204" pitchFamily="34" charset="0"/>
              </a:rPr>
            </a:fld>
            <a:endParaRPr lang="en-US" altLang="zh-CN" dirty="0">
              <a:effectLst>
                <a:outerShdw blurRad="38100" dist="38100" dir="2700000">
                  <a:srgbClr val="C0C0C0"/>
                </a:outerShdw>
              </a:effectLst>
              <a:latin typeface="Arial" panose="020B0604020202020204" pitchFamily="34" charset="0"/>
            </a:endParaRPr>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10" name="灯片编号占位符 4"/>
          <p:cNvSpPr>
            <a:spLocks noGrp="1"/>
          </p:cNvSpPr>
          <p:nvPr>
            <p:ph type="sldNum" sz="quarter" idx="4"/>
          </p:nvPr>
        </p:nvSpPr>
        <p:spPr bwMode="auto">
          <a:xfrm>
            <a:off x="0" y="6500813"/>
            <a:ext cx="1000125" cy="357188"/>
          </a:xfrm>
          <a:prstGeom prst="rect">
            <a:avLst/>
          </a:prstGeom>
          <a:ln>
            <a:miter lim="800000"/>
          </a:ln>
        </p:spPr>
        <p:txBody>
          <a:bodyPr vert="horz" wrap="square" lIns="91440" tIns="45720" rIns="91440" bIns="45720" numCol="1" anchor="t" anchorCtr="0" compatLnSpc="1"/>
          <a:p>
            <a:pPr algn="ctr">
              <a:buNone/>
            </a:pPr>
            <a:fld id="{9A0DB2DC-4C9A-4742-B13C-FB6460FD3503}" type="slidenum">
              <a:rPr lang="en-US" altLang="zh-CN" dirty="0">
                <a:effectLst>
                  <a:outerShdw blurRad="38100" dist="38100" dir="2700000">
                    <a:srgbClr val="C0C0C0"/>
                  </a:outerShdw>
                </a:effectLst>
                <a:latin typeface="Arial" panose="020B0604020202020204" pitchFamily="34" charset="0"/>
              </a:rPr>
            </a:fld>
            <a:endParaRPr lang="en-US" altLang="zh-CN" dirty="0">
              <a:effectLst>
                <a:outerShdw blurRad="38100" dist="38100" dir="2700000">
                  <a:srgbClr val="C0C0C0"/>
                </a:outerShdw>
              </a:effectLst>
              <a:latin typeface="Arial" panose="020B0604020202020204" pitchFamily="34" charset="0"/>
            </a:endParaRPr>
          </a:p>
        </p:txBody>
      </p:sp>
    </p:spTree>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defRPr/>
            </a:pPr>
            <a:endParaRPr kumimoji="0" lang="zh-CN" altLang="en-US" sz="3200" b="1" i="0" u="none" strike="noStrike" kern="1200" cap="none" spc="0" normalizeH="0" baseline="0" noProof="0" smtClean="0">
              <a:ln>
                <a:noFill/>
              </a:ln>
              <a:solidFill>
                <a:srgbClr val="001D3B"/>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10" name="灯片编号占位符 4"/>
          <p:cNvSpPr>
            <a:spLocks noGrp="1"/>
          </p:cNvSpPr>
          <p:nvPr>
            <p:ph type="sldNum" sz="quarter" idx="4"/>
          </p:nvPr>
        </p:nvSpPr>
        <p:spPr bwMode="auto">
          <a:xfrm>
            <a:off x="0" y="6500813"/>
            <a:ext cx="1000125" cy="357188"/>
          </a:xfrm>
          <a:prstGeom prst="rect">
            <a:avLst/>
          </a:prstGeom>
          <a:ln>
            <a:miter lim="800000"/>
          </a:ln>
        </p:spPr>
        <p:txBody>
          <a:bodyPr vert="horz" wrap="square" lIns="91440" tIns="45720" rIns="91440" bIns="45720" numCol="1" anchor="t" anchorCtr="0" compatLnSpc="1"/>
          <a:p>
            <a:pPr algn="ctr">
              <a:buNone/>
            </a:pPr>
            <a:fld id="{9A0DB2DC-4C9A-4742-B13C-FB6460FD3503}" type="slidenum">
              <a:rPr lang="en-US" altLang="zh-CN" dirty="0">
                <a:effectLst>
                  <a:outerShdw blurRad="38100" dist="38100" dir="2700000">
                    <a:srgbClr val="C0C0C0"/>
                  </a:outerShdw>
                </a:effectLst>
                <a:latin typeface="Arial" panose="020B0604020202020204" pitchFamily="34" charset="0"/>
              </a:rPr>
            </a:fld>
            <a:endParaRPr lang="en-US" altLang="zh-CN" dirty="0">
              <a:effectLst>
                <a:outerShdw blurRad="38100" dist="38100" dir="2700000">
                  <a:srgbClr val="C0C0C0"/>
                </a:outerShdw>
              </a:effectLst>
              <a:latin typeface="Arial" panose="020B0604020202020204" pitchFamily="34" charset="0"/>
            </a:endParaRPr>
          </a:p>
        </p:txBody>
      </p:sp>
    </p:spTree>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 name="灯片编号占位符 4"/>
          <p:cNvSpPr>
            <a:spLocks noGrp="1"/>
          </p:cNvSpPr>
          <p:nvPr>
            <p:ph type="sldNum" sz="quarter" idx="4"/>
          </p:nvPr>
        </p:nvSpPr>
        <p:spPr bwMode="auto">
          <a:xfrm>
            <a:off x="0" y="6500813"/>
            <a:ext cx="1000125" cy="357188"/>
          </a:xfrm>
          <a:prstGeom prst="rect">
            <a:avLst/>
          </a:prstGeom>
          <a:ln>
            <a:miter lim="800000"/>
          </a:ln>
        </p:spPr>
        <p:txBody>
          <a:bodyPr vert="horz" wrap="square" lIns="91440" tIns="45720" rIns="91440" bIns="45720" numCol="1" anchor="t" anchorCtr="0" compatLnSpc="1"/>
          <a:p>
            <a:pPr algn="ctr">
              <a:buNone/>
            </a:pPr>
            <a:fld id="{9A0DB2DC-4C9A-4742-B13C-FB6460FD3503}" type="slidenum">
              <a:rPr lang="en-US" altLang="zh-CN" dirty="0">
                <a:effectLst>
                  <a:outerShdw blurRad="38100" dist="38100" dir="2700000">
                    <a:srgbClr val="C0C0C0"/>
                  </a:outerShdw>
                </a:effectLst>
                <a:latin typeface="Arial" panose="020B0604020202020204" pitchFamily="34" charset="0"/>
              </a:rPr>
            </a:fld>
            <a:endParaRPr lang="en-US" altLang="zh-CN" dirty="0">
              <a:effectLst>
                <a:outerShdw blurRad="38100" dist="38100" dir="2700000">
                  <a:srgbClr val="C0C0C0"/>
                </a:outerShdw>
              </a:effectLst>
              <a:latin typeface="Arial" panose="020B0604020202020204" pitchFamily="34" charset="0"/>
            </a:endParaRPr>
          </a:p>
        </p:txBody>
      </p:sp>
    </p:spTree>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bg>
      <p:bgPr>
        <a:solidFill>
          <a:schemeClr val="tx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71438"/>
            <a:ext cx="2057400" cy="62023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71438"/>
            <a:ext cx="6019800" cy="620236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 name="灯片编号占位符 4"/>
          <p:cNvSpPr>
            <a:spLocks noGrp="1"/>
          </p:cNvSpPr>
          <p:nvPr>
            <p:ph type="sldNum" sz="quarter" idx="4"/>
          </p:nvPr>
        </p:nvSpPr>
        <p:spPr bwMode="auto">
          <a:xfrm>
            <a:off x="0" y="6500813"/>
            <a:ext cx="1000125" cy="357188"/>
          </a:xfrm>
          <a:prstGeom prst="rect">
            <a:avLst/>
          </a:prstGeom>
          <a:ln>
            <a:miter lim="800000"/>
          </a:ln>
        </p:spPr>
        <p:txBody>
          <a:bodyPr vert="horz" wrap="square" lIns="91440" tIns="45720" rIns="91440" bIns="45720" numCol="1" anchor="t" anchorCtr="0" compatLnSpc="1"/>
          <a:p>
            <a:pPr algn="ctr">
              <a:buNone/>
            </a:pPr>
            <a:fld id="{9A0DB2DC-4C9A-4742-B13C-FB6460FD3503}" type="slidenum">
              <a:rPr lang="en-US" altLang="zh-CN" dirty="0">
                <a:effectLst>
                  <a:outerShdw blurRad="38100" dist="38100" dir="2700000">
                    <a:srgbClr val="C0C0C0"/>
                  </a:outerShdw>
                </a:effectLst>
                <a:latin typeface="Arial" panose="020B0604020202020204" pitchFamily="34" charset="0"/>
              </a:rPr>
            </a:fld>
            <a:endParaRPr lang="en-US" altLang="zh-CN" dirty="0">
              <a:effectLst>
                <a:outerShdw blurRad="38100" dist="38100" dir="2700000">
                  <a:srgbClr val="C0C0C0"/>
                </a:outerShdw>
              </a:effectLst>
              <a:latin typeface="Arial" panose="020B0604020202020204" pitchFamily="34" charset="0"/>
            </a:endParaRPr>
          </a:p>
        </p:txBody>
      </p:sp>
    </p:spTree>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内容">
    <p:bg>
      <p:bgPr>
        <a:solidFill>
          <a:schemeClr val="tx1"/>
        </a:solidFill>
        <a:effectLst/>
      </p:bgPr>
    </p:bg>
    <p:spTree>
      <p:nvGrpSpPr>
        <p:cNvPr id="1" name=""/>
        <p:cNvGrpSpPr/>
        <p:nvPr/>
      </p:nvGrpSpPr>
      <p:grpSpPr>
        <a:xfrm>
          <a:off x="0" y="0"/>
          <a:ext cx="0" cy="0"/>
          <a:chOff x="0" y="0"/>
          <a:chExt cx="0" cy="0"/>
        </a:xfrm>
      </p:grpSpPr>
      <p:sp>
        <p:nvSpPr>
          <p:cNvPr id="2" name="内容占位符 1"/>
          <p:cNvSpPr>
            <a:spLocks noGrp="1"/>
          </p:cNvSpPr>
          <p:nvPr>
            <p:ph/>
          </p:nvPr>
        </p:nvSpPr>
        <p:spPr>
          <a:xfrm>
            <a:off x="457200" y="-71438"/>
            <a:ext cx="8229600" cy="62023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 name="灯片编号占位符 4"/>
          <p:cNvSpPr>
            <a:spLocks noGrp="1"/>
          </p:cNvSpPr>
          <p:nvPr>
            <p:ph type="sldNum" sz="quarter" idx="4"/>
          </p:nvPr>
        </p:nvSpPr>
        <p:spPr bwMode="auto">
          <a:xfrm>
            <a:off x="0" y="6500813"/>
            <a:ext cx="1000125" cy="357188"/>
          </a:xfrm>
          <a:prstGeom prst="rect">
            <a:avLst/>
          </a:prstGeom>
          <a:ln>
            <a:miter lim="800000"/>
          </a:ln>
        </p:spPr>
        <p:txBody>
          <a:bodyPr vert="horz" wrap="square" lIns="91440" tIns="45720" rIns="91440" bIns="45720" numCol="1" anchor="t" anchorCtr="0" compatLnSpc="1"/>
          <a:p>
            <a:pPr algn="ctr">
              <a:buNone/>
            </a:pPr>
            <a:fld id="{9A0DB2DC-4C9A-4742-B13C-FB6460FD3503}" type="slidenum">
              <a:rPr lang="en-US" altLang="zh-CN" dirty="0">
                <a:effectLst>
                  <a:outerShdw blurRad="38100" dist="38100" dir="2700000">
                    <a:srgbClr val="C0C0C0"/>
                  </a:outerShdw>
                </a:effectLst>
                <a:latin typeface="Arial" panose="020B0604020202020204" pitchFamily="34" charset="0"/>
              </a:rPr>
            </a:fld>
            <a:endParaRPr lang="en-US" altLang="zh-CN" dirty="0">
              <a:effectLst>
                <a:outerShdw blurRad="38100" dist="38100" dir="2700000">
                  <a:srgbClr val="C0C0C0"/>
                </a:outerShdw>
              </a:effectLst>
              <a:latin typeface="Arial" panose="020B0604020202020204" pitchFamily="34" charset="0"/>
            </a:endParaRPr>
          </a:p>
        </p:txBody>
      </p:sp>
    </p:spTree>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10" name="灯片编号占位符 4"/>
          <p:cNvSpPr>
            <a:spLocks noGrp="1"/>
          </p:cNvSpPr>
          <p:nvPr>
            <p:ph type="sldNum" sz="quarter" idx="4"/>
          </p:nvPr>
        </p:nvSpPr>
        <p:spPr bwMode="auto">
          <a:xfrm>
            <a:off x="0" y="6500813"/>
            <a:ext cx="1000125" cy="357188"/>
          </a:xfrm>
          <a:prstGeom prst="rect">
            <a:avLst/>
          </a:prstGeom>
          <a:ln>
            <a:miter lim="800000"/>
          </a:ln>
        </p:spPr>
        <p:txBody>
          <a:bodyPr vert="horz" wrap="square" lIns="91440" tIns="45720" rIns="91440" bIns="45720" numCol="1" anchor="t" anchorCtr="0" compatLnSpc="1"/>
          <a:p>
            <a:pPr algn="ctr">
              <a:buNone/>
            </a:pPr>
            <a:fld id="{9A0DB2DC-4C9A-4742-B13C-FB6460FD3503}" type="slidenum">
              <a:rPr lang="en-US" altLang="zh-CN" dirty="0">
                <a:effectLst>
                  <a:outerShdw blurRad="38100" dist="38100" dir="2700000">
                    <a:srgbClr val="C0C0C0"/>
                  </a:outerShdw>
                </a:effectLst>
                <a:latin typeface="Arial" panose="020B0604020202020204" pitchFamily="34" charset="0"/>
              </a:rPr>
            </a:fld>
            <a:endParaRPr lang="en-US" altLang="zh-CN" dirty="0">
              <a:effectLst>
                <a:outerShdw blurRad="38100" dist="38100" dir="2700000">
                  <a:srgbClr val="C0C0C0"/>
                </a:outerShdw>
              </a:effectLst>
              <a:latin typeface="Arial" panose="020B0604020202020204" pitchFamily="34" charset="0"/>
            </a:endParaRPr>
          </a:p>
        </p:txBody>
      </p:sp>
    </p:spTree>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 name="灯片编号占位符 4"/>
          <p:cNvSpPr>
            <a:spLocks noGrp="1"/>
          </p:cNvSpPr>
          <p:nvPr>
            <p:ph type="sldNum" sz="quarter" idx="4"/>
          </p:nvPr>
        </p:nvSpPr>
        <p:spPr bwMode="auto">
          <a:xfrm>
            <a:off x="0" y="6500813"/>
            <a:ext cx="1000125" cy="357188"/>
          </a:xfrm>
          <a:prstGeom prst="rect">
            <a:avLst/>
          </a:prstGeom>
          <a:ln>
            <a:miter lim="800000"/>
          </a:ln>
        </p:spPr>
        <p:txBody>
          <a:bodyPr vert="horz" wrap="square" lIns="91440" tIns="45720" rIns="91440" bIns="45720" numCol="1" anchor="t" anchorCtr="0" compatLnSpc="1"/>
          <a:p>
            <a:pPr algn="ctr">
              <a:buNone/>
            </a:pPr>
            <a:fld id="{9A0DB2DC-4C9A-4742-B13C-FB6460FD3503}" type="slidenum">
              <a:rPr lang="en-US" altLang="zh-CN" dirty="0">
                <a:effectLst>
                  <a:outerShdw blurRad="38100" dist="38100" dir="2700000">
                    <a:srgbClr val="C0C0C0"/>
                  </a:outerShdw>
                </a:effectLst>
                <a:latin typeface="Arial" panose="020B0604020202020204" pitchFamily="34" charset="0"/>
              </a:rPr>
            </a:fld>
            <a:endParaRPr lang="en-US" altLang="zh-CN" dirty="0">
              <a:effectLst>
                <a:outerShdw blurRad="38100" dist="38100" dir="2700000">
                  <a:srgbClr val="C0C0C0"/>
                </a:outerShdw>
              </a:effectLst>
              <a:latin typeface="Arial" panose="020B0604020202020204" pitchFamily="34" charset="0"/>
            </a:endParaRPr>
          </a:p>
        </p:txBody>
      </p:sp>
    </p:spTree>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
        <p:nvSpPr>
          <p:cNvPr id="10" name="灯片编号占位符 4"/>
          <p:cNvSpPr>
            <a:spLocks noGrp="1"/>
          </p:cNvSpPr>
          <p:nvPr>
            <p:ph type="sldNum" sz="quarter" idx="4"/>
          </p:nvPr>
        </p:nvSpPr>
        <p:spPr bwMode="auto">
          <a:xfrm>
            <a:off x="0" y="6500813"/>
            <a:ext cx="1000125" cy="357188"/>
          </a:xfrm>
          <a:prstGeom prst="rect">
            <a:avLst/>
          </a:prstGeom>
          <a:ln>
            <a:miter lim="800000"/>
          </a:ln>
        </p:spPr>
        <p:txBody>
          <a:bodyPr vert="horz" wrap="square" lIns="91440" tIns="45720" rIns="91440" bIns="45720" numCol="1" anchor="t" anchorCtr="0" compatLnSpc="1"/>
          <a:p>
            <a:pPr algn="ctr">
              <a:buNone/>
            </a:pPr>
            <a:fld id="{9A0DB2DC-4C9A-4742-B13C-FB6460FD3503}" type="slidenum">
              <a:rPr lang="en-US" altLang="zh-CN" dirty="0">
                <a:effectLst>
                  <a:outerShdw blurRad="38100" dist="38100" dir="2700000">
                    <a:srgbClr val="C0C0C0"/>
                  </a:outerShdw>
                </a:effectLst>
                <a:latin typeface="Arial" panose="020B0604020202020204" pitchFamily="34" charset="0"/>
              </a:rPr>
            </a:fld>
            <a:endParaRPr lang="en-US" altLang="zh-CN" dirty="0">
              <a:effectLst>
                <a:outerShdw blurRad="38100" dist="38100" dir="2700000">
                  <a:srgbClr val="C0C0C0"/>
                </a:outerShdw>
              </a:effectLst>
              <a:latin typeface="Arial" panose="020B0604020202020204" pitchFamily="34" charset="0"/>
            </a:endParaRPr>
          </a:p>
        </p:txBody>
      </p:sp>
    </p:spTree>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2071688"/>
            <a:ext cx="4038600" cy="4059237"/>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2071688"/>
            <a:ext cx="4038600" cy="4059237"/>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 name="灯片编号占位符 4"/>
          <p:cNvSpPr>
            <a:spLocks noGrp="1"/>
          </p:cNvSpPr>
          <p:nvPr>
            <p:ph type="sldNum" sz="quarter" idx="4"/>
          </p:nvPr>
        </p:nvSpPr>
        <p:spPr bwMode="auto">
          <a:xfrm>
            <a:off x="0" y="6500813"/>
            <a:ext cx="1000125" cy="357188"/>
          </a:xfrm>
          <a:prstGeom prst="rect">
            <a:avLst/>
          </a:prstGeom>
          <a:ln>
            <a:miter lim="800000"/>
          </a:ln>
        </p:spPr>
        <p:txBody>
          <a:bodyPr vert="horz" wrap="square" lIns="91440" tIns="45720" rIns="91440" bIns="45720" numCol="1" anchor="t" anchorCtr="0" compatLnSpc="1"/>
          <a:p>
            <a:pPr algn="ctr">
              <a:buNone/>
            </a:pPr>
            <a:fld id="{9A0DB2DC-4C9A-4742-B13C-FB6460FD3503}" type="slidenum">
              <a:rPr lang="en-US" altLang="zh-CN" dirty="0">
                <a:effectLst>
                  <a:outerShdw blurRad="38100" dist="38100" dir="2700000">
                    <a:srgbClr val="C0C0C0"/>
                  </a:outerShdw>
                </a:effectLst>
                <a:latin typeface="Arial" panose="020B0604020202020204" pitchFamily="34" charset="0"/>
              </a:rPr>
            </a:fld>
            <a:endParaRPr lang="en-US" altLang="zh-CN" dirty="0">
              <a:effectLst>
                <a:outerShdw blurRad="38100" dist="38100" dir="2700000">
                  <a:srgbClr val="C0C0C0"/>
                </a:outerShdw>
              </a:effectLst>
              <a:latin typeface="Arial" panose="020B0604020202020204" pitchFamily="34" charset="0"/>
            </a:endParaRPr>
          </a:p>
        </p:txBody>
      </p:sp>
    </p:spTree>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 name="灯片编号占位符 4"/>
          <p:cNvSpPr>
            <a:spLocks noGrp="1"/>
          </p:cNvSpPr>
          <p:nvPr>
            <p:ph type="sldNum" sz="quarter" idx="14"/>
          </p:nvPr>
        </p:nvSpPr>
        <p:spPr bwMode="auto">
          <a:xfrm>
            <a:off x="0" y="6500813"/>
            <a:ext cx="1000125" cy="357188"/>
          </a:xfrm>
          <a:prstGeom prst="rect">
            <a:avLst/>
          </a:prstGeom>
          <a:ln>
            <a:miter lim="800000"/>
          </a:ln>
        </p:spPr>
        <p:txBody>
          <a:bodyPr vert="horz" wrap="square" lIns="91440" tIns="45720" rIns="91440" bIns="45720" numCol="1" anchor="t" anchorCtr="0" compatLnSpc="1"/>
          <a:p>
            <a:pPr algn="ctr">
              <a:buNone/>
            </a:pPr>
            <a:fld id="{9A0DB2DC-4C9A-4742-B13C-FB6460FD3503}" type="slidenum">
              <a:rPr lang="en-US" altLang="zh-CN" dirty="0">
                <a:effectLst>
                  <a:outerShdw blurRad="38100" dist="38100" dir="2700000">
                    <a:srgbClr val="C0C0C0"/>
                  </a:outerShdw>
                </a:effectLst>
                <a:latin typeface="Arial" panose="020B0604020202020204" pitchFamily="34" charset="0"/>
              </a:rPr>
            </a:fld>
            <a:endParaRPr lang="en-US" altLang="zh-CN" dirty="0">
              <a:effectLst>
                <a:outerShdw blurRad="38100" dist="38100" dir="2700000">
                  <a:srgbClr val="C0C0C0"/>
                </a:outerShdw>
              </a:effectLst>
              <a:latin typeface="Arial" panose="020B0604020202020204" pitchFamily="34" charset="0"/>
            </a:endParaRPr>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
        <p:nvSpPr>
          <p:cNvPr id="10" name="灯片编号占位符 4"/>
          <p:cNvSpPr>
            <a:spLocks noGrp="1"/>
          </p:cNvSpPr>
          <p:nvPr>
            <p:ph type="sldNum" sz="quarter" idx="4"/>
          </p:nvPr>
        </p:nvSpPr>
        <p:spPr bwMode="auto">
          <a:xfrm>
            <a:off x="0" y="6500813"/>
            <a:ext cx="1000125" cy="357188"/>
          </a:xfrm>
          <a:prstGeom prst="rect">
            <a:avLst/>
          </a:prstGeom>
          <a:ln>
            <a:miter lim="800000"/>
          </a:ln>
        </p:spPr>
        <p:txBody>
          <a:bodyPr vert="horz" wrap="square" lIns="91440" tIns="45720" rIns="91440" bIns="45720" numCol="1" anchor="t" anchorCtr="0" compatLnSpc="1"/>
          <a:p>
            <a:pPr algn="ctr">
              <a:buNone/>
            </a:pPr>
            <a:fld id="{9A0DB2DC-4C9A-4742-B13C-FB6460FD3503}" type="slidenum">
              <a:rPr lang="en-US" altLang="zh-CN" dirty="0">
                <a:effectLst>
                  <a:outerShdw blurRad="38100" dist="38100" dir="2700000">
                    <a:srgbClr val="C0C0C0"/>
                  </a:outerShdw>
                </a:effectLst>
                <a:latin typeface="Arial" panose="020B0604020202020204" pitchFamily="34" charset="0"/>
              </a:rPr>
            </a:fld>
            <a:endParaRPr lang="en-US" altLang="zh-CN" dirty="0">
              <a:effectLst>
                <a:outerShdw blurRad="38100" dist="38100" dir="2700000">
                  <a:srgbClr val="C0C0C0"/>
                </a:outerShdw>
              </a:effectLst>
              <a:latin typeface="Arial" panose="020B0604020202020204" pitchFamily="34" charset="0"/>
            </a:endParaRPr>
          </a:p>
        </p:txBody>
      </p:sp>
    </p:spTree>
  </p:cSld>
  <p:clrMapOvr>
    <a:masterClrMapping/>
  </p:clrMapOv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10" name="灯片编号占位符 4"/>
          <p:cNvSpPr>
            <a:spLocks noGrp="1"/>
          </p:cNvSpPr>
          <p:nvPr>
            <p:ph type="sldNum" sz="quarter" idx="4"/>
          </p:nvPr>
        </p:nvSpPr>
        <p:spPr bwMode="auto">
          <a:xfrm>
            <a:off x="0" y="6500813"/>
            <a:ext cx="1000125" cy="357188"/>
          </a:xfrm>
          <a:prstGeom prst="rect">
            <a:avLst/>
          </a:prstGeom>
          <a:ln>
            <a:miter lim="800000"/>
          </a:ln>
        </p:spPr>
        <p:txBody>
          <a:bodyPr vert="horz" wrap="square" lIns="91440" tIns="45720" rIns="91440" bIns="45720" numCol="1" anchor="t" anchorCtr="0" compatLnSpc="1"/>
          <a:p>
            <a:pPr algn="ctr">
              <a:buNone/>
            </a:pPr>
            <a:fld id="{9A0DB2DC-4C9A-4742-B13C-FB6460FD3503}" type="slidenum">
              <a:rPr lang="en-US" altLang="zh-CN" dirty="0">
                <a:effectLst>
                  <a:outerShdw blurRad="38100" dist="38100" dir="2700000">
                    <a:srgbClr val="C0C0C0"/>
                  </a:outerShdw>
                </a:effectLst>
                <a:latin typeface="Arial" panose="020B0604020202020204" pitchFamily="34" charset="0"/>
              </a:rPr>
            </a:fld>
            <a:endParaRPr lang="en-US" altLang="zh-CN" dirty="0">
              <a:effectLst>
                <a:outerShdw blurRad="38100" dist="38100" dir="2700000">
                  <a:srgbClr val="C0C0C0"/>
                </a:outerShdw>
              </a:effectLst>
              <a:latin typeface="Arial" panose="020B0604020202020204" pitchFamily="34" charset="0"/>
            </a:endParaRPr>
          </a:p>
        </p:txBody>
      </p:sp>
    </p:spTree>
  </p:cSld>
  <p:clrMapOvr>
    <a:masterClrMapping/>
  </p:clrMapOv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tx1"/>
        </a:solidFill>
        <a:effectLst/>
      </p:bgPr>
    </p:bg>
    <p:spTree>
      <p:nvGrpSpPr>
        <p:cNvPr id="1" name=""/>
        <p:cNvGrpSpPr/>
        <p:nvPr/>
      </p:nvGrpSpPr>
      <p:grpSpPr>
        <a:xfrm>
          <a:off x="0" y="0"/>
          <a:ext cx="0" cy="0"/>
          <a:chOff x="0" y="0"/>
          <a:chExt cx="0" cy="0"/>
        </a:xfrm>
      </p:grpSpPr>
      <p:sp>
        <p:nvSpPr>
          <p:cNvPr id="10" name="灯片编号占位符 4"/>
          <p:cNvSpPr>
            <a:spLocks noGrp="1"/>
          </p:cNvSpPr>
          <p:nvPr>
            <p:ph type="sldNum" sz="quarter" idx="4"/>
          </p:nvPr>
        </p:nvSpPr>
        <p:spPr bwMode="auto">
          <a:xfrm>
            <a:off x="0" y="6500813"/>
            <a:ext cx="1000125" cy="357188"/>
          </a:xfrm>
          <a:prstGeom prst="rect">
            <a:avLst/>
          </a:prstGeom>
          <a:ln>
            <a:miter lim="800000"/>
          </a:ln>
        </p:spPr>
        <p:txBody>
          <a:bodyPr vert="horz" wrap="square" lIns="91440" tIns="45720" rIns="91440" bIns="45720" numCol="1" anchor="t" anchorCtr="0" compatLnSpc="1"/>
          <a:p>
            <a:pPr algn="ctr">
              <a:buNone/>
            </a:pPr>
            <a:fld id="{9A0DB2DC-4C9A-4742-B13C-FB6460FD3503}" type="slidenum">
              <a:rPr lang="en-US" altLang="zh-CN" dirty="0">
                <a:effectLst>
                  <a:outerShdw blurRad="38100" dist="38100" dir="2700000">
                    <a:srgbClr val="C0C0C0"/>
                  </a:outerShdw>
                </a:effectLst>
                <a:latin typeface="Arial" panose="020B0604020202020204" pitchFamily="34" charset="0"/>
              </a:rPr>
            </a:fld>
            <a:endParaRPr lang="en-US" altLang="zh-CN" dirty="0">
              <a:effectLst>
                <a:outerShdw blurRad="38100" dist="38100" dir="2700000">
                  <a:srgbClr val="C0C0C0"/>
                </a:outerShdw>
              </a:effectLst>
              <a:latin typeface="Arial" panose="020B0604020202020204" pitchFamily="34" charset="0"/>
            </a:endParaRPr>
          </a:p>
        </p:txBody>
      </p:sp>
    </p:spTree>
  </p:cSld>
  <p:clrMapOvr>
    <a:masterClrMapping/>
  </p:clrMapOv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10" name="灯片编号占位符 4"/>
          <p:cNvSpPr>
            <a:spLocks noGrp="1"/>
          </p:cNvSpPr>
          <p:nvPr>
            <p:ph type="sldNum" sz="quarter" idx="4"/>
          </p:nvPr>
        </p:nvSpPr>
        <p:spPr bwMode="auto">
          <a:xfrm>
            <a:off x="0" y="6500813"/>
            <a:ext cx="1000125" cy="357188"/>
          </a:xfrm>
          <a:prstGeom prst="rect">
            <a:avLst/>
          </a:prstGeom>
          <a:ln>
            <a:miter lim="800000"/>
          </a:ln>
        </p:spPr>
        <p:txBody>
          <a:bodyPr vert="horz" wrap="square" lIns="91440" tIns="45720" rIns="91440" bIns="45720" numCol="1" anchor="t" anchorCtr="0" compatLnSpc="1"/>
          <a:p>
            <a:pPr algn="ctr">
              <a:buNone/>
            </a:pPr>
            <a:fld id="{9A0DB2DC-4C9A-4742-B13C-FB6460FD3503}" type="slidenum">
              <a:rPr lang="en-US" altLang="zh-CN" dirty="0">
                <a:effectLst>
                  <a:outerShdw blurRad="38100" dist="38100" dir="2700000">
                    <a:srgbClr val="C0C0C0"/>
                  </a:outerShdw>
                </a:effectLst>
                <a:latin typeface="Arial" panose="020B0604020202020204" pitchFamily="34" charset="0"/>
              </a:rPr>
            </a:fld>
            <a:endParaRPr lang="en-US" altLang="zh-CN" dirty="0">
              <a:effectLst>
                <a:outerShdw blurRad="38100" dist="38100" dir="2700000">
                  <a:srgbClr val="C0C0C0"/>
                </a:outerShdw>
              </a:effectLst>
              <a:latin typeface="Arial" panose="020B0604020202020204" pitchFamily="34" charset="0"/>
            </a:endParaRPr>
          </a:p>
        </p:txBody>
      </p:sp>
    </p:spTree>
  </p:cSld>
  <p:clrMapOvr>
    <a:masterClrMapping/>
  </p:clrMapOv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defRPr/>
            </a:pPr>
            <a:endParaRPr kumimoji="0" lang="zh-CN" altLang="en-US" sz="3200" b="1" i="0" u="none" strike="noStrike" kern="1200" cap="none" spc="0" normalizeH="0" baseline="0" noProof="0" smtClean="0">
              <a:ln>
                <a:noFill/>
              </a:ln>
              <a:solidFill>
                <a:srgbClr val="001D3B"/>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10" name="灯片编号占位符 4"/>
          <p:cNvSpPr>
            <a:spLocks noGrp="1"/>
          </p:cNvSpPr>
          <p:nvPr>
            <p:ph type="sldNum" sz="quarter" idx="4"/>
          </p:nvPr>
        </p:nvSpPr>
        <p:spPr bwMode="auto">
          <a:xfrm>
            <a:off x="0" y="6500813"/>
            <a:ext cx="1000125" cy="357188"/>
          </a:xfrm>
          <a:prstGeom prst="rect">
            <a:avLst/>
          </a:prstGeom>
          <a:ln>
            <a:miter lim="800000"/>
          </a:ln>
        </p:spPr>
        <p:txBody>
          <a:bodyPr vert="horz" wrap="square" lIns="91440" tIns="45720" rIns="91440" bIns="45720" numCol="1" anchor="t" anchorCtr="0" compatLnSpc="1"/>
          <a:p>
            <a:pPr algn="ctr">
              <a:buNone/>
            </a:pPr>
            <a:fld id="{9A0DB2DC-4C9A-4742-B13C-FB6460FD3503}" type="slidenum">
              <a:rPr lang="en-US" altLang="zh-CN" dirty="0">
                <a:effectLst>
                  <a:outerShdw blurRad="38100" dist="38100" dir="2700000">
                    <a:srgbClr val="C0C0C0"/>
                  </a:outerShdw>
                </a:effectLst>
                <a:latin typeface="Arial" panose="020B0604020202020204" pitchFamily="34" charset="0"/>
              </a:rPr>
            </a:fld>
            <a:endParaRPr lang="en-US" altLang="zh-CN" dirty="0">
              <a:effectLst>
                <a:outerShdw blurRad="38100" dist="38100" dir="2700000">
                  <a:srgbClr val="C0C0C0"/>
                </a:outerShdw>
              </a:effectLst>
              <a:latin typeface="Arial" panose="020B0604020202020204" pitchFamily="34" charset="0"/>
            </a:endParaRPr>
          </a:p>
        </p:txBody>
      </p:sp>
    </p:spTree>
  </p:cSld>
  <p:clrMapOvr>
    <a:masterClrMapping/>
  </p:clrMapOv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 name="灯片编号占位符 4"/>
          <p:cNvSpPr>
            <a:spLocks noGrp="1"/>
          </p:cNvSpPr>
          <p:nvPr>
            <p:ph type="sldNum" sz="quarter" idx="4"/>
          </p:nvPr>
        </p:nvSpPr>
        <p:spPr bwMode="auto">
          <a:xfrm>
            <a:off x="0" y="6500813"/>
            <a:ext cx="1000125" cy="357188"/>
          </a:xfrm>
          <a:prstGeom prst="rect">
            <a:avLst/>
          </a:prstGeom>
          <a:ln>
            <a:miter lim="800000"/>
          </a:ln>
        </p:spPr>
        <p:txBody>
          <a:bodyPr vert="horz" wrap="square" lIns="91440" tIns="45720" rIns="91440" bIns="45720" numCol="1" anchor="t" anchorCtr="0" compatLnSpc="1"/>
          <a:p>
            <a:pPr algn="ctr">
              <a:buNone/>
            </a:pPr>
            <a:fld id="{9A0DB2DC-4C9A-4742-B13C-FB6460FD3503}" type="slidenum">
              <a:rPr lang="en-US" altLang="zh-CN" dirty="0">
                <a:effectLst>
                  <a:outerShdw blurRad="38100" dist="38100" dir="2700000">
                    <a:srgbClr val="C0C0C0"/>
                  </a:outerShdw>
                </a:effectLst>
                <a:latin typeface="Arial" panose="020B0604020202020204" pitchFamily="34" charset="0"/>
              </a:rPr>
            </a:fld>
            <a:endParaRPr lang="en-US" altLang="zh-CN" dirty="0">
              <a:effectLst>
                <a:outerShdw blurRad="38100" dist="38100" dir="2700000">
                  <a:srgbClr val="C0C0C0"/>
                </a:outerShdw>
              </a:effectLst>
              <a:latin typeface="Arial" panose="020B0604020202020204" pitchFamily="34" charset="0"/>
            </a:endParaRPr>
          </a:p>
        </p:txBody>
      </p:sp>
    </p:spTree>
  </p:cSld>
  <p:clrMapOvr>
    <a:masterClrMapping/>
  </p:clrMapOv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bg>
      <p:bgPr>
        <a:solidFill>
          <a:schemeClr val="tx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71438"/>
            <a:ext cx="2057400" cy="62023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71438"/>
            <a:ext cx="6019800" cy="620236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 name="灯片编号占位符 4"/>
          <p:cNvSpPr>
            <a:spLocks noGrp="1"/>
          </p:cNvSpPr>
          <p:nvPr>
            <p:ph type="sldNum" sz="quarter" idx="4"/>
          </p:nvPr>
        </p:nvSpPr>
        <p:spPr bwMode="auto">
          <a:xfrm>
            <a:off x="0" y="6500813"/>
            <a:ext cx="1000125" cy="357188"/>
          </a:xfrm>
          <a:prstGeom prst="rect">
            <a:avLst/>
          </a:prstGeom>
          <a:ln>
            <a:miter lim="800000"/>
          </a:ln>
        </p:spPr>
        <p:txBody>
          <a:bodyPr vert="horz" wrap="square" lIns="91440" tIns="45720" rIns="91440" bIns="45720" numCol="1" anchor="t" anchorCtr="0" compatLnSpc="1"/>
          <a:p>
            <a:pPr algn="ctr">
              <a:buNone/>
            </a:pPr>
            <a:fld id="{9A0DB2DC-4C9A-4742-B13C-FB6460FD3503}" type="slidenum">
              <a:rPr lang="en-US" altLang="zh-CN" dirty="0">
                <a:effectLst>
                  <a:outerShdw blurRad="38100" dist="38100" dir="2700000">
                    <a:srgbClr val="C0C0C0"/>
                  </a:outerShdw>
                </a:effectLst>
                <a:latin typeface="Arial" panose="020B0604020202020204" pitchFamily="34" charset="0"/>
              </a:rPr>
            </a:fld>
            <a:endParaRPr lang="en-US" altLang="zh-CN" dirty="0">
              <a:effectLst>
                <a:outerShdw blurRad="38100" dist="38100" dir="2700000">
                  <a:srgbClr val="C0C0C0"/>
                </a:outerShdw>
              </a:effectLst>
              <a:latin typeface="Arial" panose="020B0604020202020204" pitchFamily="34" charset="0"/>
            </a:endParaRPr>
          </a:p>
        </p:txBody>
      </p:sp>
    </p:spTree>
  </p:cSld>
  <p:clrMapOvr>
    <a:masterClrMapping/>
  </p:clrMapOv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内容">
    <p:bg>
      <p:bgPr>
        <a:solidFill>
          <a:schemeClr val="tx1"/>
        </a:solidFill>
        <a:effectLst/>
      </p:bgPr>
    </p:bg>
    <p:spTree>
      <p:nvGrpSpPr>
        <p:cNvPr id="1" name=""/>
        <p:cNvGrpSpPr/>
        <p:nvPr/>
      </p:nvGrpSpPr>
      <p:grpSpPr>
        <a:xfrm>
          <a:off x="0" y="0"/>
          <a:ext cx="0" cy="0"/>
          <a:chOff x="0" y="0"/>
          <a:chExt cx="0" cy="0"/>
        </a:xfrm>
      </p:grpSpPr>
      <p:sp>
        <p:nvSpPr>
          <p:cNvPr id="2" name="内容占位符 1"/>
          <p:cNvSpPr>
            <a:spLocks noGrp="1"/>
          </p:cNvSpPr>
          <p:nvPr>
            <p:ph/>
          </p:nvPr>
        </p:nvSpPr>
        <p:spPr>
          <a:xfrm>
            <a:off x="457200" y="-71438"/>
            <a:ext cx="8229600" cy="62023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 name="灯片编号占位符 4"/>
          <p:cNvSpPr>
            <a:spLocks noGrp="1"/>
          </p:cNvSpPr>
          <p:nvPr>
            <p:ph type="sldNum" sz="quarter" idx="4"/>
          </p:nvPr>
        </p:nvSpPr>
        <p:spPr bwMode="auto">
          <a:xfrm>
            <a:off x="0" y="6500813"/>
            <a:ext cx="1000125" cy="357188"/>
          </a:xfrm>
          <a:prstGeom prst="rect">
            <a:avLst/>
          </a:prstGeom>
          <a:ln>
            <a:miter lim="800000"/>
          </a:ln>
        </p:spPr>
        <p:txBody>
          <a:bodyPr vert="horz" wrap="square" lIns="91440" tIns="45720" rIns="91440" bIns="45720" numCol="1" anchor="t" anchorCtr="0" compatLnSpc="1"/>
          <a:p>
            <a:pPr algn="ctr">
              <a:buNone/>
            </a:pPr>
            <a:fld id="{9A0DB2DC-4C9A-4742-B13C-FB6460FD3503}" type="slidenum">
              <a:rPr lang="en-US" altLang="zh-CN" dirty="0">
                <a:effectLst>
                  <a:outerShdw blurRad="38100" dist="38100" dir="2700000">
                    <a:srgbClr val="C0C0C0"/>
                  </a:outerShdw>
                </a:effectLst>
                <a:latin typeface="Arial" panose="020B0604020202020204" pitchFamily="34" charset="0"/>
              </a:rPr>
            </a:fld>
            <a:endParaRPr lang="en-US" altLang="zh-CN" dirty="0">
              <a:effectLst>
                <a:outerShdw blurRad="38100" dist="38100" dir="2700000">
                  <a:srgbClr val="C0C0C0"/>
                </a:outerShdw>
              </a:effectLst>
              <a:latin typeface="Arial" panose="020B0604020202020204" pitchFamily="34" charset="0"/>
            </a:endParaRPr>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2071688"/>
            <a:ext cx="4038600" cy="4059237"/>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2071688"/>
            <a:ext cx="4038600" cy="4059237"/>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 name="灯片编号占位符 4"/>
          <p:cNvSpPr>
            <a:spLocks noGrp="1"/>
          </p:cNvSpPr>
          <p:nvPr>
            <p:ph type="sldNum" sz="quarter" idx="4"/>
          </p:nvPr>
        </p:nvSpPr>
        <p:spPr bwMode="auto">
          <a:xfrm>
            <a:off x="0" y="6500813"/>
            <a:ext cx="1000125" cy="357188"/>
          </a:xfrm>
          <a:prstGeom prst="rect">
            <a:avLst/>
          </a:prstGeom>
          <a:ln>
            <a:miter lim="800000"/>
          </a:ln>
        </p:spPr>
        <p:txBody>
          <a:bodyPr vert="horz" wrap="square" lIns="91440" tIns="45720" rIns="91440" bIns="45720" numCol="1" anchor="t" anchorCtr="0" compatLnSpc="1"/>
          <a:p>
            <a:pPr algn="ctr">
              <a:buNone/>
            </a:pPr>
            <a:fld id="{9A0DB2DC-4C9A-4742-B13C-FB6460FD3503}" type="slidenum">
              <a:rPr lang="en-US" altLang="zh-CN" dirty="0">
                <a:effectLst>
                  <a:outerShdw blurRad="38100" dist="38100" dir="2700000">
                    <a:srgbClr val="C0C0C0"/>
                  </a:outerShdw>
                </a:effectLst>
                <a:latin typeface="Arial" panose="020B0604020202020204" pitchFamily="34" charset="0"/>
              </a:rPr>
            </a:fld>
            <a:endParaRPr lang="en-US" altLang="zh-CN" dirty="0">
              <a:effectLst>
                <a:outerShdw blurRad="38100" dist="38100" dir="2700000">
                  <a:srgbClr val="C0C0C0"/>
                </a:outerShdw>
              </a:effectLst>
              <a:latin typeface="Arial" panose="020B0604020202020204" pitchFamily="34" charset="0"/>
            </a:endParaRPr>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 name="灯片编号占位符 4"/>
          <p:cNvSpPr>
            <a:spLocks noGrp="1"/>
          </p:cNvSpPr>
          <p:nvPr>
            <p:ph type="sldNum" sz="quarter" idx="14"/>
          </p:nvPr>
        </p:nvSpPr>
        <p:spPr bwMode="auto">
          <a:xfrm>
            <a:off x="0" y="6500813"/>
            <a:ext cx="1000125" cy="357188"/>
          </a:xfrm>
          <a:prstGeom prst="rect">
            <a:avLst/>
          </a:prstGeom>
          <a:ln>
            <a:miter lim="800000"/>
          </a:ln>
        </p:spPr>
        <p:txBody>
          <a:bodyPr vert="horz" wrap="square" lIns="91440" tIns="45720" rIns="91440" bIns="45720" numCol="1" anchor="t" anchorCtr="0" compatLnSpc="1"/>
          <a:p>
            <a:pPr algn="ctr">
              <a:buNone/>
            </a:pPr>
            <a:fld id="{9A0DB2DC-4C9A-4742-B13C-FB6460FD3503}" type="slidenum">
              <a:rPr lang="en-US" altLang="zh-CN" dirty="0">
                <a:effectLst>
                  <a:outerShdw blurRad="38100" dist="38100" dir="2700000">
                    <a:srgbClr val="C0C0C0"/>
                  </a:outerShdw>
                </a:effectLst>
                <a:latin typeface="Arial" panose="020B0604020202020204" pitchFamily="34" charset="0"/>
              </a:rPr>
            </a:fld>
            <a:endParaRPr lang="en-US" altLang="zh-CN" dirty="0">
              <a:effectLst>
                <a:outerShdw blurRad="38100" dist="38100" dir="2700000">
                  <a:srgbClr val="C0C0C0"/>
                </a:outerShdw>
              </a:effectLst>
              <a:latin typeface="Arial" panose="020B0604020202020204" pitchFamily="34" charset="0"/>
            </a:endParaRPr>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10" name="灯片编号占位符 4"/>
          <p:cNvSpPr>
            <a:spLocks noGrp="1"/>
          </p:cNvSpPr>
          <p:nvPr>
            <p:ph type="sldNum" sz="quarter" idx="4"/>
          </p:nvPr>
        </p:nvSpPr>
        <p:spPr bwMode="auto">
          <a:xfrm>
            <a:off x="0" y="6500813"/>
            <a:ext cx="1000125" cy="357188"/>
          </a:xfrm>
          <a:prstGeom prst="rect">
            <a:avLst/>
          </a:prstGeom>
          <a:ln>
            <a:miter lim="800000"/>
          </a:ln>
        </p:spPr>
        <p:txBody>
          <a:bodyPr vert="horz" wrap="square" lIns="91440" tIns="45720" rIns="91440" bIns="45720" numCol="1" anchor="t" anchorCtr="0" compatLnSpc="1"/>
          <a:p>
            <a:pPr algn="ctr">
              <a:buNone/>
            </a:pPr>
            <a:fld id="{9A0DB2DC-4C9A-4742-B13C-FB6460FD3503}" type="slidenum">
              <a:rPr lang="en-US" altLang="zh-CN" dirty="0">
                <a:effectLst>
                  <a:outerShdw blurRad="38100" dist="38100" dir="2700000">
                    <a:srgbClr val="C0C0C0"/>
                  </a:outerShdw>
                </a:effectLst>
                <a:latin typeface="Arial" panose="020B0604020202020204" pitchFamily="34" charset="0"/>
              </a:rPr>
            </a:fld>
            <a:endParaRPr lang="en-US" altLang="zh-CN" dirty="0">
              <a:effectLst>
                <a:outerShdw blurRad="38100" dist="38100" dir="2700000">
                  <a:srgbClr val="C0C0C0"/>
                </a:outerShdw>
              </a:effectLst>
              <a:latin typeface="Arial" panose="020B0604020202020204" pitchFamily="34" charset="0"/>
            </a:endParaRPr>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tx1"/>
        </a:solidFill>
        <a:effectLst/>
      </p:bgPr>
    </p:bg>
    <p:spTree>
      <p:nvGrpSpPr>
        <p:cNvPr id="1" name=""/>
        <p:cNvGrpSpPr/>
        <p:nvPr/>
      </p:nvGrpSpPr>
      <p:grpSpPr>
        <a:xfrm>
          <a:off x="0" y="0"/>
          <a:ext cx="0" cy="0"/>
          <a:chOff x="0" y="0"/>
          <a:chExt cx="0" cy="0"/>
        </a:xfrm>
      </p:grpSpPr>
      <p:sp>
        <p:nvSpPr>
          <p:cNvPr id="10" name="灯片编号占位符 4"/>
          <p:cNvSpPr>
            <a:spLocks noGrp="1"/>
          </p:cNvSpPr>
          <p:nvPr>
            <p:ph type="sldNum" sz="quarter" idx="4"/>
          </p:nvPr>
        </p:nvSpPr>
        <p:spPr bwMode="auto">
          <a:xfrm>
            <a:off x="0" y="6500813"/>
            <a:ext cx="1000125" cy="357188"/>
          </a:xfrm>
          <a:prstGeom prst="rect">
            <a:avLst/>
          </a:prstGeom>
          <a:ln>
            <a:miter lim="800000"/>
          </a:ln>
        </p:spPr>
        <p:txBody>
          <a:bodyPr vert="horz" wrap="square" lIns="91440" tIns="45720" rIns="91440" bIns="45720" numCol="1" anchor="t" anchorCtr="0" compatLnSpc="1"/>
          <a:p>
            <a:pPr algn="ctr">
              <a:buNone/>
            </a:pPr>
            <a:fld id="{9A0DB2DC-4C9A-4742-B13C-FB6460FD3503}" type="slidenum">
              <a:rPr lang="en-US" altLang="zh-CN" dirty="0">
                <a:effectLst>
                  <a:outerShdw blurRad="38100" dist="38100" dir="2700000">
                    <a:srgbClr val="C0C0C0"/>
                  </a:outerShdw>
                </a:effectLst>
                <a:latin typeface="Arial" panose="020B0604020202020204" pitchFamily="34" charset="0"/>
              </a:rPr>
            </a:fld>
            <a:endParaRPr lang="en-US" altLang="zh-CN" dirty="0">
              <a:effectLst>
                <a:outerShdw blurRad="38100" dist="38100" dir="2700000">
                  <a:srgbClr val="C0C0C0"/>
                </a:outerShdw>
              </a:effectLst>
              <a:latin typeface="Arial" panose="020B0604020202020204" pitchFamily="34" charset="0"/>
            </a:endParaRPr>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10" name="灯片编号占位符 4"/>
          <p:cNvSpPr>
            <a:spLocks noGrp="1"/>
          </p:cNvSpPr>
          <p:nvPr>
            <p:ph type="sldNum" sz="quarter" idx="4"/>
          </p:nvPr>
        </p:nvSpPr>
        <p:spPr bwMode="auto">
          <a:xfrm>
            <a:off x="0" y="6500813"/>
            <a:ext cx="1000125" cy="357188"/>
          </a:xfrm>
          <a:prstGeom prst="rect">
            <a:avLst/>
          </a:prstGeom>
          <a:ln>
            <a:miter lim="800000"/>
          </a:ln>
        </p:spPr>
        <p:txBody>
          <a:bodyPr vert="horz" wrap="square" lIns="91440" tIns="45720" rIns="91440" bIns="45720" numCol="1" anchor="t" anchorCtr="0" compatLnSpc="1"/>
          <a:p>
            <a:pPr algn="ctr">
              <a:buNone/>
            </a:pPr>
            <a:fld id="{9A0DB2DC-4C9A-4742-B13C-FB6460FD3503}" type="slidenum">
              <a:rPr lang="en-US" altLang="zh-CN" dirty="0">
                <a:effectLst>
                  <a:outerShdw blurRad="38100" dist="38100" dir="2700000">
                    <a:srgbClr val="C0C0C0"/>
                  </a:outerShdw>
                </a:effectLst>
                <a:latin typeface="Arial" panose="020B0604020202020204" pitchFamily="34" charset="0"/>
              </a:rPr>
            </a:fld>
            <a:endParaRPr lang="en-US" altLang="zh-CN" dirty="0">
              <a:effectLst>
                <a:outerShdw blurRad="38100" dist="38100" dir="2700000">
                  <a:srgbClr val="C0C0C0"/>
                </a:outerShdw>
              </a:effectLst>
              <a:latin typeface="Arial" panose="020B0604020202020204" pitchFamily="34" charset="0"/>
            </a:endParaRPr>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defRPr/>
            </a:pPr>
            <a:endParaRPr kumimoji="0" lang="zh-CN" altLang="en-US" sz="3200" b="1" i="0" u="none" strike="noStrike" kern="1200" cap="none" spc="0" normalizeH="0" baseline="0" noProof="0" smtClean="0">
              <a:ln>
                <a:noFill/>
              </a:ln>
              <a:solidFill>
                <a:srgbClr val="001D3B"/>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10" name="灯片编号占位符 4"/>
          <p:cNvSpPr>
            <a:spLocks noGrp="1"/>
          </p:cNvSpPr>
          <p:nvPr>
            <p:ph type="sldNum" sz="quarter" idx="4"/>
          </p:nvPr>
        </p:nvSpPr>
        <p:spPr bwMode="auto">
          <a:xfrm>
            <a:off x="0" y="6500813"/>
            <a:ext cx="1000125" cy="357188"/>
          </a:xfrm>
          <a:prstGeom prst="rect">
            <a:avLst/>
          </a:prstGeom>
          <a:ln>
            <a:miter lim="800000"/>
          </a:ln>
        </p:spPr>
        <p:txBody>
          <a:bodyPr vert="horz" wrap="square" lIns="91440" tIns="45720" rIns="91440" bIns="45720" numCol="1" anchor="t" anchorCtr="0" compatLnSpc="1"/>
          <a:p>
            <a:pPr algn="ctr">
              <a:buNone/>
            </a:pPr>
            <a:fld id="{9A0DB2DC-4C9A-4742-B13C-FB6460FD3503}" type="slidenum">
              <a:rPr lang="en-US" altLang="zh-CN" dirty="0">
                <a:effectLst>
                  <a:outerShdw blurRad="38100" dist="38100" dir="2700000">
                    <a:srgbClr val="C0C0C0"/>
                  </a:outerShdw>
                </a:effectLst>
                <a:latin typeface="Arial" panose="020B0604020202020204" pitchFamily="34" charset="0"/>
              </a:rPr>
            </a:fld>
            <a:endParaRPr lang="en-US" altLang="zh-CN" dirty="0">
              <a:effectLst>
                <a:outerShdw blurRad="38100" dist="38100" dir="2700000">
                  <a:srgbClr val="C0C0C0"/>
                </a:outerShdw>
              </a:effectLst>
              <a:latin typeface="Arial" panose="020B0604020202020204" pitchFamily="34" charset="0"/>
            </a:endParaRPr>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4" Type="http://schemas.openxmlformats.org/officeDocument/2006/relationships/theme" Target="../theme/theme2.xml"/><Relationship Id="rId13" Type="http://schemas.openxmlformats.org/officeDocument/2006/relationships/image" Target="../media/image1.png"/><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4" Type="http://schemas.openxmlformats.org/officeDocument/2006/relationships/theme" Target="../theme/theme3.xml"/><Relationship Id="rId13" Type="http://schemas.openxmlformats.org/officeDocument/2006/relationships/image" Target="../media/image1.png"/><Relationship Id="rId12" Type="http://schemas.openxmlformats.org/officeDocument/2006/relationships/slideLayout" Target="../slideLayouts/slideLayout36.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p:sp>
        <p:nvSpPr>
          <p:cNvPr id="7" name="Rectangle 4"/>
          <p:cNvSpPr>
            <a:spLocks noChangeArrowheads="1"/>
          </p:cNvSpPr>
          <p:nvPr/>
        </p:nvSpPr>
        <p:spPr bwMode="auto">
          <a:xfrm rot="10800000">
            <a:off x="0" y="0"/>
            <a:ext cx="9144000" cy="1000125"/>
          </a:xfrm>
          <a:prstGeom prst="rect">
            <a:avLst/>
          </a:prstGeom>
          <a:gradFill rotWithShape="1">
            <a:gsLst>
              <a:gs pos="0">
                <a:schemeClr val="tx1"/>
              </a:gs>
              <a:gs pos="100000">
                <a:schemeClr val="accent2"/>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rgbClr val="003B76">
                  <a:lumMod val="50000"/>
                </a:srgbClr>
              </a:solidFill>
              <a:effectLst>
                <a:outerShdw blurRad="38100" dist="38100" dir="2700000" algn="tl">
                  <a:srgbClr val="000000">
                    <a:alpha val="43137"/>
                  </a:srgbClr>
                </a:outerShdw>
              </a:effectLst>
              <a:uLnTx/>
              <a:uFillTx/>
              <a:latin typeface="方正粗倩简体" pitchFamily="65" charset="-122"/>
              <a:ea typeface="方正粗倩简体" pitchFamily="65" charset="-122"/>
              <a:cs typeface="+mn-cs"/>
            </a:endParaRPr>
          </a:p>
        </p:txBody>
      </p:sp>
      <p:sp>
        <p:nvSpPr>
          <p:cNvPr id="5123" name="Rectangle 5"/>
          <p:cNvSpPr>
            <a:spLocks noChangeArrowheads="1"/>
          </p:cNvSpPr>
          <p:nvPr/>
        </p:nvSpPr>
        <p:spPr bwMode="auto">
          <a:xfrm>
            <a:off x="0" y="6237288"/>
            <a:ext cx="9144000" cy="620713"/>
          </a:xfrm>
          <a:prstGeom prst="rect">
            <a:avLst/>
          </a:prstGeom>
          <a:gradFill rotWithShape="1">
            <a:gsLst>
              <a:gs pos="0">
                <a:schemeClr val="tx1"/>
              </a:gs>
              <a:gs pos="100000">
                <a:schemeClr val="accent2"/>
              </a:gs>
            </a:gsLst>
            <a:lin ang="0" scaled="1"/>
          </a:gradFill>
          <a:ln>
            <a:noFill/>
          </a:ln>
        </p:spPr>
        <p:txBody>
          <a:bodyPr wrap="none" anchor="ctr"/>
          <a:lstStyle>
            <a:lvl1pPr>
              <a:spcBef>
                <a:spcPct val="20000"/>
              </a:spcBef>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1pPr>
            <a:lvl2pPr marL="742950" indent="-285750">
              <a:spcBef>
                <a:spcPct val="20000"/>
              </a:spcBef>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2pPr>
            <a:lvl3pPr marL="1143000" indent="-228600">
              <a:spcBef>
                <a:spcPct val="20000"/>
              </a:spcBef>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3pPr>
            <a:lvl4pPr marL="1600200" indent="-228600">
              <a:spcBef>
                <a:spcPct val="20000"/>
              </a:spcBef>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4pPr>
            <a:lvl5pPr marL="2057400" indent="-228600">
              <a:spcBef>
                <a:spcPct val="20000"/>
              </a:spcBef>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smtClean="0">
              <a:ln>
                <a:noFill/>
              </a:ln>
              <a:solidFill>
                <a:srgbClr val="FFFFFF"/>
              </a:solidFill>
              <a:effectLst/>
              <a:uLnTx/>
              <a:uFillTx/>
              <a:latin typeface="Garamond" panose="02020404030301010803" pitchFamily="18" charset="0"/>
              <a:ea typeface="宋体" panose="02010600030101010101" pitchFamily="2" charset="-122"/>
              <a:cs typeface="+mn-cs"/>
            </a:endParaRPr>
          </a:p>
        </p:txBody>
      </p:sp>
      <p:pic>
        <p:nvPicPr>
          <p:cNvPr id="9" name="Picture 45" descr="E:\2007DOC\C2.综合文档\CDC标志\CDC标志.png"/>
          <p:cNvPicPr>
            <a:picLocks noChangeAspect="1" noChangeArrowheads="1"/>
          </p:cNvPicPr>
          <p:nvPr/>
        </p:nvPicPr>
        <p:blipFill>
          <a:blip r:embed="rId13"/>
          <a:srcRect/>
          <a:stretch>
            <a:fillRect/>
          </a:stretch>
        </p:blipFill>
        <p:spPr bwMode="auto">
          <a:xfrm>
            <a:off x="5307013" y="6262688"/>
            <a:ext cx="857250" cy="576263"/>
          </a:xfrm>
          <a:prstGeom prst="rect">
            <a:avLst/>
          </a:prstGeom>
          <a:noFill/>
          <a:effectLst>
            <a:outerShdw blurRad="50800" dist="38100" dir="2700000" algn="tl" rotWithShape="0">
              <a:prstClr val="black">
                <a:alpha val="40000"/>
              </a:prstClr>
            </a:outerShdw>
          </a:effectLst>
        </p:spPr>
      </p:pic>
      <p:sp>
        <p:nvSpPr>
          <p:cNvPr id="5125" name="TextBox 9"/>
          <p:cNvSpPr txBox="1">
            <a:spLocks noChangeArrowheads="1"/>
          </p:cNvSpPr>
          <p:nvPr/>
        </p:nvSpPr>
        <p:spPr bwMode="auto">
          <a:xfrm>
            <a:off x="6118225" y="6338888"/>
            <a:ext cx="2786063" cy="398780"/>
          </a:xfrm>
          <a:prstGeom prst="rect">
            <a:avLst/>
          </a:prstGeom>
          <a:noFill/>
          <a:ln>
            <a:noFill/>
          </a:ln>
        </p:spPr>
        <p:txBody>
          <a:bodyPr>
            <a:spAutoFit/>
          </a:bodyPr>
          <a:lstStyle>
            <a:lvl1pPr>
              <a:spcBef>
                <a:spcPct val="20000"/>
              </a:spcBef>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1pPr>
            <a:lvl2pPr marL="742950" indent="-285750">
              <a:spcBef>
                <a:spcPct val="20000"/>
              </a:spcBef>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2pPr>
            <a:lvl3pPr marL="1143000" indent="-228600">
              <a:spcBef>
                <a:spcPct val="20000"/>
              </a:spcBef>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3pPr>
            <a:lvl4pPr marL="1600200" indent="-228600">
              <a:spcBef>
                <a:spcPct val="20000"/>
              </a:spcBef>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4pPr>
            <a:lvl5pPr marL="2057400" indent="-228600">
              <a:spcBef>
                <a:spcPct val="20000"/>
              </a:spcBef>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9pPr>
          </a:lstStyle>
          <a:p>
            <a:pPr marL="0" marR="0" lvl="0" indent="0" algn="dist"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smtClean="0">
                <a:ln>
                  <a:noFill/>
                </a:ln>
                <a:solidFill>
                  <a:srgbClr val="111111"/>
                </a:solidFill>
                <a:effectLst/>
                <a:uLnTx/>
                <a:uFillTx/>
                <a:latin typeface="黑体" panose="02010609060101010101" pitchFamily="49" charset="-122"/>
                <a:ea typeface="黑体" panose="02010609060101010101" pitchFamily="49" charset="-122"/>
                <a:cs typeface="+mn-cs"/>
              </a:rPr>
              <a:t>自贡市疾病预防控制中心</a:t>
            </a:r>
            <a:endParaRPr kumimoji="0" lang="en-US" altLang="zh-CN" sz="1200" b="1" i="0" u="none" strike="noStrike" kern="1200" cap="none" spc="0" normalizeH="0" baseline="0" noProof="0" smtClean="0">
              <a:ln>
                <a:noFill/>
              </a:ln>
              <a:solidFill>
                <a:srgbClr val="111111"/>
              </a:solidFill>
              <a:effectLst/>
              <a:uLnTx/>
              <a:uFillTx/>
              <a:latin typeface="黑体" panose="02010609060101010101" pitchFamily="49" charset="-122"/>
              <a:ea typeface="黑体" panose="02010609060101010101" pitchFamily="49" charset="-122"/>
              <a:cs typeface="+mn-cs"/>
            </a:endParaRPr>
          </a:p>
          <a:p>
            <a:pPr marL="0" marR="0" lvl="0" indent="0" algn="dist" defTabSz="914400" rtl="0" eaLnBrk="1" fontAlgn="base" latinLnBrk="0" hangingPunct="1">
              <a:lnSpc>
                <a:spcPct val="100000"/>
              </a:lnSpc>
              <a:spcBef>
                <a:spcPct val="0"/>
              </a:spcBef>
              <a:spcAft>
                <a:spcPct val="0"/>
              </a:spcAft>
              <a:buClrTx/>
              <a:buSzTx/>
              <a:buFontTx/>
              <a:buNone/>
              <a:defRPr/>
            </a:pPr>
            <a:r>
              <a:rPr kumimoji="0" lang="en-US" altLang="zh-CN" sz="800" b="1" i="0" u="none" strike="noStrike" kern="1200" cap="none" spc="0" normalizeH="0" baseline="0" noProof="0" smtClean="0">
                <a:ln>
                  <a:noFill/>
                </a:ln>
                <a:solidFill>
                  <a:srgbClr val="111111"/>
                </a:solidFill>
                <a:effectLst/>
                <a:uLnTx/>
                <a:uFillTx/>
                <a:latin typeface="黑体" panose="02010609060101010101" pitchFamily="49" charset="-122"/>
                <a:ea typeface="黑体" panose="02010609060101010101" pitchFamily="49" charset="-122"/>
                <a:cs typeface="+mn-cs"/>
              </a:rPr>
              <a:t>Zigong Center for Disease Control and Prevention</a:t>
            </a:r>
            <a:endParaRPr kumimoji="0" lang="zh-CN" altLang="en-US" sz="800" b="1" i="0" u="none" strike="noStrike" kern="1200" cap="none" spc="0" normalizeH="0" baseline="0" noProof="0" smtClean="0">
              <a:ln>
                <a:noFill/>
              </a:ln>
              <a:solidFill>
                <a:srgbClr val="111111"/>
              </a:solidFill>
              <a:effectLst/>
              <a:uLnTx/>
              <a:uFillTx/>
              <a:latin typeface="黑体" panose="02010609060101010101" pitchFamily="49" charset="-122"/>
              <a:ea typeface="黑体" panose="02010609060101010101" pitchFamily="49" charset="-122"/>
              <a:cs typeface="+mn-cs"/>
            </a:endParaRPr>
          </a:p>
        </p:txBody>
      </p:sp>
      <p:sp>
        <p:nvSpPr>
          <p:cNvPr id="3078" name="Rectangle 43"/>
          <p:cNvSpPr>
            <a:spLocks noGrp="1"/>
          </p:cNvSpPr>
          <p:nvPr>
            <p:ph type="body" idx="1"/>
          </p:nvPr>
        </p:nvSpPr>
        <p:spPr>
          <a:xfrm>
            <a:off x="457200" y="2071688"/>
            <a:ext cx="8229600" cy="4059237"/>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079" name="Rectangle 39"/>
          <p:cNvSpPr>
            <a:spLocks noGrp="1"/>
          </p:cNvSpPr>
          <p:nvPr>
            <p:ph type="title"/>
          </p:nvPr>
        </p:nvSpPr>
        <p:spPr>
          <a:xfrm>
            <a:off x="457200" y="-71437"/>
            <a:ext cx="8229600" cy="1139825"/>
          </a:xfrm>
          <a:prstGeom prst="rect">
            <a:avLst/>
          </a:prstGeom>
          <a:noFill/>
          <a:ln w="9525">
            <a:noFill/>
          </a:ln>
        </p:spPr>
        <p:txBody>
          <a:bodyPr anchor="ctr" anchorCtr="1"/>
          <a:p>
            <a:pPr lvl="0"/>
            <a:r>
              <a:rPr lang="zh-CN" altLang="en-US" dirty="0"/>
              <a:t>单击此处编辑母版标题样式</a:t>
            </a:r>
            <a:endParaRPr lang="zh-CN" altLang="en-US" dirty="0"/>
          </a:p>
        </p:txBody>
      </p:sp>
      <p:sp>
        <p:nvSpPr>
          <p:cNvPr id="14" name="灯片编号占位符 4"/>
          <p:cNvSpPr>
            <a:spLocks noGrp="1"/>
          </p:cNvSpPr>
          <p:nvPr>
            <p:ph type="sldNum" sz="quarter" idx="4"/>
          </p:nvPr>
        </p:nvSpPr>
        <p:spPr bwMode="auto">
          <a:xfrm>
            <a:off x="0" y="6500813"/>
            <a:ext cx="1000125" cy="357188"/>
          </a:xfrm>
          <a:prstGeom prst="rect">
            <a:avLst/>
          </a:prstGeom>
          <a:ln>
            <a:miter lim="800000"/>
          </a:ln>
        </p:spPr>
        <p:txBody>
          <a:bodyPr vert="horz" wrap="square" lIns="91440" tIns="45720" rIns="91440" bIns="45720" numCol="1" anchor="t" anchorCtr="0" compatLnSpc="1"/>
          <a:lstStyle>
            <a:lvl1pPr algn="ctr">
              <a:defRPr sz="1000">
                <a:solidFill>
                  <a:srgbClr val="FFFFFF"/>
                </a:solidFill>
                <a:latin typeface="Arial" panose="020B0604020202020204" pitchFamily="34" charset="0"/>
              </a:defRPr>
            </a:lvl1pPr>
          </a:lstStyle>
          <a:p>
            <a:pPr lvl="0" eaLnBrk="1" hangingPunct="1">
              <a:buNone/>
            </a:pPr>
            <a:fld id="{9A0DB2DC-4C9A-4742-B13C-FB6460FD3503}" type="slidenum">
              <a:rPr lang="en-US" altLang="zh-CN" dirty="0">
                <a:effectLst>
                  <a:outerShdw blurRad="38100" dist="38100" dir="2700000">
                    <a:srgbClr val="C0C0C0"/>
                  </a:outerShdw>
                </a:effectLst>
              </a:rPr>
            </a:fld>
            <a:endParaRPr lang="en-US" altLang="zh-CN" dirty="0">
              <a:effectLst>
                <a:outerShdw blurRad="38100" dist="38100" dir="2700000">
                  <a:srgbClr val="C0C0C0"/>
                </a:outerShdw>
              </a:effectLst>
              <a:latin typeface="Verdana" panose="020B0604030504040204" pitchFamily="34" charset="0"/>
            </a:endParaRPr>
          </a:p>
        </p:txBody>
      </p:sp>
      <p:pic>
        <p:nvPicPr>
          <p:cNvPr id="2" name="Picture 45" descr="E:\2007DOC\C2.综合文档\CDC标志\CDC标志.png"/>
          <p:cNvPicPr>
            <a:picLocks noChangeAspect="1" noChangeArrowheads="1"/>
          </p:cNvPicPr>
          <p:nvPr/>
        </p:nvPicPr>
        <p:blipFill>
          <a:blip r:embed="rId13"/>
          <a:srcRect/>
          <a:stretch>
            <a:fillRect/>
          </a:stretch>
        </p:blipFill>
        <p:spPr bwMode="auto">
          <a:xfrm>
            <a:off x="5292725" y="6281738"/>
            <a:ext cx="857250" cy="576263"/>
          </a:xfrm>
          <a:prstGeom prst="rect">
            <a:avLst/>
          </a:prstGeom>
          <a:noFill/>
          <a:effectLst>
            <a:outerShdw blurRad="50800" dist="38100" dir="2700000" algn="tl" rotWithShape="0">
              <a:prstClr val="black">
                <a:alpha val="40000"/>
              </a:prstClr>
            </a:outerShdw>
          </a:effectLst>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nLst>
      <p:par>
        <p:cTn id="1" dur="indefinite" restart="never" nodeType="tmRoot"/>
      </p:par>
    </p:tnLst>
  </p:timing>
  <p:hf sldNum="0" hdr="0" ftr="0" dt="0"/>
  <p:txStyles>
    <p:titleStyle>
      <a:lvl1pPr algn="ctr" rtl="0" eaLnBrk="0" fontAlgn="base" hangingPunct="0">
        <a:spcBef>
          <a:spcPct val="0"/>
        </a:spcBef>
        <a:spcAft>
          <a:spcPct val="0"/>
        </a:spcAft>
        <a:defRPr sz="4400" b="1" kern="1200">
          <a:solidFill>
            <a:srgbClr val="003366"/>
          </a:solidFill>
          <a:latin typeface="+mj-lt"/>
          <a:ea typeface="+mj-ea"/>
          <a:cs typeface="+mj-cs"/>
        </a:defRPr>
      </a:lvl1pPr>
      <a:lvl2pPr algn="ctr" rtl="0" eaLnBrk="0" fontAlgn="base" hangingPunct="0">
        <a:spcBef>
          <a:spcPct val="0"/>
        </a:spcBef>
        <a:spcAft>
          <a:spcPct val="0"/>
        </a:spcAft>
        <a:defRPr sz="4400" b="1">
          <a:solidFill>
            <a:srgbClr val="003366"/>
          </a:solidFill>
          <a:latin typeface="华文中宋" panose="02010600040101010101" pitchFamily="2" charset="-122"/>
          <a:ea typeface="宋体" panose="02010600030101010101" pitchFamily="2" charset="-122"/>
        </a:defRPr>
      </a:lvl2pPr>
      <a:lvl3pPr algn="ctr" rtl="0" eaLnBrk="0" fontAlgn="base" hangingPunct="0">
        <a:spcBef>
          <a:spcPct val="0"/>
        </a:spcBef>
        <a:spcAft>
          <a:spcPct val="0"/>
        </a:spcAft>
        <a:defRPr sz="4400" b="1">
          <a:solidFill>
            <a:srgbClr val="003366"/>
          </a:solidFill>
          <a:latin typeface="华文中宋" panose="02010600040101010101" pitchFamily="2" charset="-122"/>
          <a:ea typeface="宋体" panose="02010600030101010101" pitchFamily="2" charset="-122"/>
        </a:defRPr>
      </a:lvl3pPr>
      <a:lvl4pPr algn="ctr" rtl="0" eaLnBrk="0" fontAlgn="base" hangingPunct="0">
        <a:spcBef>
          <a:spcPct val="0"/>
        </a:spcBef>
        <a:spcAft>
          <a:spcPct val="0"/>
        </a:spcAft>
        <a:defRPr sz="4400" b="1">
          <a:solidFill>
            <a:srgbClr val="003366"/>
          </a:solidFill>
          <a:latin typeface="华文中宋" panose="02010600040101010101" pitchFamily="2" charset="-122"/>
          <a:ea typeface="宋体" panose="02010600030101010101" pitchFamily="2" charset="-122"/>
        </a:defRPr>
      </a:lvl4pPr>
      <a:lvl5pPr algn="ctr" rtl="0" eaLnBrk="0" fontAlgn="base" hangingPunct="0">
        <a:spcBef>
          <a:spcPct val="0"/>
        </a:spcBef>
        <a:spcAft>
          <a:spcPct val="0"/>
        </a:spcAft>
        <a:defRPr sz="4400" b="1">
          <a:solidFill>
            <a:srgbClr val="003366"/>
          </a:solidFill>
          <a:latin typeface="华文中宋" panose="02010600040101010101" pitchFamily="2" charset="-122"/>
          <a:ea typeface="宋体" panose="02010600030101010101" pitchFamily="2" charset="-122"/>
        </a:defRPr>
      </a:lvl5pPr>
      <a:lvl6pPr marL="457200" algn="ctr" rtl="0" fontAlgn="base">
        <a:spcBef>
          <a:spcPct val="0"/>
        </a:spcBef>
        <a:spcAft>
          <a:spcPct val="0"/>
        </a:spcAft>
        <a:defRPr sz="4400" b="1">
          <a:solidFill>
            <a:srgbClr val="003366"/>
          </a:solidFill>
          <a:latin typeface="华文中宋" panose="02010600040101010101" pitchFamily="2" charset="-122"/>
          <a:ea typeface="宋体" panose="02010600030101010101" pitchFamily="2" charset="-122"/>
        </a:defRPr>
      </a:lvl6pPr>
      <a:lvl7pPr marL="914400" algn="ctr" rtl="0" fontAlgn="base">
        <a:spcBef>
          <a:spcPct val="0"/>
        </a:spcBef>
        <a:spcAft>
          <a:spcPct val="0"/>
        </a:spcAft>
        <a:defRPr sz="4400" b="1">
          <a:solidFill>
            <a:srgbClr val="003366"/>
          </a:solidFill>
          <a:latin typeface="华文中宋" panose="02010600040101010101" pitchFamily="2" charset="-122"/>
          <a:ea typeface="宋体" panose="02010600030101010101" pitchFamily="2" charset="-122"/>
        </a:defRPr>
      </a:lvl7pPr>
      <a:lvl8pPr marL="1371600" algn="ctr" rtl="0" fontAlgn="base">
        <a:spcBef>
          <a:spcPct val="0"/>
        </a:spcBef>
        <a:spcAft>
          <a:spcPct val="0"/>
        </a:spcAft>
        <a:defRPr sz="4400" b="1">
          <a:solidFill>
            <a:srgbClr val="003366"/>
          </a:solidFill>
          <a:latin typeface="华文中宋" panose="02010600040101010101" pitchFamily="2" charset="-122"/>
          <a:ea typeface="宋体" panose="02010600030101010101" pitchFamily="2" charset="-122"/>
        </a:defRPr>
      </a:lvl8pPr>
      <a:lvl9pPr marL="1828800" algn="ctr" rtl="0" fontAlgn="base">
        <a:spcBef>
          <a:spcPct val="0"/>
        </a:spcBef>
        <a:spcAft>
          <a:spcPct val="0"/>
        </a:spcAft>
        <a:defRPr sz="4400" b="1">
          <a:solidFill>
            <a:srgbClr val="003366"/>
          </a:solidFill>
          <a:latin typeface="华文中宋" panose="02010600040101010101" pitchFamily="2" charset="-122"/>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b="1" kern="1200">
          <a:solidFill>
            <a:srgbClr val="001D3B"/>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kern="1200">
          <a:solidFill>
            <a:srgbClr val="001D3B"/>
          </a:solidFill>
          <a:latin typeface="+mn-lt"/>
          <a:ea typeface="+mn-ea"/>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b="1" kern="1200">
          <a:solidFill>
            <a:srgbClr val="001D3B"/>
          </a:solidFill>
          <a:latin typeface="+mn-lt"/>
          <a:ea typeface="+mn-ea"/>
          <a:cs typeface="+mn-cs"/>
        </a:defRPr>
      </a:lvl3pPr>
      <a:lvl4pPr marL="1600200" indent="-228600" algn="l" rtl="0" eaLnBrk="0" fontAlgn="base" hangingPunct="0">
        <a:spcBef>
          <a:spcPct val="20000"/>
        </a:spcBef>
        <a:spcAft>
          <a:spcPct val="0"/>
        </a:spcAft>
        <a:buClr>
          <a:schemeClr val="tx2"/>
        </a:buClr>
        <a:buChar char="•"/>
        <a:defRPr sz="2000" b="1" kern="1200">
          <a:solidFill>
            <a:srgbClr val="001D3B"/>
          </a:solidFill>
          <a:latin typeface="+mn-lt"/>
          <a:ea typeface="+mn-ea"/>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b="1" kern="1200">
          <a:solidFill>
            <a:srgbClr val="001D3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p:sp>
        <p:nvSpPr>
          <p:cNvPr id="7" name="Rectangle 4"/>
          <p:cNvSpPr>
            <a:spLocks noChangeArrowheads="1"/>
          </p:cNvSpPr>
          <p:nvPr/>
        </p:nvSpPr>
        <p:spPr bwMode="auto">
          <a:xfrm rot="10800000">
            <a:off x="0" y="0"/>
            <a:ext cx="9144000" cy="1000125"/>
          </a:xfrm>
          <a:prstGeom prst="rect">
            <a:avLst/>
          </a:prstGeom>
          <a:gradFill rotWithShape="1">
            <a:gsLst>
              <a:gs pos="0">
                <a:schemeClr val="tx1"/>
              </a:gs>
              <a:gs pos="100000">
                <a:schemeClr val="accent2"/>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rgbClr val="003B76">
                  <a:lumMod val="50000"/>
                </a:srgbClr>
              </a:solidFill>
              <a:effectLst>
                <a:outerShdw blurRad="38100" dist="38100" dir="2700000" algn="tl">
                  <a:srgbClr val="000000">
                    <a:alpha val="43137"/>
                  </a:srgbClr>
                </a:outerShdw>
              </a:effectLst>
              <a:uLnTx/>
              <a:uFillTx/>
              <a:latin typeface="方正粗倩简体" pitchFamily="65" charset="-122"/>
              <a:ea typeface="方正粗倩简体" pitchFamily="65" charset="-122"/>
              <a:cs typeface="+mn-cs"/>
            </a:endParaRPr>
          </a:p>
        </p:txBody>
      </p:sp>
      <p:sp>
        <p:nvSpPr>
          <p:cNvPr id="5123" name="Rectangle 5"/>
          <p:cNvSpPr>
            <a:spLocks noChangeArrowheads="1"/>
          </p:cNvSpPr>
          <p:nvPr/>
        </p:nvSpPr>
        <p:spPr bwMode="auto">
          <a:xfrm>
            <a:off x="0" y="6237288"/>
            <a:ext cx="9144000" cy="620713"/>
          </a:xfrm>
          <a:prstGeom prst="rect">
            <a:avLst/>
          </a:prstGeom>
          <a:gradFill rotWithShape="1">
            <a:gsLst>
              <a:gs pos="0">
                <a:schemeClr val="tx1"/>
              </a:gs>
              <a:gs pos="100000">
                <a:schemeClr val="accent2"/>
              </a:gs>
            </a:gsLst>
            <a:lin ang="0" scaled="1"/>
          </a:gradFill>
          <a:ln>
            <a:noFill/>
          </a:ln>
        </p:spPr>
        <p:txBody>
          <a:bodyPr wrap="none" anchor="ctr"/>
          <a:lstStyle>
            <a:lvl1pPr>
              <a:spcBef>
                <a:spcPct val="20000"/>
              </a:spcBef>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1pPr>
            <a:lvl2pPr marL="742950" indent="-285750">
              <a:spcBef>
                <a:spcPct val="20000"/>
              </a:spcBef>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2pPr>
            <a:lvl3pPr marL="1143000" indent="-228600">
              <a:spcBef>
                <a:spcPct val="20000"/>
              </a:spcBef>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3pPr>
            <a:lvl4pPr marL="1600200" indent="-228600">
              <a:spcBef>
                <a:spcPct val="20000"/>
              </a:spcBef>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4pPr>
            <a:lvl5pPr marL="2057400" indent="-228600">
              <a:spcBef>
                <a:spcPct val="20000"/>
              </a:spcBef>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smtClean="0">
              <a:ln>
                <a:noFill/>
              </a:ln>
              <a:solidFill>
                <a:srgbClr val="FFFFFF"/>
              </a:solidFill>
              <a:effectLst/>
              <a:uLnTx/>
              <a:uFillTx/>
              <a:latin typeface="Garamond" panose="02020404030301010803" pitchFamily="18" charset="0"/>
              <a:ea typeface="宋体" panose="02010600030101010101" pitchFamily="2" charset="-122"/>
              <a:cs typeface="+mn-cs"/>
            </a:endParaRPr>
          </a:p>
        </p:txBody>
      </p:sp>
      <p:pic>
        <p:nvPicPr>
          <p:cNvPr id="9" name="Picture 45" descr="E:\2007DOC\C2.综合文档\CDC标志\CDC标志.png"/>
          <p:cNvPicPr>
            <a:picLocks noChangeAspect="1" noChangeArrowheads="1"/>
          </p:cNvPicPr>
          <p:nvPr/>
        </p:nvPicPr>
        <p:blipFill>
          <a:blip r:embed="rId13"/>
          <a:srcRect/>
          <a:stretch>
            <a:fillRect/>
          </a:stretch>
        </p:blipFill>
        <p:spPr bwMode="auto">
          <a:xfrm>
            <a:off x="5307013" y="6262688"/>
            <a:ext cx="857250" cy="576263"/>
          </a:xfrm>
          <a:prstGeom prst="rect">
            <a:avLst/>
          </a:prstGeom>
          <a:noFill/>
          <a:effectLst>
            <a:outerShdw blurRad="50800" dist="38100" dir="2700000" algn="tl" rotWithShape="0">
              <a:prstClr val="black">
                <a:alpha val="40000"/>
              </a:prstClr>
            </a:outerShdw>
          </a:effectLst>
        </p:spPr>
      </p:pic>
      <p:sp>
        <p:nvSpPr>
          <p:cNvPr id="5125" name="TextBox 9"/>
          <p:cNvSpPr txBox="1">
            <a:spLocks noChangeArrowheads="1"/>
          </p:cNvSpPr>
          <p:nvPr/>
        </p:nvSpPr>
        <p:spPr bwMode="auto">
          <a:xfrm>
            <a:off x="6118225" y="6338888"/>
            <a:ext cx="2786063" cy="396875"/>
          </a:xfrm>
          <a:prstGeom prst="rect">
            <a:avLst/>
          </a:prstGeom>
          <a:noFill/>
          <a:ln>
            <a:noFill/>
          </a:ln>
        </p:spPr>
        <p:txBody>
          <a:bodyPr>
            <a:spAutoFit/>
          </a:bodyPr>
          <a:lstStyle>
            <a:lvl1pPr>
              <a:spcBef>
                <a:spcPct val="20000"/>
              </a:spcBef>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1pPr>
            <a:lvl2pPr marL="742950" indent="-285750">
              <a:spcBef>
                <a:spcPct val="20000"/>
              </a:spcBef>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2pPr>
            <a:lvl3pPr marL="1143000" indent="-228600">
              <a:spcBef>
                <a:spcPct val="20000"/>
              </a:spcBef>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3pPr>
            <a:lvl4pPr marL="1600200" indent="-228600">
              <a:spcBef>
                <a:spcPct val="20000"/>
              </a:spcBef>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4pPr>
            <a:lvl5pPr marL="2057400" indent="-228600">
              <a:spcBef>
                <a:spcPct val="20000"/>
              </a:spcBef>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9pPr>
          </a:lstStyle>
          <a:p>
            <a:pPr marL="0" marR="0" lvl="0" indent="0" algn="dist"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smtClean="0">
                <a:ln>
                  <a:noFill/>
                </a:ln>
                <a:solidFill>
                  <a:srgbClr val="111111"/>
                </a:solidFill>
                <a:effectLst/>
                <a:uLnTx/>
                <a:uFillTx/>
                <a:latin typeface="黑体" panose="02010609060101010101" pitchFamily="49" charset="-122"/>
                <a:ea typeface="黑体" panose="02010609060101010101" pitchFamily="49" charset="-122"/>
                <a:cs typeface="+mn-cs"/>
              </a:rPr>
              <a:t>四川省疾病预防控制中心</a:t>
            </a:r>
            <a:endParaRPr kumimoji="0" lang="en-US" altLang="zh-CN" sz="1200" b="1" i="0" u="none" strike="noStrike" kern="1200" cap="none" spc="0" normalizeH="0" baseline="0" noProof="0" smtClean="0">
              <a:ln>
                <a:noFill/>
              </a:ln>
              <a:solidFill>
                <a:srgbClr val="111111"/>
              </a:solidFill>
              <a:effectLst/>
              <a:uLnTx/>
              <a:uFillTx/>
              <a:latin typeface="黑体" panose="02010609060101010101" pitchFamily="49" charset="-122"/>
              <a:ea typeface="黑体" panose="02010609060101010101" pitchFamily="49" charset="-122"/>
              <a:cs typeface="+mn-cs"/>
            </a:endParaRPr>
          </a:p>
          <a:p>
            <a:pPr marL="0" marR="0" lvl="0" indent="0" algn="dist" defTabSz="914400" rtl="0" eaLnBrk="1" fontAlgn="base" latinLnBrk="0" hangingPunct="1">
              <a:lnSpc>
                <a:spcPct val="100000"/>
              </a:lnSpc>
              <a:spcBef>
                <a:spcPct val="0"/>
              </a:spcBef>
              <a:spcAft>
                <a:spcPct val="0"/>
              </a:spcAft>
              <a:buClrTx/>
              <a:buSzTx/>
              <a:buFontTx/>
              <a:buNone/>
              <a:defRPr/>
            </a:pPr>
            <a:r>
              <a:rPr kumimoji="0" lang="en-US" altLang="zh-CN" sz="800" b="1" i="0" u="none" strike="noStrike" kern="1200" cap="none" spc="0" normalizeH="0" baseline="0" noProof="0" smtClean="0">
                <a:ln>
                  <a:noFill/>
                </a:ln>
                <a:solidFill>
                  <a:srgbClr val="111111"/>
                </a:solidFill>
                <a:effectLst/>
                <a:uLnTx/>
                <a:uFillTx/>
                <a:latin typeface="黑体" panose="02010609060101010101" pitchFamily="49" charset="-122"/>
                <a:ea typeface="黑体" panose="02010609060101010101" pitchFamily="49" charset="-122"/>
                <a:cs typeface="+mn-cs"/>
              </a:rPr>
              <a:t>Sichuan Center for Disease Control and Prevention</a:t>
            </a:r>
            <a:endParaRPr kumimoji="0" lang="zh-CN" altLang="en-US" sz="800" b="1" i="0" u="none" strike="noStrike" kern="1200" cap="none" spc="0" normalizeH="0" baseline="0" noProof="0" smtClean="0">
              <a:ln>
                <a:noFill/>
              </a:ln>
              <a:solidFill>
                <a:srgbClr val="111111"/>
              </a:solidFill>
              <a:effectLst/>
              <a:uLnTx/>
              <a:uFillTx/>
              <a:latin typeface="黑体" panose="02010609060101010101" pitchFamily="49" charset="-122"/>
              <a:ea typeface="黑体" panose="02010609060101010101" pitchFamily="49" charset="-122"/>
              <a:cs typeface="+mn-cs"/>
            </a:endParaRPr>
          </a:p>
        </p:txBody>
      </p:sp>
      <p:sp>
        <p:nvSpPr>
          <p:cNvPr id="4102" name="Rectangle 43"/>
          <p:cNvSpPr>
            <a:spLocks noGrp="1"/>
          </p:cNvSpPr>
          <p:nvPr>
            <p:ph type="body" idx="1"/>
          </p:nvPr>
        </p:nvSpPr>
        <p:spPr>
          <a:xfrm>
            <a:off x="457200" y="2071688"/>
            <a:ext cx="8229600" cy="4059237"/>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103" name="Rectangle 39"/>
          <p:cNvSpPr>
            <a:spLocks noGrp="1"/>
          </p:cNvSpPr>
          <p:nvPr>
            <p:ph type="title"/>
          </p:nvPr>
        </p:nvSpPr>
        <p:spPr>
          <a:xfrm>
            <a:off x="457200" y="-71437"/>
            <a:ext cx="8229600" cy="1139825"/>
          </a:xfrm>
          <a:prstGeom prst="rect">
            <a:avLst/>
          </a:prstGeom>
          <a:noFill/>
          <a:ln w="9525">
            <a:noFill/>
          </a:ln>
        </p:spPr>
        <p:txBody>
          <a:bodyPr anchor="ctr" anchorCtr="1"/>
          <a:p>
            <a:pPr lvl="0"/>
            <a:r>
              <a:rPr lang="zh-CN" altLang="en-US" dirty="0"/>
              <a:t>单击此处编辑母版标题样式</a:t>
            </a:r>
            <a:endParaRPr lang="zh-CN" altLang="en-US" dirty="0"/>
          </a:p>
        </p:txBody>
      </p:sp>
      <p:sp>
        <p:nvSpPr>
          <p:cNvPr id="14" name="灯片编号占位符 4"/>
          <p:cNvSpPr>
            <a:spLocks noGrp="1"/>
          </p:cNvSpPr>
          <p:nvPr>
            <p:ph type="sldNum" sz="quarter" idx="4"/>
          </p:nvPr>
        </p:nvSpPr>
        <p:spPr bwMode="auto">
          <a:xfrm>
            <a:off x="0" y="6500813"/>
            <a:ext cx="1000125" cy="357188"/>
          </a:xfrm>
          <a:prstGeom prst="rect">
            <a:avLst/>
          </a:prstGeom>
          <a:ln>
            <a:miter lim="800000"/>
          </a:ln>
        </p:spPr>
        <p:txBody>
          <a:bodyPr vert="horz" wrap="square" lIns="91440" tIns="45720" rIns="91440" bIns="45720" numCol="1" anchor="t" anchorCtr="0" compatLnSpc="1"/>
          <a:lstStyle>
            <a:lvl1pPr algn="ctr">
              <a:defRPr sz="1000">
                <a:solidFill>
                  <a:srgbClr val="FFFFFF"/>
                </a:solidFill>
                <a:latin typeface="Arial" panose="020B0604020202020204" pitchFamily="34" charset="0"/>
              </a:defRPr>
            </a:lvl1pPr>
          </a:lstStyle>
          <a:p>
            <a:pPr lvl="0" eaLnBrk="1" hangingPunct="1">
              <a:buNone/>
            </a:pPr>
            <a:fld id="{9A0DB2DC-4C9A-4742-B13C-FB6460FD3503}" type="slidenum">
              <a:rPr lang="en-US" altLang="zh-CN" dirty="0">
                <a:effectLst>
                  <a:outerShdw blurRad="38100" dist="38100" dir="2700000">
                    <a:srgbClr val="C0C0C0"/>
                  </a:outerShdw>
                </a:effectLst>
              </a:rPr>
            </a:fld>
            <a:endParaRPr lang="en-US" altLang="zh-CN" dirty="0">
              <a:effectLst>
                <a:outerShdw blurRad="38100" dist="38100" dir="2700000">
                  <a:srgbClr val="C0C0C0"/>
                </a:outerShdw>
              </a:effectLst>
              <a:latin typeface="Verdana" panose="020B0604030504040204" pitchFamily="34" charset="0"/>
            </a:endParaRPr>
          </a:p>
        </p:txBody>
      </p:sp>
      <p:pic>
        <p:nvPicPr>
          <p:cNvPr id="2" name="Picture 45" descr="E:\2007DOC\C2.综合文档\CDC标志\CDC标志.png"/>
          <p:cNvPicPr>
            <a:picLocks noChangeAspect="1" noChangeArrowheads="1"/>
          </p:cNvPicPr>
          <p:nvPr/>
        </p:nvPicPr>
        <p:blipFill>
          <a:blip r:embed="rId13"/>
          <a:srcRect/>
          <a:stretch>
            <a:fillRect/>
          </a:stretch>
        </p:blipFill>
        <p:spPr bwMode="auto">
          <a:xfrm>
            <a:off x="5292725" y="6281738"/>
            <a:ext cx="857250" cy="576263"/>
          </a:xfrm>
          <a:prstGeom prst="rect">
            <a:avLst/>
          </a:prstGeom>
          <a:noFill/>
          <a:effectLst>
            <a:outerShdw blurRad="50800" dist="38100" dir="2700000" algn="tl" rotWithShape="0">
              <a:prstClr val="black">
                <a:alpha val="40000"/>
              </a:prstClr>
            </a:outerShdw>
          </a:effectLst>
        </p:spPr>
      </p:pic>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p:timing>
    <p:tnLst>
      <p:par>
        <p:cTn id="1" dur="indefinite" restart="never" nodeType="tmRoot"/>
      </p:par>
    </p:tnLst>
  </p:timing>
  <p:hf sldNum="0" hdr="0" ftr="0" dt="0"/>
  <p:txStyles>
    <p:titleStyle>
      <a:lvl1pPr algn="ctr" rtl="0" eaLnBrk="0" fontAlgn="base" hangingPunct="0">
        <a:spcBef>
          <a:spcPct val="0"/>
        </a:spcBef>
        <a:spcAft>
          <a:spcPct val="0"/>
        </a:spcAft>
        <a:defRPr sz="4400" b="1" kern="1200">
          <a:solidFill>
            <a:srgbClr val="003366"/>
          </a:solidFill>
          <a:latin typeface="+mj-lt"/>
          <a:ea typeface="+mj-ea"/>
          <a:cs typeface="+mj-cs"/>
        </a:defRPr>
      </a:lvl1pPr>
      <a:lvl2pPr algn="ctr" rtl="0" eaLnBrk="0" fontAlgn="base" hangingPunct="0">
        <a:spcBef>
          <a:spcPct val="0"/>
        </a:spcBef>
        <a:spcAft>
          <a:spcPct val="0"/>
        </a:spcAft>
        <a:defRPr sz="4400" b="1">
          <a:solidFill>
            <a:srgbClr val="003366"/>
          </a:solidFill>
          <a:latin typeface="华文中宋" panose="02010600040101010101" pitchFamily="2" charset="-122"/>
          <a:ea typeface="宋体" panose="02010600030101010101" pitchFamily="2" charset="-122"/>
        </a:defRPr>
      </a:lvl2pPr>
      <a:lvl3pPr algn="ctr" rtl="0" eaLnBrk="0" fontAlgn="base" hangingPunct="0">
        <a:spcBef>
          <a:spcPct val="0"/>
        </a:spcBef>
        <a:spcAft>
          <a:spcPct val="0"/>
        </a:spcAft>
        <a:defRPr sz="4400" b="1">
          <a:solidFill>
            <a:srgbClr val="003366"/>
          </a:solidFill>
          <a:latin typeface="华文中宋" panose="02010600040101010101" pitchFamily="2" charset="-122"/>
          <a:ea typeface="宋体" panose="02010600030101010101" pitchFamily="2" charset="-122"/>
        </a:defRPr>
      </a:lvl3pPr>
      <a:lvl4pPr algn="ctr" rtl="0" eaLnBrk="0" fontAlgn="base" hangingPunct="0">
        <a:spcBef>
          <a:spcPct val="0"/>
        </a:spcBef>
        <a:spcAft>
          <a:spcPct val="0"/>
        </a:spcAft>
        <a:defRPr sz="4400" b="1">
          <a:solidFill>
            <a:srgbClr val="003366"/>
          </a:solidFill>
          <a:latin typeface="华文中宋" panose="02010600040101010101" pitchFamily="2" charset="-122"/>
          <a:ea typeface="宋体" panose="02010600030101010101" pitchFamily="2" charset="-122"/>
        </a:defRPr>
      </a:lvl4pPr>
      <a:lvl5pPr algn="ctr" rtl="0" eaLnBrk="0" fontAlgn="base" hangingPunct="0">
        <a:spcBef>
          <a:spcPct val="0"/>
        </a:spcBef>
        <a:spcAft>
          <a:spcPct val="0"/>
        </a:spcAft>
        <a:defRPr sz="4400" b="1">
          <a:solidFill>
            <a:srgbClr val="003366"/>
          </a:solidFill>
          <a:latin typeface="华文中宋" panose="02010600040101010101" pitchFamily="2" charset="-122"/>
          <a:ea typeface="宋体" panose="02010600030101010101" pitchFamily="2" charset="-122"/>
        </a:defRPr>
      </a:lvl5pPr>
      <a:lvl6pPr marL="457200" algn="ctr" rtl="0" fontAlgn="base">
        <a:spcBef>
          <a:spcPct val="0"/>
        </a:spcBef>
        <a:spcAft>
          <a:spcPct val="0"/>
        </a:spcAft>
        <a:defRPr sz="4400" b="1">
          <a:solidFill>
            <a:srgbClr val="003366"/>
          </a:solidFill>
          <a:latin typeface="华文中宋" panose="02010600040101010101" pitchFamily="2" charset="-122"/>
          <a:ea typeface="宋体" panose="02010600030101010101" pitchFamily="2" charset="-122"/>
        </a:defRPr>
      </a:lvl6pPr>
      <a:lvl7pPr marL="914400" algn="ctr" rtl="0" fontAlgn="base">
        <a:spcBef>
          <a:spcPct val="0"/>
        </a:spcBef>
        <a:spcAft>
          <a:spcPct val="0"/>
        </a:spcAft>
        <a:defRPr sz="4400" b="1">
          <a:solidFill>
            <a:srgbClr val="003366"/>
          </a:solidFill>
          <a:latin typeface="华文中宋" panose="02010600040101010101" pitchFamily="2" charset="-122"/>
          <a:ea typeface="宋体" panose="02010600030101010101" pitchFamily="2" charset="-122"/>
        </a:defRPr>
      </a:lvl7pPr>
      <a:lvl8pPr marL="1371600" algn="ctr" rtl="0" fontAlgn="base">
        <a:spcBef>
          <a:spcPct val="0"/>
        </a:spcBef>
        <a:spcAft>
          <a:spcPct val="0"/>
        </a:spcAft>
        <a:defRPr sz="4400" b="1">
          <a:solidFill>
            <a:srgbClr val="003366"/>
          </a:solidFill>
          <a:latin typeface="华文中宋" panose="02010600040101010101" pitchFamily="2" charset="-122"/>
          <a:ea typeface="宋体" panose="02010600030101010101" pitchFamily="2" charset="-122"/>
        </a:defRPr>
      </a:lvl8pPr>
      <a:lvl9pPr marL="1828800" algn="ctr" rtl="0" fontAlgn="base">
        <a:spcBef>
          <a:spcPct val="0"/>
        </a:spcBef>
        <a:spcAft>
          <a:spcPct val="0"/>
        </a:spcAft>
        <a:defRPr sz="4400" b="1">
          <a:solidFill>
            <a:srgbClr val="003366"/>
          </a:solidFill>
          <a:latin typeface="华文中宋" panose="02010600040101010101" pitchFamily="2" charset="-122"/>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b="1" kern="1200">
          <a:solidFill>
            <a:srgbClr val="001D3B"/>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kern="1200">
          <a:solidFill>
            <a:srgbClr val="001D3B"/>
          </a:solidFill>
          <a:latin typeface="+mn-lt"/>
          <a:ea typeface="+mn-ea"/>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b="1" kern="1200">
          <a:solidFill>
            <a:srgbClr val="001D3B"/>
          </a:solidFill>
          <a:latin typeface="+mn-lt"/>
          <a:ea typeface="+mn-ea"/>
          <a:cs typeface="+mn-cs"/>
        </a:defRPr>
      </a:lvl3pPr>
      <a:lvl4pPr marL="1600200" indent="-228600" algn="l" rtl="0" eaLnBrk="0" fontAlgn="base" hangingPunct="0">
        <a:spcBef>
          <a:spcPct val="20000"/>
        </a:spcBef>
        <a:spcAft>
          <a:spcPct val="0"/>
        </a:spcAft>
        <a:buClr>
          <a:schemeClr val="tx2"/>
        </a:buClr>
        <a:buChar char="•"/>
        <a:defRPr sz="2000" b="1" kern="1200">
          <a:solidFill>
            <a:srgbClr val="001D3B"/>
          </a:solidFill>
          <a:latin typeface="+mn-lt"/>
          <a:ea typeface="+mn-ea"/>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b="1" kern="1200">
          <a:solidFill>
            <a:srgbClr val="001D3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p:sp>
        <p:nvSpPr>
          <p:cNvPr id="7" name="Rectangle 4"/>
          <p:cNvSpPr>
            <a:spLocks noChangeArrowheads="1"/>
          </p:cNvSpPr>
          <p:nvPr/>
        </p:nvSpPr>
        <p:spPr bwMode="auto">
          <a:xfrm rot="10800000">
            <a:off x="0" y="0"/>
            <a:ext cx="9144000" cy="1000125"/>
          </a:xfrm>
          <a:prstGeom prst="rect">
            <a:avLst/>
          </a:prstGeom>
          <a:gradFill rotWithShape="1">
            <a:gsLst>
              <a:gs pos="0">
                <a:schemeClr val="tx1"/>
              </a:gs>
              <a:gs pos="100000">
                <a:schemeClr val="accent2"/>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rgbClr val="003B76">
                  <a:lumMod val="50000"/>
                </a:srgbClr>
              </a:solidFill>
              <a:effectLst>
                <a:outerShdw blurRad="38100" dist="38100" dir="2700000" algn="tl">
                  <a:srgbClr val="000000">
                    <a:alpha val="43137"/>
                  </a:srgbClr>
                </a:outerShdw>
              </a:effectLst>
              <a:uLnTx/>
              <a:uFillTx/>
              <a:latin typeface="方正粗倩简体" pitchFamily="65" charset="-122"/>
              <a:ea typeface="方正粗倩简体" pitchFamily="65" charset="-122"/>
              <a:cs typeface="+mn-cs"/>
            </a:endParaRPr>
          </a:p>
        </p:txBody>
      </p:sp>
      <p:sp>
        <p:nvSpPr>
          <p:cNvPr id="5123" name="Rectangle 5"/>
          <p:cNvSpPr>
            <a:spLocks noChangeArrowheads="1"/>
          </p:cNvSpPr>
          <p:nvPr/>
        </p:nvSpPr>
        <p:spPr bwMode="auto">
          <a:xfrm>
            <a:off x="0" y="6237288"/>
            <a:ext cx="9144000" cy="620713"/>
          </a:xfrm>
          <a:prstGeom prst="rect">
            <a:avLst/>
          </a:prstGeom>
          <a:gradFill rotWithShape="1">
            <a:gsLst>
              <a:gs pos="0">
                <a:schemeClr val="tx1"/>
              </a:gs>
              <a:gs pos="100000">
                <a:schemeClr val="accent2"/>
              </a:gs>
            </a:gsLst>
            <a:lin ang="0" scaled="1"/>
          </a:gradFill>
          <a:ln>
            <a:noFill/>
          </a:ln>
        </p:spPr>
        <p:txBody>
          <a:bodyPr wrap="none" anchor="ctr"/>
          <a:lstStyle>
            <a:lvl1pPr>
              <a:spcBef>
                <a:spcPct val="20000"/>
              </a:spcBef>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1pPr>
            <a:lvl2pPr marL="742950" indent="-285750">
              <a:spcBef>
                <a:spcPct val="20000"/>
              </a:spcBef>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2pPr>
            <a:lvl3pPr marL="1143000" indent="-228600">
              <a:spcBef>
                <a:spcPct val="20000"/>
              </a:spcBef>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3pPr>
            <a:lvl4pPr marL="1600200" indent="-228600">
              <a:spcBef>
                <a:spcPct val="20000"/>
              </a:spcBef>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4pPr>
            <a:lvl5pPr marL="2057400" indent="-228600">
              <a:spcBef>
                <a:spcPct val="20000"/>
              </a:spcBef>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smtClean="0">
              <a:ln>
                <a:noFill/>
              </a:ln>
              <a:solidFill>
                <a:srgbClr val="FFFFFF"/>
              </a:solidFill>
              <a:effectLst/>
              <a:uLnTx/>
              <a:uFillTx/>
              <a:latin typeface="Garamond" panose="02020404030301010803" pitchFamily="18" charset="0"/>
              <a:ea typeface="宋体" panose="02010600030101010101" pitchFamily="2" charset="-122"/>
              <a:cs typeface="+mn-cs"/>
            </a:endParaRPr>
          </a:p>
        </p:txBody>
      </p:sp>
      <p:pic>
        <p:nvPicPr>
          <p:cNvPr id="9" name="Picture 45" descr="E:\2007DOC\C2.综合文档\CDC标志\CDC标志.png"/>
          <p:cNvPicPr>
            <a:picLocks noChangeAspect="1" noChangeArrowheads="1"/>
          </p:cNvPicPr>
          <p:nvPr/>
        </p:nvPicPr>
        <p:blipFill>
          <a:blip r:embed="rId13"/>
          <a:srcRect/>
          <a:stretch>
            <a:fillRect/>
          </a:stretch>
        </p:blipFill>
        <p:spPr bwMode="auto">
          <a:xfrm>
            <a:off x="5307013" y="6262688"/>
            <a:ext cx="857250" cy="576263"/>
          </a:xfrm>
          <a:prstGeom prst="rect">
            <a:avLst/>
          </a:prstGeom>
          <a:noFill/>
          <a:effectLst>
            <a:outerShdw blurRad="50800" dist="38100" dir="2700000" algn="tl" rotWithShape="0">
              <a:prstClr val="black">
                <a:alpha val="40000"/>
              </a:prstClr>
            </a:outerShdw>
          </a:effectLst>
        </p:spPr>
      </p:pic>
      <p:sp>
        <p:nvSpPr>
          <p:cNvPr id="5125" name="TextBox 9"/>
          <p:cNvSpPr txBox="1">
            <a:spLocks noChangeArrowheads="1"/>
          </p:cNvSpPr>
          <p:nvPr/>
        </p:nvSpPr>
        <p:spPr bwMode="auto">
          <a:xfrm>
            <a:off x="6118225" y="6338888"/>
            <a:ext cx="2786063" cy="396875"/>
          </a:xfrm>
          <a:prstGeom prst="rect">
            <a:avLst/>
          </a:prstGeom>
          <a:noFill/>
          <a:ln>
            <a:noFill/>
          </a:ln>
        </p:spPr>
        <p:txBody>
          <a:bodyPr>
            <a:spAutoFit/>
          </a:bodyPr>
          <a:lstStyle>
            <a:lvl1pPr>
              <a:spcBef>
                <a:spcPct val="20000"/>
              </a:spcBef>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1pPr>
            <a:lvl2pPr marL="742950" indent="-285750">
              <a:spcBef>
                <a:spcPct val="20000"/>
              </a:spcBef>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2pPr>
            <a:lvl3pPr marL="1143000" indent="-228600">
              <a:spcBef>
                <a:spcPct val="20000"/>
              </a:spcBef>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3pPr>
            <a:lvl4pPr marL="1600200" indent="-228600">
              <a:spcBef>
                <a:spcPct val="20000"/>
              </a:spcBef>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4pPr>
            <a:lvl5pPr marL="2057400" indent="-228600">
              <a:spcBef>
                <a:spcPct val="20000"/>
              </a:spcBef>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1600" b="1">
                <a:solidFill>
                  <a:schemeClr val="bg1"/>
                </a:solidFill>
                <a:latin typeface="黑体" panose="02010609060101010101" pitchFamily="49" charset="-122"/>
                <a:ea typeface="黑体" panose="02010609060101010101" pitchFamily="49" charset="-122"/>
              </a:defRPr>
            </a:lvl9pPr>
          </a:lstStyle>
          <a:p>
            <a:pPr marL="0" marR="0" lvl="0" indent="0" algn="dist"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smtClean="0">
                <a:ln>
                  <a:noFill/>
                </a:ln>
                <a:solidFill>
                  <a:srgbClr val="111111"/>
                </a:solidFill>
                <a:effectLst/>
                <a:uLnTx/>
                <a:uFillTx/>
                <a:latin typeface="黑体" panose="02010609060101010101" pitchFamily="49" charset="-122"/>
                <a:ea typeface="黑体" panose="02010609060101010101" pitchFamily="49" charset="-122"/>
                <a:cs typeface="+mn-cs"/>
              </a:rPr>
              <a:t>四川省疾病预防控制中心</a:t>
            </a:r>
            <a:endParaRPr kumimoji="0" lang="en-US" altLang="zh-CN" sz="1200" b="1" i="0" u="none" strike="noStrike" kern="1200" cap="none" spc="0" normalizeH="0" baseline="0" noProof="0" smtClean="0">
              <a:ln>
                <a:noFill/>
              </a:ln>
              <a:solidFill>
                <a:srgbClr val="111111"/>
              </a:solidFill>
              <a:effectLst/>
              <a:uLnTx/>
              <a:uFillTx/>
              <a:latin typeface="黑体" panose="02010609060101010101" pitchFamily="49" charset="-122"/>
              <a:ea typeface="黑体" panose="02010609060101010101" pitchFamily="49" charset="-122"/>
              <a:cs typeface="+mn-cs"/>
            </a:endParaRPr>
          </a:p>
          <a:p>
            <a:pPr marL="0" marR="0" lvl="0" indent="0" algn="dist" defTabSz="914400" rtl="0" eaLnBrk="1" fontAlgn="base" latinLnBrk="0" hangingPunct="1">
              <a:lnSpc>
                <a:spcPct val="100000"/>
              </a:lnSpc>
              <a:spcBef>
                <a:spcPct val="0"/>
              </a:spcBef>
              <a:spcAft>
                <a:spcPct val="0"/>
              </a:spcAft>
              <a:buClrTx/>
              <a:buSzTx/>
              <a:buFontTx/>
              <a:buNone/>
              <a:defRPr/>
            </a:pPr>
            <a:r>
              <a:rPr kumimoji="0" lang="en-US" altLang="zh-CN" sz="800" b="1" i="0" u="none" strike="noStrike" kern="1200" cap="none" spc="0" normalizeH="0" baseline="0" noProof="0" smtClean="0">
                <a:ln>
                  <a:noFill/>
                </a:ln>
                <a:solidFill>
                  <a:srgbClr val="111111"/>
                </a:solidFill>
                <a:effectLst/>
                <a:uLnTx/>
                <a:uFillTx/>
                <a:latin typeface="黑体" panose="02010609060101010101" pitchFamily="49" charset="-122"/>
                <a:ea typeface="黑体" panose="02010609060101010101" pitchFamily="49" charset="-122"/>
                <a:cs typeface="+mn-cs"/>
              </a:rPr>
              <a:t>Sichuan Center for Disease Control and Prevention</a:t>
            </a:r>
            <a:endParaRPr kumimoji="0" lang="zh-CN" altLang="en-US" sz="800" b="1" i="0" u="none" strike="noStrike" kern="1200" cap="none" spc="0" normalizeH="0" baseline="0" noProof="0" smtClean="0">
              <a:ln>
                <a:noFill/>
              </a:ln>
              <a:solidFill>
                <a:srgbClr val="111111"/>
              </a:solidFill>
              <a:effectLst/>
              <a:uLnTx/>
              <a:uFillTx/>
              <a:latin typeface="黑体" panose="02010609060101010101" pitchFamily="49" charset="-122"/>
              <a:ea typeface="黑体" panose="02010609060101010101" pitchFamily="49" charset="-122"/>
              <a:cs typeface="+mn-cs"/>
            </a:endParaRPr>
          </a:p>
        </p:txBody>
      </p:sp>
      <p:sp>
        <p:nvSpPr>
          <p:cNvPr id="5126" name="Rectangle 43"/>
          <p:cNvSpPr>
            <a:spLocks noGrp="1"/>
          </p:cNvSpPr>
          <p:nvPr>
            <p:ph type="body" idx="1"/>
          </p:nvPr>
        </p:nvSpPr>
        <p:spPr>
          <a:xfrm>
            <a:off x="457200" y="2071688"/>
            <a:ext cx="8229600" cy="4059237"/>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127" name="Rectangle 39"/>
          <p:cNvSpPr>
            <a:spLocks noGrp="1"/>
          </p:cNvSpPr>
          <p:nvPr>
            <p:ph type="title"/>
          </p:nvPr>
        </p:nvSpPr>
        <p:spPr>
          <a:xfrm>
            <a:off x="457200" y="-71437"/>
            <a:ext cx="8229600" cy="1139825"/>
          </a:xfrm>
          <a:prstGeom prst="rect">
            <a:avLst/>
          </a:prstGeom>
          <a:noFill/>
          <a:ln w="9525">
            <a:noFill/>
          </a:ln>
        </p:spPr>
        <p:txBody>
          <a:bodyPr anchor="ctr" anchorCtr="1"/>
          <a:p>
            <a:pPr lvl="0"/>
            <a:r>
              <a:rPr lang="zh-CN" altLang="en-US" dirty="0"/>
              <a:t>单击此处编辑母版标题样式</a:t>
            </a:r>
            <a:endParaRPr lang="zh-CN" altLang="en-US" dirty="0"/>
          </a:p>
        </p:txBody>
      </p:sp>
      <p:sp>
        <p:nvSpPr>
          <p:cNvPr id="14" name="灯片编号占位符 4"/>
          <p:cNvSpPr>
            <a:spLocks noGrp="1"/>
          </p:cNvSpPr>
          <p:nvPr>
            <p:ph type="sldNum" sz="quarter" idx="4"/>
          </p:nvPr>
        </p:nvSpPr>
        <p:spPr bwMode="auto">
          <a:xfrm>
            <a:off x="0" y="6500813"/>
            <a:ext cx="1000125" cy="357188"/>
          </a:xfrm>
          <a:prstGeom prst="rect">
            <a:avLst/>
          </a:prstGeom>
          <a:ln>
            <a:miter lim="800000"/>
          </a:ln>
        </p:spPr>
        <p:txBody>
          <a:bodyPr vert="horz" wrap="square" lIns="91440" tIns="45720" rIns="91440" bIns="45720" numCol="1" anchor="t" anchorCtr="0" compatLnSpc="1"/>
          <a:lstStyle>
            <a:lvl1pPr algn="ctr">
              <a:defRPr sz="1000">
                <a:solidFill>
                  <a:srgbClr val="FFFFFF"/>
                </a:solidFill>
                <a:latin typeface="Arial" panose="020B0604020202020204" pitchFamily="34" charset="0"/>
              </a:defRPr>
            </a:lvl1pPr>
          </a:lstStyle>
          <a:p>
            <a:pPr lvl="0" eaLnBrk="1" hangingPunct="1">
              <a:buNone/>
            </a:pPr>
            <a:fld id="{9A0DB2DC-4C9A-4742-B13C-FB6460FD3503}" type="slidenum">
              <a:rPr lang="en-US" altLang="zh-CN" dirty="0">
                <a:effectLst>
                  <a:outerShdw blurRad="38100" dist="38100" dir="2700000">
                    <a:srgbClr val="C0C0C0"/>
                  </a:outerShdw>
                </a:effectLst>
              </a:rPr>
            </a:fld>
            <a:endParaRPr lang="en-US" altLang="zh-CN" dirty="0">
              <a:effectLst>
                <a:outerShdw blurRad="38100" dist="38100" dir="2700000">
                  <a:srgbClr val="C0C0C0"/>
                </a:outerShdw>
              </a:effectLst>
              <a:latin typeface="Verdana" panose="020B0604030504040204" pitchFamily="34" charset="0"/>
            </a:endParaRPr>
          </a:p>
        </p:txBody>
      </p:sp>
      <p:pic>
        <p:nvPicPr>
          <p:cNvPr id="2" name="Picture 45" descr="E:\2007DOC\C2.综合文档\CDC标志\CDC标志.png"/>
          <p:cNvPicPr>
            <a:picLocks noChangeAspect="1" noChangeArrowheads="1"/>
          </p:cNvPicPr>
          <p:nvPr/>
        </p:nvPicPr>
        <p:blipFill>
          <a:blip r:embed="rId13"/>
          <a:srcRect/>
          <a:stretch>
            <a:fillRect/>
          </a:stretch>
        </p:blipFill>
        <p:spPr bwMode="auto">
          <a:xfrm>
            <a:off x="5292725" y="6281738"/>
            <a:ext cx="857250" cy="576263"/>
          </a:xfrm>
          <a:prstGeom prst="rect">
            <a:avLst/>
          </a:prstGeom>
          <a:noFill/>
          <a:effectLst>
            <a:outerShdw blurRad="50800" dist="38100" dir="2700000" algn="tl" rotWithShape="0">
              <a:prstClr val="black">
                <a:alpha val="40000"/>
              </a:prstClr>
            </a:outerShdw>
          </a:effectLst>
        </p:spPr>
      </p:pic>
    </p:spTree>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p:timing>
    <p:tnLst>
      <p:par>
        <p:cTn id="1" dur="indefinite" restart="never" nodeType="tmRoot"/>
      </p:par>
    </p:tnLst>
  </p:timing>
  <p:hf sldNum="0" hdr="0" ftr="0" dt="0"/>
  <p:txStyles>
    <p:titleStyle>
      <a:lvl1pPr algn="ctr" rtl="0" eaLnBrk="0" fontAlgn="base" hangingPunct="0">
        <a:spcBef>
          <a:spcPct val="0"/>
        </a:spcBef>
        <a:spcAft>
          <a:spcPct val="0"/>
        </a:spcAft>
        <a:defRPr sz="4400" b="1" kern="1200">
          <a:solidFill>
            <a:srgbClr val="003366"/>
          </a:solidFill>
          <a:latin typeface="+mj-lt"/>
          <a:ea typeface="+mj-ea"/>
          <a:cs typeface="+mj-cs"/>
        </a:defRPr>
      </a:lvl1pPr>
      <a:lvl2pPr algn="ctr" rtl="0" eaLnBrk="0" fontAlgn="base" hangingPunct="0">
        <a:spcBef>
          <a:spcPct val="0"/>
        </a:spcBef>
        <a:spcAft>
          <a:spcPct val="0"/>
        </a:spcAft>
        <a:defRPr sz="4400" b="1">
          <a:solidFill>
            <a:srgbClr val="003366"/>
          </a:solidFill>
          <a:latin typeface="华文中宋" panose="02010600040101010101" pitchFamily="2" charset="-122"/>
          <a:ea typeface="宋体" panose="02010600030101010101" pitchFamily="2" charset="-122"/>
        </a:defRPr>
      </a:lvl2pPr>
      <a:lvl3pPr algn="ctr" rtl="0" eaLnBrk="0" fontAlgn="base" hangingPunct="0">
        <a:spcBef>
          <a:spcPct val="0"/>
        </a:spcBef>
        <a:spcAft>
          <a:spcPct val="0"/>
        </a:spcAft>
        <a:defRPr sz="4400" b="1">
          <a:solidFill>
            <a:srgbClr val="003366"/>
          </a:solidFill>
          <a:latin typeface="华文中宋" panose="02010600040101010101" pitchFamily="2" charset="-122"/>
          <a:ea typeface="宋体" panose="02010600030101010101" pitchFamily="2" charset="-122"/>
        </a:defRPr>
      </a:lvl3pPr>
      <a:lvl4pPr algn="ctr" rtl="0" eaLnBrk="0" fontAlgn="base" hangingPunct="0">
        <a:spcBef>
          <a:spcPct val="0"/>
        </a:spcBef>
        <a:spcAft>
          <a:spcPct val="0"/>
        </a:spcAft>
        <a:defRPr sz="4400" b="1">
          <a:solidFill>
            <a:srgbClr val="003366"/>
          </a:solidFill>
          <a:latin typeface="华文中宋" panose="02010600040101010101" pitchFamily="2" charset="-122"/>
          <a:ea typeface="宋体" panose="02010600030101010101" pitchFamily="2" charset="-122"/>
        </a:defRPr>
      </a:lvl4pPr>
      <a:lvl5pPr algn="ctr" rtl="0" eaLnBrk="0" fontAlgn="base" hangingPunct="0">
        <a:spcBef>
          <a:spcPct val="0"/>
        </a:spcBef>
        <a:spcAft>
          <a:spcPct val="0"/>
        </a:spcAft>
        <a:defRPr sz="4400" b="1">
          <a:solidFill>
            <a:srgbClr val="003366"/>
          </a:solidFill>
          <a:latin typeface="华文中宋" panose="02010600040101010101" pitchFamily="2" charset="-122"/>
          <a:ea typeface="宋体" panose="02010600030101010101" pitchFamily="2" charset="-122"/>
        </a:defRPr>
      </a:lvl5pPr>
      <a:lvl6pPr marL="457200" algn="ctr" rtl="0" fontAlgn="base">
        <a:spcBef>
          <a:spcPct val="0"/>
        </a:spcBef>
        <a:spcAft>
          <a:spcPct val="0"/>
        </a:spcAft>
        <a:defRPr sz="4400" b="1">
          <a:solidFill>
            <a:srgbClr val="003366"/>
          </a:solidFill>
          <a:latin typeface="华文中宋" panose="02010600040101010101" pitchFamily="2" charset="-122"/>
          <a:ea typeface="宋体" panose="02010600030101010101" pitchFamily="2" charset="-122"/>
        </a:defRPr>
      </a:lvl6pPr>
      <a:lvl7pPr marL="914400" algn="ctr" rtl="0" fontAlgn="base">
        <a:spcBef>
          <a:spcPct val="0"/>
        </a:spcBef>
        <a:spcAft>
          <a:spcPct val="0"/>
        </a:spcAft>
        <a:defRPr sz="4400" b="1">
          <a:solidFill>
            <a:srgbClr val="003366"/>
          </a:solidFill>
          <a:latin typeface="华文中宋" panose="02010600040101010101" pitchFamily="2" charset="-122"/>
          <a:ea typeface="宋体" panose="02010600030101010101" pitchFamily="2" charset="-122"/>
        </a:defRPr>
      </a:lvl7pPr>
      <a:lvl8pPr marL="1371600" algn="ctr" rtl="0" fontAlgn="base">
        <a:spcBef>
          <a:spcPct val="0"/>
        </a:spcBef>
        <a:spcAft>
          <a:spcPct val="0"/>
        </a:spcAft>
        <a:defRPr sz="4400" b="1">
          <a:solidFill>
            <a:srgbClr val="003366"/>
          </a:solidFill>
          <a:latin typeface="华文中宋" panose="02010600040101010101" pitchFamily="2" charset="-122"/>
          <a:ea typeface="宋体" panose="02010600030101010101" pitchFamily="2" charset="-122"/>
        </a:defRPr>
      </a:lvl8pPr>
      <a:lvl9pPr marL="1828800" algn="ctr" rtl="0" fontAlgn="base">
        <a:spcBef>
          <a:spcPct val="0"/>
        </a:spcBef>
        <a:spcAft>
          <a:spcPct val="0"/>
        </a:spcAft>
        <a:defRPr sz="4400" b="1">
          <a:solidFill>
            <a:srgbClr val="003366"/>
          </a:solidFill>
          <a:latin typeface="华文中宋" panose="02010600040101010101" pitchFamily="2" charset="-122"/>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b="1" kern="1200">
          <a:solidFill>
            <a:srgbClr val="001D3B"/>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kern="1200">
          <a:solidFill>
            <a:srgbClr val="001D3B"/>
          </a:solidFill>
          <a:latin typeface="+mn-lt"/>
          <a:ea typeface="+mn-ea"/>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b="1" kern="1200">
          <a:solidFill>
            <a:srgbClr val="001D3B"/>
          </a:solidFill>
          <a:latin typeface="+mn-lt"/>
          <a:ea typeface="+mn-ea"/>
          <a:cs typeface="+mn-cs"/>
        </a:defRPr>
      </a:lvl3pPr>
      <a:lvl4pPr marL="1600200" indent="-228600" algn="l" rtl="0" eaLnBrk="0" fontAlgn="base" hangingPunct="0">
        <a:spcBef>
          <a:spcPct val="20000"/>
        </a:spcBef>
        <a:spcAft>
          <a:spcPct val="0"/>
        </a:spcAft>
        <a:buClr>
          <a:schemeClr val="tx2"/>
        </a:buClr>
        <a:buChar char="•"/>
        <a:defRPr sz="2000" b="1" kern="1200">
          <a:solidFill>
            <a:srgbClr val="001D3B"/>
          </a:solidFill>
          <a:latin typeface="+mn-lt"/>
          <a:ea typeface="+mn-ea"/>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b="1" kern="1200">
          <a:solidFill>
            <a:srgbClr val="001D3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4.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9" Type="http://schemas.openxmlformats.org/officeDocument/2006/relationships/vmlDrawing" Target="../drawings/vmlDrawing1.vml"/><Relationship Id="rId8" Type="http://schemas.openxmlformats.org/officeDocument/2006/relationships/slideLayout" Target="../slideLayouts/slideLayout7.xml"/><Relationship Id="rId7" Type="http://schemas.openxmlformats.org/officeDocument/2006/relationships/image" Target="../media/image19.wmf"/><Relationship Id="rId6" Type="http://schemas.openxmlformats.org/officeDocument/2006/relationships/oleObject" Target="../embeddings/oleObject3.bin"/><Relationship Id="rId5" Type="http://schemas.openxmlformats.org/officeDocument/2006/relationships/image" Target="../media/image18.wmf"/><Relationship Id="rId4" Type="http://schemas.openxmlformats.org/officeDocument/2006/relationships/oleObject" Target="../embeddings/oleObject2.bin"/><Relationship Id="rId3" Type="http://schemas.openxmlformats.org/officeDocument/2006/relationships/image" Target="../media/image17.png"/><Relationship Id="rId2" Type="http://schemas.openxmlformats.org/officeDocument/2006/relationships/image" Target="../media/image16.wmf"/><Relationship Id="rId10" Type="http://schemas.openxmlformats.org/officeDocument/2006/relationships/notesSlide" Target="../notesSlides/notesSlide1.xml"/><Relationship Id="rId1" Type="http://schemas.openxmlformats.org/officeDocument/2006/relationships/oleObject" Target="../embeddings/oleObject1.bin"/></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12.xml"/><Relationship Id="rId2" Type="http://schemas.openxmlformats.org/officeDocument/2006/relationships/image" Target="../media/image21.wmf"/><Relationship Id="rId1"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effectLst>
                  <a:outerShdw blurRad="38100" dist="38100" dir="2700000">
                    <a:srgbClr val="C0C0C0"/>
                  </a:outerShdw>
                </a:effectLst>
                <a:latin typeface="Arial" panose="020B0604020202020204" pitchFamily="34" charset="0"/>
              </a:rPr>
            </a:fld>
            <a:endParaRPr lang="en-US" altLang="zh-CN" sz="1000" dirty="0">
              <a:effectLst>
                <a:outerShdw blurRad="38100" dist="38100" dir="2700000">
                  <a:srgbClr val="C0C0C0"/>
                </a:outerShdw>
              </a:effectLst>
              <a:latin typeface="Arial" panose="020B0604020202020204" pitchFamily="34" charset="0"/>
            </a:endParaRPr>
          </a:p>
        </p:txBody>
      </p:sp>
      <p:sp>
        <p:nvSpPr>
          <p:cNvPr id="9218" name="Rectangle 2"/>
          <p:cNvSpPr>
            <a:spLocks noGrp="1"/>
          </p:cNvSpPr>
          <p:nvPr>
            <p:ph idx="1"/>
          </p:nvPr>
        </p:nvSpPr>
        <p:spPr>
          <a:xfrm>
            <a:off x="0" y="1484313"/>
            <a:ext cx="9144000" cy="936625"/>
          </a:xfrm>
          <a:solidFill>
            <a:srgbClr val="0000FF">
              <a:alpha val="100000"/>
            </a:srgbClr>
          </a:solidFill>
        </p:spPr>
        <p:txBody>
          <a:bodyPr vert="horz" wrap="square" lIns="91440" tIns="45720" rIns="91440" bIns="45720" anchor="t" anchorCtr="0"/>
          <a:p>
            <a:pPr algn="ctr" eaLnBrk="1" hangingPunct="1">
              <a:lnSpc>
                <a:spcPct val="90000"/>
              </a:lnSpc>
              <a:buNone/>
            </a:pPr>
            <a:r>
              <a:rPr lang="zh-CN" altLang="en-US" sz="2800" dirty="0">
                <a:solidFill>
                  <a:schemeClr val="tx1"/>
                </a:solidFill>
                <a:latin typeface="黑体" panose="02010609060101010101" pitchFamily="49" charset="-122"/>
                <a:ea typeface="黑体" panose="02010609060101010101" pitchFamily="49" charset="-122"/>
              </a:rPr>
              <a:t>职业性噪声聋的诊断及噪声作业人员职业健康监护</a:t>
            </a:r>
            <a:endParaRPr lang="zh-CN" altLang="en-US" sz="2800" dirty="0">
              <a:solidFill>
                <a:schemeClr val="tx1"/>
              </a:solidFill>
              <a:latin typeface="黑体" panose="02010609060101010101" pitchFamily="49" charset="-122"/>
              <a:ea typeface="黑体" panose="02010609060101010101" pitchFamily="49" charset="-122"/>
            </a:endParaRPr>
          </a:p>
        </p:txBody>
      </p:sp>
      <p:sp>
        <p:nvSpPr>
          <p:cNvPr id="43012" name="Rectangle 3"/>
          <p:cNvSpPr/>
          <p:nvPr/>
        </p:nvSpPr>
        <p:spPr>
          <a:xfrm>
            <a:off x="827088" y="3357563"/>
            <a:ext cx="7559675" cy="1691005"/>
          </a:xfrm>
          <a:prstGeom prst="rect">
            <a:avLst/>
          </a:prstGeom>
          <a:noFill/>
          <a:ln w="9525">
            <a:noFill/>
          </a:ln>
        </p:spPr>
        <p:txBody>
          <a:bodyPr>
            <a:spAutoFit/>
          </a:bodyPr>
          <a:p>
            <a:pPr marL="342900" indent="-342900" algn="ctr">
              <a:spcBef>
                <a:spcPct val="20000"/>
              </a:spcBef>
              <a:buClr>
                <a:schemeClr val="hlink"/>
              </a:buClr>
              <a:buSzPct val="60000"/>
              <a:buFont typeface="Wingdings" panose="05000000000000000000" pitchFamily="2" charset="2"/>
            </a:pPr>
            <a:r>
              <a:rPr lang="zh-CN" altLang="en-US" sz="3200" b="1" dirty="0">
                <a:solidFill>
                  <a:srgbClr val="FF0000"/>
                </a:solidFill>
                <a:latin typeface="宋体" panose="02010600030101010101" pitchFamily="2" charset="-122"/>
              </a:rPr>
              <a:t>自贡市疾病预防控制中心</a:t>
            </a:r>
            <a:endParaRPr lang="zh-CN" altLang="en-US" sz="3200" b="1" dirty="0">
              <a:solidFill>
                <a:srgbClr val="FF0000"/>
              </a:solidFill>
              <a:latin typeface="宋体" panose="02010600030101010101" pitchFamily="2" charset="-122"/>
            </a:endParaRPr>
          </a:p>
          <a:p>
            <a:pPr marL="342900" indent="-342900" algn="ctr">
              <a:spcBef>
                <a:spcPct val="20000"/>
              </a:spcBef>
              <a:buClr>
                <a:schemeClr val="hlink"/>
              </a:buClr>
              <a:buSzPct val="60000"/>
              <a:buFont typeface="Wingdings" panose="05000000000000000000" pitchFamily="2" charset="2"/>
            </a:pPr>
            <a:endParaRPr lang="zh-CN" altLang="en-US" sz="3200" b="1" dirty="0">
              <a:solidFill>
                <a:srgbClr val="111111"/>
              </a:solidFill>
              <a:latin typeface="宋体" panose="02010600030101010101" pitchFamily="2" charset="-122"/>
            </a:endParaRPr>
          </a:p>
          <a:p>
            <a:pPr marL="342900" indent="-342900" algn="ctr">
              <a:spcBef>
                <a:spcPct val="20000"/>
              </a:spcBef>
              <a:buClr>
                <a:schemeClr val="hlink"/>
              </a:buClr>
              <a:buSzPct val="60000"/>
              <a:buFont typeface="Wingdings" panose="05000000000000000000" pitchFamily="2" charset="2"/>
            </a:pPr>
            <a:r>
              <a:rPr lang="zh-CN" altLang="en-US" dirty="0">
                <a:solidFill>
                  <a:srgbClr val="111111"/>
                </a:solidFill>
                <a:latin typeface="华文中宋" panose="02010600040101010101" pitchFamily="2" charset="-122"/>
                <a:ea typeface="华文中宋" panose="02010600040101010101" pitchFamily="2" charset="-122"/>
              </a:rPr>
              <a:t>职放所</a:t>
            </a:r>
            <a:r>
              <a:rPr lang="en-US" altLang="zh-CN" dirty="0">
                <a:solidFill>
                  <a:srgbClr val="111111"/>
                </a:solidFill>
                <a:latin typeface="华文中宋" panose="02010600040101010101" pitchFamily="2" charset="-122"/>
                <a:ea typeface="华文中宋" panose="02010600040101010101" pitchFamily="2" charset="-122"/>
              </a:rPr>
              <a:t>/</a:t>
            </a:r>
            <a:r>
              <a:rPr lang="zh-CN" altLang="en-US" dirty="0">
                <a:solidFill>
                  <a:srgbClr val="111111"/>
                </a:solidFill>
                <a:latin typeface="华文中宋" panose="02010600040101010101" pitchFamily="2" charset="-122"/>
                <a:ea typeface="华文中宋" panose="02010600040101010101" pitchFamily="2" charset="-122"/>
              </a:rPr>
              <a:t>门诊部</a:t>
            </a:r>
            <a:r>
              <a:rPr lang="en-US" altLang="zh-CN" dirty="0">
                <a:solidFill>
                  <a:srgbClr val="111111"/>
                </a:solidFill>
                <a:latin typeface="华文中宋" panose="02010600040101010101" pitchFamily="2" charset="-122"/>
                <a:ea typeface="华文中宋" panose="02010600040101010101" pitchFamily="2" charset="-122"/>
              </a:rPr>
              <a:t>                                                                 </a:t>
            </a:r>
            <a:endParaRPr lang="zh-CN" altLang="en-US" b="1" dirty="0">
              <a:solidFill>
                <a:srgbClr val="111111"/>
              </a:solidFill>
              <a:latin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18">
                                            <p:txEl>
                                              <p:charRg st="0" end="23"/>
                                            </p:txEl>
                                          </p:spTgt>
                                        </p:tgtEl>
                                        <p:attrNameLst>
                                          <p:attrName>style.visibility</p:attrName>
                                        </p:attrNameLst>
                                      </p:cBhvr>
                                      <p:to>
                                        <p:strVal val="visible"/>
                                      </p:to>
                                    </p:set>
                                    <p:animEffect transition="in" filter="fade">
                                      <p:cBhvr>
                                        <p:cTn id="7" dur="1000"/>
                                        <p:tgtEl>
                                          <p:spTgt spid="9218">
                                            <p:txEl>
                                              <p:charRg st="0" end="23"/>
                                            </p:txEl>
                                          </p:spTgt>
                                        </p:tgtEl>
                                      </p:cBhvr>
                                    </p:animEffect>
                                    <p:anim calcmode="lin" valueType="num">
                                      <p:cBhvr>
                                        <p:cTn id="8" dur="1000" fill="hold"/>
                                        <p:tgtEl>
                                          <p:spTgt spid="9218">
                                            <p:txEl>
                                              <p:charRg st="0" end="23"/>
                                            </p:txEl>
                                          </p:spTgt>
                                        </p:tgtEl>
                                        <p:attrNameLst>
                                          <p:attrName>ppt_x</p:attrName>
                                        </p:attrNameLst>
                                      </p:cBhvr>
                                      <p:tavLst>
                                        <p:tav tm="0">
                                          <p:val>
                                            <p:strVal val="#ppt_x"/>
                                          </p:val>
                                        </p:tav>
                                        <p:tav tm="100000">
                                          <p:val>
                                            <p:strVal val="#ppt_x"/>
                                          </p:val>
                                        </p:tav>
                                      </p:tavLst>
                                    </p:anim>
                                    <p:anim calcmode="lin" valueType="num">
                                      <p:cBhvr>
                                        <p:cTn id="9" dur="1000" fill="hold"/>
                                        <p:tgtEl>
                                          <p:spTgt spid="9218">
                                            <p:txEl>
                                              <p:charRg st="0" end="2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rgbClr val="003366"/>
                </a:solidFill>
                <a:effectLst/>
                <a:uLnTx/>
                <a:uFillTx/>
                <a:latin typeface="+mn-ea"/>
                <a:ea typeface="+mj-ea"/>
                <a:cs typeface="+mj-cs"/>
              </a:rPr>
              <a:t>概述</a:t>
            </a:r>
            <a:endParaRPr kumimoji="0" lang="zh-CN" altLang="en-US" sz="44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1125538"/>
            <a:ext cx="8229600" cy="5005388"/>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（一）、基本知识</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273050" marR="0" lvl="0" indent="-27305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听力图</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273050" marR="0" lvl="0" indent="-27305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       </a:t>
            </a:r>
            <a:r>
              <a:rPr kumimoji="0" lang="en-US" altLang="zh-CN" sz="2000" b="1" i="0" u="none" strike="noStrike" kern="1200" cap="none" spc="0" normalizeH="0" baseline="0" noProof="0" dirty="0" err="1" smtClean="0">
                <a:ln>
                  <a:noFill/>
                </a:ln>
                <a:solidFill>
                  <a:srgbClr val="001D3B"/>
                </a:solidFill>
                <a:effectLst/>
                <a:uLnTx/>
                <a:uFillTx/>
                <a:latin typeface="+mn-ea"/>
                <a:ea typeface="+mn-ea"/>
                <a:cs typeface="+mn-cs"/>
              </a:rPr>
              <a:t>用图或表的形式表示的，在规定类型的耳机和规定的方式测得的以听力级表示的听阈</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。标准的听力图以横坐标表示频率，单位为</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H</a:t>
            </a:r>
            <a:r>
              <a:rPr kumimoji="0" lang="en-US" altLang="zh-CN" sz="2000" b="1" i="0" u="none" strike="noStrike" kern="1200" cap="none" spc="0" normalizeH="0" baseline="-25000" noProof="0" dirty="0" smtClean="0">
                <a:ln>
                  <a:noFill/>
                </a:ln>
                <a:solidFill>
                  <a:srgbClr val="001D3B"/>
                </a:solidFill>
                <a:effectLst/>
                <a:uLnTx/>
                <a:uFillTx/>
                <a:latin typeface="+mn-ea"/>
                <a:ea typeface="+mn-ea"/>
                <a:cs typeface="+mn-cs"/>
              </a:rPr>
              <a:t>Z</a:t>
            </a:r>
            <a:r>
              <a:rPr kumimoji="0" lang="zh-CN" altLang="en-US" sz="2000" b="1" i="0" u="none" strike="noStrike" kern="1200" cap="none" spc="0" normalizeH="0" baseline="-25000" noProof="0" dirty="0" smtClean="0">
                <a:ln>
                  <a:noFill/>
                </a:ln>
                <a:solidFill>
                  <a:srgbClr val="001D3B"/>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以纵坐标表示听阈值，单位为</a:t>
            </a:r>
            <a:r>
              <a:rPr kumimoji="0" lang="en-US" altLang="zh-CN" sz="2000" b="1" i="0" u="none" strike="noStrike" kern="1200" cap="none" spc="0" normalizeH="0" baseline="0" noProof="0" dirty="0" err="1" smtClean="0">
                <a:ln>
                  <a:noFill/>
                </a:ln>
                <a:solidFill>
                  <a:srgbClr val="001D3B"/>
                </a:solidFill>
                <a:effectLst/>
                <a:uLnTx/>
                <a:uFillTx/>
                <a:latin typeface="+mn-ea"/>
                <a:ea typeface="+mn-ea"/>
                <a:cs typeface="+mn-cs"/>
              </a:rPr>
              <a:t>dBHL</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。纯音测听的测试结果通常记录在听力图上，记录还应包括受试者的姓名、年龄、性别、检查日期、检查者的姓名和其他说明。</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Char char="n"/>
              <a:defRPr/>
            </a:pPr>
            <a:endParaRPr kumimoji="0" lang="zh-CN" altLang="en-US" sz="2000" b="1" i="0" u="none" strike="noStrike" kern="1200" cap="none" spc="0" normalizeH="0" baseline="0" noProof="0" dirty="0">
              <a:ln>
                <a:noFill/>
              </a:ln>
              <a:solidFill>
                <a:srgbClr val="001D3B"/>
              </a:solidFill>
              <a:effectLst/>
              <a:uLnTx/>
              <a:uFillTx/>
              <a:latin typeface="+mn-ea"/>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rgbClr val="003366"/>
                </a:solidFill>
                <a:effectLst/>
                <a:uLnTx/>
                <a:uFillTx/>
                <a:latin typeface="+mn-ea"/>
                <a:ea typeface="+mj-ea"/>
                <a:cs typeface="+mj-cs"/>
              </a:rPr>
              <a:t>概述</a:t>
            </a:r>
            <a:endParaRPr kumimoji="0" lang="zh-CN" altLang="en-US" sz="44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1125538"/>
            <a:ext cx="8229600" cy="5005388"/>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（一）、基本知识</a:t>
            </a:r>
            <a:endParaRPr kumimoji="0" lang="en-US" altLang="zh-CN" sz="2400" b="1" i="0" u="none" strike="noStrike" kern="1200" cap="none" spc="0" normalizeH="0" baseline="0" noProof="0" dirty="0" smtClean="0">
              <a:ln>
                <a:noFill/>
              </a:ln>
              <a:solidFill>
                <a:srgbClr val="001D3B"/>
              </a:solidFill>
              <a:effectLst/>
              <a:uLnTx/>
              <a:uFillTx/>
              <a:latin typeface="+mn-ea"/>
              <a:ea typeface="+mn-ea"/>
              <a:cs typeface="+mn-cs"/>
            </a:endParaRPr>
          </a:p>
          <a:p>
            <a:pPr marL="273050" marR="0" lvl="0" indent="-27305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lt"/>
                <a:ea typeface="+mn-ea"/>
                <a:cs typeface="+mn-cs"/>
              </a:rPr>
              <a:t>正常的听力图</a:t>
            </a:r>
            <a:endParaRPr kumimoji="0" lang="en-US" altLang="zh-CN" sz="2000" b="1" i="0" u="none" strike="noStrike" kern="1200" cap="none" spc="0" normalizeH="0" baseline="0" noProof="0" dirty="0" smtClean="0">
              <a:ln>
                <a:noFill/>
              </a:ln>
              <a:solidFill>
                <a:srgbClr val="001D3B"/>
              </a:solidFill>
              <a:effectLst/>
              <a:uLnTx/>
              <a:uFillTx/>
              <a:latin typeface="+mn-lt"/>
              <a:ea typeface="+mn-ea"/>
              <a:cs typeface="+mn-cs"/>
            </a:endParaRPr>
          </a:p>
          <a:p>
            <a:pPr marL="273050" marR="0" lvl="0" indent="-27305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endParaRPr kumimoji="0" lang="en-US" altLang="zh-CN" sz="2000" b="1" i="0" u="none" strike="noStrike" kern="1200" cap="none" spc="0" normalizeH="0" baseline="0" noProof="0" dirty="0" err="1" smtClean="0">
              <a:ln>
                <a:noFill/>
              </a:ln>
              <a:solidFill>
                <a:srgbClr val="001D3B"/>
              </a:solidFill>
              <a:effectLst/>
              <a:uLnTx/>
              <a:uFillTx/>
              <a:latin typeface="+mn-ea"/>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pic>
        <p:nvPicPr>
          <p:cNvPr id="53253" name="Picture 2" descr="C:\Users\hp\Desktop\微信图片_20200819104721.jpg"/>
          <p:cNvPicPr>
            <a:picLocks noChangeAspect="1"/>
          </p:cNvPicPr>
          <p:nvPr/>
        </p:nvPicPr>
        <p:blipFill>
          <a:blip r:embed="rId1"/>
          <a:stretch>
            <a:fillRect/>
          </a:stretch>
        </p:blipFill>
        <p:spPr>
          <a:xfrm>
            <a:off x="576263" y="2384425"/>
            <a:ext cx="7643812" cy="3602038"/>
          </a:xfrm>
          <a:prstGeom prst="rect">
            <a:avLst/>
          </a:prstGeom>
          <a:noFill/>
          <a:ln w="9525">
            <a:noFill/>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rgbClr val="003366"/>
                </a:solidFill>
                <a:effectLst/>
                <a:uLnTx/>
                <a:uFillTx/>
                <a:latin typeface="+mn-ea"/>
                <a:ea typeface="+mj-ea"/>
                <a:cs typeface="+mj-cs"/>
              </a:rPr>
              <a:t>概述</a:t>
            </a:r>
            <a:endParaRPr kumimoji="0" lang="zh-CN" altLang="en-US" sz="44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1052513"/>
            <a:ext cx="8229600" cy="5078413"/>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（一）、基本知识：</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3.</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听力测试</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   听力测试分为两大类</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sym typeface="Wingdings" panose="05000000000000000000" pitchFamily="2" charset="2"/>
            </a:endParaRPr>
          </a:p>
          <a:p>
            <a:pPr marL="0" marR="0" lvl="0" indent="0" algn="l" defTabSz="914400" rtl="0" eaLnBrk="1" fontAlgn="base" latinLnBrk="0" hangingPunct="1">
              <a:lnSpc>
                <a:spcPct val="100000"/>
              </a:lnSpc>
              <a:spcBef>
                <a:spcPct val="20000"/>
              </a:spcBef>
              <a:spcAft>
                <a:spcPct val="0"/>
              </a:spcAft>
              <a:buClr>
                <a:schemeClr val="hlink"/>
              </a:buClr>
              <a:buSzPct val="60000"/>
              <a:buFontTx/>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   </a:t>
            </a:r>
            <a:r>
              <a:rPr kumimoji="0" lang="en-US" altLang="zh-CN" sz="2000" b="1" i="0" u="none" strike="noStrike" kern="1200" cap="none" spc="0" normalizeH="0" baseline="0" noProof="0" dirty="0" smtClean="0">
                <a:ln>
                  <a:noFill/>
                </a:ln>
                <a:solidFill>
                  <a:schemeClr val="bg2"/>
                </a:solidFill>
                <a:effectLst/>
                <a:uLnTx/>
                <a:uFillTx/>
                <a:latin typeface="+mn-ea"/>
                <a:ea typeface="+mn-ea"/>
                <a:cs typeface="+mn-cs"/>
              </a:rPr>
              <a:t>A</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 行为反应检查（主观）</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0000"/>
              <a:buFontTx/>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1</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）纯音测听</a:t>
            </a:r>
            <a:endParaRPr kumimoji="0" lang="en-US" altLang="zh-CN" sz="2000" b="1" i="0" u="none" strike="noStrike" kern="1200" cap="none" spc="0" normalizeH="0" baseline="0" noProof="0" dirty="0" smtClean="0">
              <a:ln>
                <a:noFill/>
              </a:ln>
              <a:solidFill>
                <a:srgbClr val="FF0000"/>
              </a:solidFill>
              <a:effectLst/>
              <a:uLnTx/>
              <a:uFillTx/>
              <a:latin typeface="+mn-ea"/>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0000"/>
              <a:buFontTx/>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2</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）言语测听</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0000"/>
              <a:buFontTx/>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    B.</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 生理反应检查（客观）</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0000"/>
              <a:buFontTx/>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1</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）声导抗</a:t>
            </a:r>
            <a:endParaRPr kumimoji="0" lang="en-US" altLang="zh-CN" sz="2000" b="1" i="0" u="none" strike="noStrike" kern="1200" cap="none" spc="0" normalizeH="0" baseline="0" noProof="0" dirty="0" smtClean="0">
              <a:ln>
                <a:noFill/>
              </a:ln>
              <a:solidFill>
                <a:srgbClr val="FF0000"/>
              </a:solidFill>
              <a:effectLst/>
              <a:uLnTx/>
              <a:uFillTx/>
              <a:latin typeface="+mn-ea"/>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0000"/>
              <a:buFontTx/>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   （</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2</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）听性脑干反应（</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ABR</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   （</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3</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）耳蜗电图（</a:t>
            </a:r>
            <a:r>
              <a:rPr kumimoji="0" lang="en-US" altLang="zh-CN" sz="2000" b="1" i="0" u="none" strike="noStrike" kern="1200" cap="none" spc="0" normalizeH="0" baseline="0" noProof="0" dirty="0" err="1" smtClean="0">
                <a:ln>
                  <a:noFill/>
                </a:ln>
                <a:solidFill>
                  <a:srgbClr val="001D3B"/>
                </a:solidFill>
                <a:effectLst/>
                <a:uLnTx/>
                <a:uFillTx/>
                <a:latin typeface="+mn-ea"/>
                <a:ea typeface="+mn-ea"/>
                <a:cs typeface="+mn-cs"/>
              </a:rPr>
              <a:t>ECochG</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4</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）耳声发射（</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OAE</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   （</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5</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）听性稳态反应（</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ASSR</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6</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40H</a:t>
            </a:r>
            <a:r>
              <a:rPr kumimoji="0" lang="en-US" altLang="zh-CN" sz="2000" b="1" i="0" u="none" strike="noStrike" kern="1200" cap="none" spc="0" normalizeH="0" baseline="-25000" noProof="0" dirty="0" smtClean="0">
                <a:ln>
                  <a:noFill/>
                </a:ln>
                <a:solidFill>
                  <a:srgbClr val="001D3B"/>
                </a:solidFill>
                <a:effectLst/>
                <a:uLnTx/>
                <a:uFillTx/>
                <a:latin typeface="+mn-ea"/>
                <a:ea typeface="+mn-ea"/>
                <a:cs typeface="+mn-cs"/>
              </a:rPr>
              <a:t>Z</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听性相关电位</a:t>
            </a:r>
            <a:endParaRPr kumimoji="0" lang="zh-CN" altLang="en-US" sz="2000" b="1" i="0" u="none" strike="noStrike" kern="1200" cap="none" spc="0" normalizeH="0" baseline="0" noProof="0" dirty="0">
              <a:ln>
                <a:noFill/>
              </a:ln>
              <a:solidFill>
                <a:srgbClr val="001D3B"/>
              </a:solidFill>
              <a:effectLst/>
              <a:uLnTx/>
              <a:uFillTx/>
              <a:latin typeface="+mn-ea"/>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rgbClr val="003366"/>
                </a:solidFill>
                <a:effectLst/>
                <a:uLnTx/>
                <a:uFillTx/>
                <a:latin typeface="+mn-ea"/>
                <a:ea typeface="+mj-ea"/>
                <a:cs typeface="+mj-cs"/>
              </a:rPr>
              <a:t>概述</a:t>
            </a:r>
            <a:endParaRPr kumimoji="0" lang="zh-CN" altLang="en-US" sz="44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1052513"/>
            <a:ext cx="8229600" cy="5078413"/>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（一）、基本知识：</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3.</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听力测试</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纯音测听（电测听）</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是一项测试听敏度的标准化主观行为反应测试技术，其方法包括气导测听法、骨导测听法和声场测试。</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defRPr/>
            </a:pPr>
            <a:endParaRPr kumimoji="0" lang="en-US" altLang="zh-CN" sz="2000" b="1" i="0" u="none" strike="noStrike" kern="1200" cap="none" spc="0" normalizeH="0" baseline="0" noProof="0" dirty="0" smtClean="0">
              <a:ln>
                <a:noFill/>
              </a:ln>
              <a:solidFill>
                <a:srgbClr val="35654B"/>
              </a:solidFill>
              <a:effectLst/>
              <a:uLnTx/>
              <a:uFillTx/>
              <a:latin typeface="+mn-ea"/>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  开展纯音测听的前提条件包括：</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1</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）经校准、检验合格的设备</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听力计</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2</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）符合要求的测试环境</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3</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）合格的测试人员</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  听力计应符合</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GB/T 7341.1</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的要求，并按</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GB/T 4854.1</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进行校准。（见   </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GBZ 49-2014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职业性噪声聋的诊断附录</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A.3</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a:t>
            </a:r>
            <a:endParaRPr kumimoji="0" lang="zh-CN" altLang="en-US" sz="2000" b="1" i="0" u="none" strike="noStrike" kern="1200" cap="none" spc="0" normalizeH="0" baseline="0" noProof="0" dirty="0">
              <a:ln>
                <a:noFill/>
              </a:ln>
              <a:solidFill>
                <a:srgbClr val="001D3B"/>
              </a:solidFill>
              <a:effectLst/>
              <a:uLnTx/>
              <a:uFillTx/>
              <a:latin typeface="+mn-ea"/>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rgbClr val="003366"/>
                </a:solidFill>
                <a:effectLst/>
                <a:uLnTx/>
                <a:uFillTx/>
                <a:latin typeface="+mn-ea"/>
                <a:ea typeface="+mj-ea"/>
                <a:cs typeface="+mj-cs"/>
              </a:rPr>
              <a:t>概述</a:t>
            </a:r>
            <a:endParaRPr kumimoji="0" lang="zh-CN" altLang="en-US" sz="44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1052513"/>
            <a:ext cx="8229600" cy="5078413"/>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（一）、基本知识：</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3.</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听力测试</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纯音测听（电测听）</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纯音气导测试是对整个听觉通路（包括外耳、中耳、内耳及听神经）的测试，骨导测试只涉及内耳及听神经。因此，气导测试既反映了外耳和中耳组成的传导功能，又反映了内耳及听神经组成的感音神经功能；而骨导测试只反映感音神经功能。</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defRPr/>
            </a:pP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通常只要纯音测听结果显示双耳气导、骨导听阈值均在</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25dB</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以内（儿童应小于</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15dB</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），就可以认为受试者的听力是正常的。</a:t>
            </a:r>
            <a:endParaRPr kumimoji="0" lang="zh-CN" altLang="en-US" sz="2000" b="1" i="0" u="none" strike="noStrike" kern="1200" cap="none" spc="0" normalizeH="0" baseline="0" noProof="0" dirty="0">
              <a:ln>
                <a:noFill/>
              </a:ln>
              <a:solidFill>
                <a:srgbClr val="001D3B"/>
              </a:solidFill>
              <a:effectLst/>
              <a:uLnTx/>
              <a:uFillTx/>
              <a:latin typeface="+mn-ea"/>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rgbClr val="003366"/>
                </a:solidFill>
                <a:effectLst/>
                <a:uLnTx/>
                <a:uFillTx/>
                <a:latin typeface="+mn-ea"/>
                <a:ea typeface="+mj-ea"/>
                <a:cs typeface="+mj-cs"/>
              </a:rPr>
              <a:t>概述</a:t>
            </a:r>
            <a:endParaRPr kumimoji="0" lang="zh-CN" altLang="en-US" sz="44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1125538"/>
            <a:ext cx="8435975" cy="5005388"/>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（一）、基本知识</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3.</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听力测试</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纯音测听（电测听）</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听力图分类和结果描述：根据</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职业性噪声聋的诊断</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》GBZ49-2014</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规定诊断中所参考的频率范围是</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500~6000 H</a:t>
            </a:r>
            <a:r>
              <a:rPr kumimoji="0" lang="en-US" altLang="zh-CN" sz="2000" b="1" i="0" u="none" strike="noStrike" kern="1200" cap="none" spc="0" normalizeH="0" baseline="-25000" noProof="0" dirty="0" smtClean="0">
                <a:ln>
                  <a:noFill/>
                </a:ln>
                <a:solidFill>
                  <a:srgbClr val="001D3B"/>
                </a:solidFill>
                <a:effectLst/>
                <a:uLnTx/>
                <a:uFillTx/>
                <a:latin typeface="+mn-ea"/>
                <a:ea typeface="+mn-ea"/>
                <a:cs typeface="+mn-cs"/>
              </a:rPr>
              <a:t>Z</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，其中</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500 H</a:t>
            </a:r>
            <a:r>
              <a:rPr kumimoji="0" lang="en-US" altLang="zh-CN" sz="2000" b="1" i="0" u="none" strike="noStrike" kern="1200" cap="none" spc="0" normalizeH="0" baseline="-25000" noProof="0" dirty="0" smtClean="0">
                <a:ln>
                  <a:noFill/>
                </a:ln>
                <a:solidFill>
                  <a:srgbClr val="FF0000"/>
                </a:solidFill>
                <a:effectLst/>
                <a:uLnTx/>
                <a:uFillTx/>
                <a:latin typeface="+mn-ea"/>
                <a:ea typeface="+mn-ea"/>
                <a:cs typeface="+mn-cs"/>
              </a:rPr>
              <a:t>Z</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1000H</a:t>
            </a:r>
            <a:r>
              <a:rPr kumimoji="0" lang="en-US" altLang="zh-CN" sz="2000" b="1" i="0" u="none" strike="noStrike" kern="1200" cap="none" spc="0" normalizeH="0" baseline="-25000" noProof="0" dirty="0" smtClean="0">
                <a:ln>
                  <a:noFill/>
                </a:ln>
                <a:solidFill>
                  <a:srgbClr val="FF0000"/>
                </a:solidFill>
                <a:effectLst/>
                <a:uLnTx/>
                <a:uFillTx/>
                <a:latin typeface="+mn-ea"/>
                <a:ea typeface="+mn-ea"/>
                <a:cs typeface="+mn-cs"/>
              </a:rPr>
              <a:t>Z</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2000H</a:t>
            </a:r>
            <a:r>
              <a:rPr kumimoji="0" lang="en-US" altLang="zh-CN" sz="2000" b="1" i="0" u="none" strike="noStrike" kern="1200" cap="none" spc="0" normalizeH="0" baseline="-25000" noProof="0" dirty="0" smtClean="0">
                <a:ln>
                  <a:noFill/>
                </a:ln>
                <a:solidFill>
                  <a:srgbClr val="FF0000"/>
                </a:solidFill>
                <a:effectLst/>
                <a:uLnTx/>
                <a:uFillTx/>
                <a:latin typeface="+mn-ea"/>
                <a:ea typeface="+mn-ea"/>
                <a:cs typeface="+mn-cs"/>
              </a:rPr>
              <a:t>Z</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称为语言频率，</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3000 H</a:t>
            </a:r>
            <a:r>
              <a:rPr kumimoji="0" lang="en-US" altLang="zh-CN" sz="2000" b="1" i="0" u="none" strike="noStrike" kern="1200" cap="none" spc="0" normalizeH="0" baseline="-25000" noProof="0" dirty="0" smtClean="0">
                <a:ln>
                  <a:noFill/>
                </a:ln>
                <a:solidFill>
                  <a:srgbClr val="FF0000"/>
                </a:solidFill>
                <a:effectLst/>
                <a:uLnTx/>
                <a:uFillTx/>
                <a:latin typeface="+mn-ea"/>
                <a:ea typeface="+mn-ea"/>
                <a:cs typeface="+mn-cs"/>
              </a:rPr>
              <a:t>Z</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4000H</a:t>
            </a:r>
            <a:r>
              <a:rPr kumimoji="0" lang="en-US" altLang="zh-CN" sz="2000" b="1" i="0" u="none" strike="noStrike" kern="1200" cap="none" spc="0" normalizeH="0" baseline="-25000" noProof="0" dirty="0" smtClean="0">
                <a:ln>
                  <a:noFill/>
                </a:ln>
                <a:solidFill>
                  <a:srgbClr val="FF0000"/>
                </a:solidFill>
                <a:effectLst/>
                <a:uLnTx/>
                <a:uFillTx/>
                <a:latin typeface="+mn-ea"/>
                <a:ea typeface="+mn-ea"/>
                <a:cs typeface="+mn-cs"/>
              </a:rPr>
              <a:t>Z</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6000H</a:t>
            </a:r>
            <a:r>
              <a:rPr kumimoji="0" lang="en-US" altLang="zh-CN" sz="2000" b="1" i="0" u="none" strike="noStrike" kern="1200" cap="none" spc="0" normalizeH="0" baseline="-25000" noProof="0" dirty="0" smtClean="0">
                <a:ln>
                  <a:noFill/>
                </a:ln>
                <a:solidFill>
                  <a:srgbClr val="FF0000"/>
                </a:solidFill>
                <a:effectLst/>
                <a:uLnTx/>
                <a:uFillTx/>
                <a:latin typeface="+mn-ea"/>
                <a:ea typeface="+mn-ea"/>
                <a:cs typeface="+mn-cs"/>
              </a:rPr>
              <a:t>Z</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称为高频</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。因此将纯音测听报告分为两个部分来描述，即语频和高频听阈情况，听阈水平（正常或损失）要计算</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单耳（右耳或左耳）语频的平均听阈值和双耳高频的平均听阈值，</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然后职业性噪声聋诊断分级：再根据听力损失程度进一步计算</a:t>
            </a:r>
            <a:r>
              <a:rPr kumimoji="0" lang="zh-CN" altLang="en-US" sz="2000" b="1" i="0" u="none" strike="noStrike" kern="1200" cap="none" spc="0" normalizeH="0" baseline="0" noProof="0" dirty="0" smtClean="0">
                <a:ln>
                  <a:noFill/>
                </a:ln>
                <a:solidFill>
                  <a:srgbClr val="00B0F0"/>
                </a:solidFill>
                <a:effectLst/>
                <a:uLnTx/>
                <a:uFillTx/>
                <a:latin typeface="+mn-ea"/>
                <a:ea typeface="+mn-ea"/>
                <a:cs typeface="+mn-cs"/>
              </a:rPr>
              <a:t>单耳（右耳或左耳）语频的平均听阈加权值。</a:t>
            </a:r>
            <a:endParaRPr kumimoji="0" lang="en-US" altLang="zh-CN" sz="2000" b="1" i="0" u="none" strike="noStrike" kern="1200" cap="none" spc="0" normalizeH="0" baseline="0" noProof="0" dirty="0" smtClean="0">
              <a:ln>
                <a:noFill/>
              </a:ln>
              <a:solidFill>
                <a:srgbClr val="00B0F0"/>
              </a:solidFill>
              <a:effectLst/>
              <a:uLnTx/>
              <a:uFillTx/>
              <a:latin typeface="+mn-ea"/>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计算所得值的单位通常为：</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dB</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HL</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a:t>
            </a:r>
            <a:endParaRPr kumimoji="0" lang="en-US" altLang="zh-CN" sz="2000" b="1" i="0" u="none" strike="noStrike" kern="1200" cap="none" spc="0" normalizeH="0" baseline="0" noProof="0" dirty="0" smtClean="0">
              <a:ln>
                <a:noFill/>
              </a:ln>
              <a:solidFill>
                <a:srgbClr val="002060"/>
              </a:solidFill>
              <a:effectLst/>
              <a:uLnTx/>
              <a:uFillTx/>
              <a:latin typeface="+mn-ea"/>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HL——</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听力水平</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听力级</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hearing level</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defRPr/>
            </a:pPr>
            <a:endParaRPr kumimoji="0" lang="zh-CN" altLang="en-US" sz="2000" b="1" i="0" u="none" strike="noStrike" kern="1200" cap="none" spc="0" normalizeH="0" baseline="0" noProof="0" dirty="0" smtClean="0">
              <a:ln>
                <a:noFill/>
              </a:ln>
              <a:solidFill>
                <a:srgbClr val="00B0F0"/>
              </a:solidFill>
              <a:effectLst/>
              <a:uLnTx/>
              <a:uFillTx/>
              <a:latin typeface="+mn-ea"/>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Char char="n"/>
              <a:defRPr/>
            </a:pPr>
            <a:endParaRPr kumimoji="0" lang="zh-CN" altLang="en-US" sz="2000" b="1" i="0" u="none" strike="noStrike" kern="1200" cap="none" spc="0" normalizeH="0" baseline="0" noProof="0" dirty="0">
              <a:ln>
                <a:noFill/>
              </a:ln>
              <a:solidFill>
                <a:srgbClr val="001D3B"/>
              </a:solidFill>
              <a:effectLst/>
              <a:uLnTx/>
              <a:uFillTx/>
              <a:latin typeface="+mn-ea"/>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标题 1"/>
          <p:cNvSpPr>
            <a:spLocks noGrp="1"/>
          </p:cNvSpPr>
          <p:nvPr>
            <p:ph type="title"/>
          </p:nvPr>
        </p:nvSpPr>
        <p:spPr/>
        <p:txBody>
          <a:bodyPr vert="horz" wrap="square" lIns="91440" tIns="45720" rIns="91440" bIns="45720" anchor="ctr" anchorCtr="1"/>
          <a:p>
            <a:r>
              <a:rPr lang="zh-CN" altLang="en-US" dirty="0"/>
              <a:t>概述</a:t>
            </a:r>
            <a:endParaRPr lang="zh-CN" altLang="en-US" dirty="0"/>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pic>
        <p:nvPicPr>
          <p:cNvPr id="58372" name="Picture 4"/>
          <p:cNvPicPr>
            <a:picLocks noGrp="1" noChangeAspect="1"/>
          </p:cNvPicPr>
          <p:nvPr>
            <p:ph idx="1"/>
          </p:nvPr>
        </p:nvPicPr>
        <p:blipFill>
          <a:blip r:embed="rId1"/>
          <a:srcRect/>
          <a:stretch>
            <a:fillRect/>
          </a:stretch>
        </p:blipFill>
        <p:spPr>
          <a:xfrm>
            <a:off x="0" y="981075"/>
            <a:ext cx="9144000" cy="5327650"/>
          </a:xfr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标题 1"/>
          <p:cNvSpPr>
            <a:spLocks noGrp="1"/>
          </p:cNvSpPr>
          <p:nvPr>
            <p:ph type="title"/>
          </p:nvPr>
        </p:nvSpPr>
        <p:spPr/>
        <p:txBody>
          <a:bodyPr vert="horz" wrap="square" lIns="91440" tIns="45720" rIns="91440" bIns="45720" anchor="ctr" anchorCtr="1"/>
          <a:p>
            <a:r>
              <a:rPr lang="zh-CN" altLang="en-US" dirty="0"/>
              <a:t>概述</a:t>
            </a:r>
            <a:endParaRPr lang="zh-CN" altLang="en-US" dirty="0"/>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pic>
        <p:nvPicPr>
          <p:cNvPr id="59396" name="Picture 3"/>
          <p:cNvPicPr>
            <a:picLocks noGrp="1" noChangeAspect="1"/>
          </p:cNvPicPr>
          <p:nvPr>
            <p:ph idx="1"/>
          </p:nvPr>
        </p:nvPicPr>
        <p:blipFill>
          <a:blip r:embed="rId1"/>
          <a:srcRect/>
          <a:stretch>
            <a:fillRect/>
          </a:stretch>
        </p:blipFill>
        <p:spPr>
          <a:xfrm>
            <a:off x="611188" y="765175"/>
            <a:ext cx="7056437" cy="6042025"/>
          </a:xfr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标题 1"/>
          <p:cNvSpPr>
            <a:spLocks noGrp="1"/>
          </p:cNvSpPr>
          <p:nvPr>
            <p:ph type="title"/>
          </p:nvPr>
        </p:nvSpPr>
        <p:spPr/>
        <p:txBody>
          <a:bodyPr vert="horz" wrap="square" lIns="91440" tIns="45720" rIns="91440" bIns="45720" anchor="ctr" anchorCtr="1"/>
          <a:p>
            <a:r>
              <a:rPr lang="zh-CN" altLang="en-US" dirty="0"/>
              <a:t>概述</a:t>
            </a:r>
            <a:endParaRPr lang="zh-CN" altLang="en-US" dirty="0"/>
          </a:p>
        </p:txBody>
      </p:sp>
      <p:sp>
        <p:nvSpPr>
          <p:cNvPr id="3" name="内容占位符 2"/>
          <p:cNvSpPr>
            <a:spLocks noGrp="1"/>
          </p:cNvSpPr>
          <p:nvPr>
            <p:ph idx="1"/>
          </p:nvPr>
        </p:nvSpPr>
        <p:spPr>
          <a:xfrm>
            <a:off x="457200" y="1341438"/>
            <a:ext cx="8229600" cy="4789488"/>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3200" b="1" i="0" u="none" strike="noStrike" kern="1200" cap="none" spc="0" normalizeH="0" baseline="0" noProof="0" dirty="0" smtClean="0">
                <a:ln>
                  <a:noFill/>
                </a:ln>
                <a:solidFill>
                  <a:srgbClr val="001D3B"/>
                </a:solidFill>
                <a:effectLst/>
                <a:uLnTx/>
                <a:uFillTx/>
                <a:latin typeface="+mn-lt"/>
                <a:ea typeface="+mn-ea"/>
                <a:cs typeface="+mn-cs"/>
              </a:rPr>
              <a:t>听力测定结论：</a:t>
            </a:r>
            <a:endParaRPr kumimoji="0" lang="en-US" altLang="zh-CN" sz="3200" b="1" i="0" u="none" strike="noStrike" kern="1200" cap="none" spc="0" normalizeH="0" baseline="0" noProof="0" dirty="0" smtClean="0">
              <a:ln>
                <a:noFill/>
              </a:ln>
              <a:solidFill>
                <a:srgbClr val="001D3B"/>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400" b="1" i="0" u="none" strike="noStrike" kern="1200" cap="none" spc="0" normalizeH="0" baseline="0" noProof="0" dirty="0" smtClean="0">
                <a:ln>
                  <a:noFill/>
                </a:ln>
                <a:solidFill>
                  <a:srgbClr val="0070C0"/>
                </a:solidFill>
                <a:effectLst/>
                <a:uLnTx/>
                <a:uFillTx/>
                <a:latin typeface="+mn-ea"/>
                <a:ea typeface="+mn-ea"/>
                <a:cs typeface="+mn-cs"/>
              </a:rPr>
              <a:t>左耳语频的平均听阈值：</a:t>
            </a:r>
            <a:r>
              <a:rPr kumimoji="0" lang="en-US" altLang="zh-CN" sz="2400" b="1" i="0" u="none" strike="noStrike" kern="1200" cap="none" spc="0" normalizeH="0" baseline="0" noProof="0" dirty="0" smtClean="0">
                <a:ln>
                  <a:noFill/>
                </a:ln>
                <a:solidFill>
                  <a:srgbClr val="0070C0"/>
                </a:solidFill>
                <a:effectLst/>
                <a:uLnTx/>
                <a:uFillTx/>
                <a:latin typeface="+mn-ea"/>
                <a:ea typeface="+mn-ea"/>
                <a:cs typeface="+mn-cs"/>
              </a:rPr>
              <a:t>36dB(HL)</a:t>
            </a:r>
            <a:endParaRPr kumimoji="0" lang="en-US" altLang="zh-CN" sz="2400" b="1" i="0" u="none" strike="noStrike" kern="1200" cap="none" spc="0" normalizeH="0" baseline="0" noProof="0" dirty="0" smtClean="0">
              <a:ln>
                <a:noFill/>
              </a:ln>
              <a:solidFill>
                <a:srgbClr val="0070C0"/>
              </a:solidFill>
              <a:effectLst/>
              <a:uLnTx/>
              <a:uFillTx/>
              <a:latin typeface="+mn-ea"/>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400" b="1" i="0" u="none" strike="noStrike" kern="1200" cap="none" spc="0" normalizeH="0" baseline="0" noProof="0" dirty="0" smtClean="0">
                <a:ln>
                  <a:noFill/>
                </a:ln>
                <a:solidFill>
                  <a:srgbClr val="0070C0"/>
                </a:solidFill>
                <a:effectLst/>
                <a:uLnTx/>
                <a:uFillTx/>
                <a:latin typeface="+mn-ea"/>
                <a:ea typeface="+mn-ea"/>
                <a:cs typeface="+mn-cs"/>
              </a:rPr>
              <a:t>右耳语频的平均听阈值</a:t>
            </a:r>
            <a:r>
              <a:rPr kumimoji="0" lang="en-US" altLang="zh-CN" sz="2400" b="1" i="0" u="none" strike="noStrike" kern="1200" cap="none" spc="0" normalizeH="0" baseline="0" noProof="0" dirty="0" smtClean="0">
                <a:ln>
                  <a:noFill/>
                </a:ln>
                <a:solidFill>
                  <a:srgbClr val="0070C0"/>
                </a:solidFill>
                <a:effectLst/>
                <a:uLnTx/>
                <a:uFillTx/>
                <a:latin typeface="+mn-ea"/>
                <a:ea typeface="+mn-ea"/>
                <a:cs typeface="+mn-cs"/>
              </a:rPr>
              <a:t>: 46dB(HL)</a:t>
            </a:r>
            <a:endParaRPr kumimoji="0" lang="en-US" altLang="zh-CN" sz="2400" b="1" i="0" u="none" strike="noStrike" kern="1200" cap="none" spc="0" normalizeH="0" baseline="0" noProof="0" dirty="0" smtClean="0">
              <a:ln>
                <a:noFill/>
              </a:ln>
              <a:solidFill>
                <a:srgbClr val="0070C0"/>
              </a:solidFill>
              <a:effectLst/>
              <a:uLnTx/>
              <a:uFillTx/>
              <a:latin typeface="+mn-ea"/>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400" b="1" i="0" u="none" strike="noStrike" kern="1200" cap="none" spc="0" normalizeH="0" baseline="0" noProof="0" dirty="0" smtClean="0">
                <a:ln>
                  <a:noFill/>
                </a:ln>
                <a:solidFill>
                  <a:srgbClr val="0070C0"/>
                </a:solidFill>
                <a:effectLst/>
                <a:uLnTx/>
                <a:uFillTx/>
                <a:latin typeface="+mn-ea"/>
                <a:ea typeface="+mn-ea"/>
                <a:cs typeface="+mn-cs"/>
              </a:rPr>
              <a:t>双耳高频的平均听阈值</a:t>
            </a:r>
            <a:r>
              <a:rPr kumimoji="0" lang="en-US" altLang="zh-CN" sz="2400" b="1" i="0" u="none" strike="noStrike" kern="1200" cap="none" spc="0" normalizeH="0" baseline="0" noProof="0" dirty="0" smtClean="0">
                <a:ln>
                  <a:noFill/>
                </a:ln>
                <a:solidFill>
                  <a:srgbClr val="0070C0"/>
                </a:solidFill>
                <a:effectLst/>
                <a:uLnTx/>
                <a:uFillTx/>
                <a:latin typeface="+mn-ea"/>
                <a:ea typeface="+mn-ea"/>
                <a:cs typeface="+mn-cs"/>
              </a:rPr>
              <a:t>: 54dB(HL)</a:t>
            </a:r>
            <a:endParaRPr kumimoji="0" lang="en-US" altLang="zh-CN" sz="2400" b="1" i="0" u="none" strike="noStrike" kern="1200" cap="none" spc="0" normalizeH="0" baseline="0" noProof="0" dirty="0" smtClean="0">
              <a:ln>
                <a:noFill/>
              </a:ln>
              <a:solidFill>
                <a:srgbClr val="0070C0"/>
              </a:solidFill>
              <a:effectLst/>
              <a:uLnTx/>
              <a:uFillTx/>
              <a:latin typeface="+mn-ea"/>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400" b="1" i="0" u="none" strike="noStrike" kern="1200" cap="none" spc="0" normalizeH="0" baseline="0" noProof="0" dirty="0" smtClean="0">
                <a:ln>
                  <a:noFill/>
                </a:ln>
                <a:solidFill>
                  <a:srgbClr val="FF0000"/>
                </a:solidFill>
                <a:effectLst/>
                <a:uLnTx/>
                <a:uFillTx/>
                <a:latin typeface="+mn-ea"/>
                <a:ea typeface="+mn-ea"/>
                <a:cs typeface="+mn-cs"/>
              </a:rPr>
              <a:t>注：结果按四舍五入修约至整数</a:t>
            </a:r>
            <a:endParaRPr kumimoji="0" lang="zh-CN" altLang="en-US" sz="2400" b="1" i="0" u="none" strike="noStrike" kern="1200" cap="none" spc="0" normalizeH="0" baseline="0" noProof="0" dirty="0">
              <a:ln>
                <a:noFill/>
              </a:ln>
              <a:solidFill>
                <a:srgbClr val="FF0000"/>
              </a:solidFill>
              <a:effectLst/>
              <a:uLnTx/>
              <a:uFillTx/>
              <a:latin typeface="+mn-lt"/>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rgbClr val="003366"/>
                </a:solidFill>
                <a:effectLst/>
                <a:uLnTx/>
                <a:uFillTx/>
                <a:latin typeface="+mn-ea"/>
                <a:ea typeface="+mj-ea"/>
                <a:cs typeface="+mj-cs"/>
              </a:rPr>
              <a:t>概述</a:t>
            </a:r>
            <a:endParaRPr kumimoji="0" lang="zh-CN" altLang="en-US" sz="44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1052513"/>
            <a:ext cx="8229600" cy="5078413"/>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（一）、基本知识：</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3.</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听力测试</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B.</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声导抗测试</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是应用声导抗计测试声能在人耳的传递状态和效果及判断听觉功能的方法，是临床听力学常规的检查方法。</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主要用于测试中耳传音功能、估计听敏度、鉴别耳聋的性质、判断病损的部位、了解低位脑干听觉通路的病变、咽鼓管功能和面神经病变的研究等。</a:t>
            </a:r>
            <a:endParaRPr kumimoji="0" lang="zh-CN" altLang="en-US" sz="2000" b="1" i="0" u="none" strike="noStrike" kern="1200" cap="none" spc="0" normalizeH="0" baseline="0" noProof="0" dirty="0">
              <a:ln>
                <a:noFill/>
              </a:ln>
              <a:solidFill>
                <a:srgbClr val="001D3B"/>
              </a:solidFill>
              <a:effectLst/>
              <a:uLnTx/>
              <a:uFillTx/>
              <a:latin typeface="+mn-ea"/>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标题 1"/>
          <p:cNvSpPr>
            <a:spLocks noGrp="1"/>
          </p:cNvSpPr>
          <p:nvPr>
            <p:ph type="title"/>
          </p:nvPr>
        </p:nvSpPr>
        <p:spPr/>
        <p:txBody>
          <a:bodyPr vert="horz" wrap="square" lIns="91440" tIns="45720" rIns="91440" bIns="45720" anchor="ctr" anchorCtr="1"/>
          <a:p>
            <a:r>
              <a:rPr lang="zh-CN" altLang="en-US" dirty="0"/>
              <a:t>内容</a:t>
            </a:r>
            <a:endParaRPr lang="zh-CN" altLang="en-US" dirty="0"/>
          </a:p>
        </p:txBody>
      </p:sp>
      <p:sp>
        <p:nvSpPr>
          <p:cNvPr id="3" name="内容占位符 2"/>
          <p:cNvSpPr>
            <a:spLocks noGrp="1"/>
          </p:cNvSpPr>
          <p:nvPr>
            <p:ph idx="1"/>
          </p:nvPr>
        </p:nvSpPr>
        <p:spPr>
          <a:xfrm>
            <a:off x="457200" y="981075"/>
            <a:ext cx="8229600" cy="5149850"/>
          </a:xfrm>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一、概述</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（一）、基本知识</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1.</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声音及听器官</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   2.</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声音传播 </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  3.</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听力测试</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   4.</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听力损失的分类</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（二）、</a:t>
            </a:r>
            <a:r>
              <a:rPr kumimoji="0" lang="zh-CN" altLang="en-US" sz="2000" b="1" i="0" u="none" strike="noStrike" kern="1200" cap="none" spc="0" normalizeH="0" baseline="0" noProof="0" dirty="0" smtClean="0">
                <a:ln>
                  <a:noFill/>
                </a:ln>
                <a:solidFill>
                  <a:srgbClr val="002060"/>
                </a:solidFill>
                <a:effectLst/>
                <a:uLnTx/>
                <a:uFillTx/>
                <a:latin typeface="宋体" panose="02010600030101010101" pitchFamily="2" charset="-122"/>
                <a:ea typeface="+mn-ea"/>
                <a:cs typeface="+mn-cs"/>
              </a:rPr>
              <a:t>噪声的定义和类型 </a:t>
            </a:r>
            <a:endParaRPr kumimoji="0" lang="zh-CN" altLang="en-US" sz="2000" b="1" i="0" u="none" strike="noStrike" kern="1200" cap="none" spc="0" normalizeH="0" baseline="0" noProof="0" dirty="0" smtClean="0">
              <a:ln>
                <a:noFill/>
              </a:ln>
              <a:solidFill>
                <a:srgbClr val="002060"/>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（三）、噪声对人体的影响</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1.</a:t>
            </a:r>
            <a:r>
              <a:rPr kumimoji="0" lang="zh-CN" altLang="en-US" sz="2000" b="1" i="0" u="none" strike="noStrike" kern="1200" cap="none" spc="0" normalizeH="0" baseline="0" noProof="0" dirty="0" smtClean="0">
                <a:ln>
                  <a:noFill/>
                </a:ln>
                <a:solidFill>
                  <a:srgbClr val="002060"/>
                </a:solidFill>
                <a:effectLst/>
                <a:uLnTx/>
                <a:uFillTx/>
                <a:latin typeface="+mn-lt"/>
                <a:ea typeface="+mn-ea"/>
                <a:cs typeface="+mn-cs"/>
              </a:rPr>
              <a:t>非 </a:t>
            </a:r>
            <a:r>
              <a:rPr kumimoji="0" lang="zh-CN" altLang="en-US" sz="2000" b="1" i="0" u="none" strike="noStrike" kern="1200" cap="none" spc="0" normalizeH="0" baseline="0" noProof="0" dirty="0" smtClean="0">
                <a:ln>
                  <a:noFill/>
                </a:ln>
                <a:solidFill>
                  <a:srgbClr val="002060"/>
                </a:solidFill>
                <a:effectLst/>
                <a:uLnTx/>
                <a:uFillTx/>
                <a:latin typeface="宋体" panose="02010600030101010101" pitchFamily="2" charset="-122"/>
                <a:ea typeface="+mn-ea"/>
                <a:cs typeface="+mn-cs"/>
              </a:rPr>
              <a:t>听觉系统的影响（非听觉效应）</a:t>
            </a:r>
            <a:endParaRPr kumimoji="0" lang="en-US" altLang="zh-CN"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2.</a:t>
            </a:r>
            <a:r>
              <a:rPr kumimoji="0" lang="zh-CN" altLang="en-US" sz="2000" b="1" i="0" u="none" strike="noStrike" kern="1200" cap="none" spc="0" normalizeH="0" baseline="0" noProof="0" dirty="0" smtClean="0">
                <a:ln>
                  <a:noFill/>
                </a:ln>
                <a:solidFill>
                  <a:srgbClr val="FF0000"/>
                </a:solidFill>
                <a:effectLst/>
                <a:uLnTx/>
                <a:uFillTx/>
                <a:latin typeface="宋体" panose="02010600030101010101" pitchFamily="2" charset="-122"/>
                <a:ea typeface="+mn-ea"/>
                <a:cs typeface="+mn-cs"/>
              </a:rPr>
              <a:t>听觉系统的影响（听觉效应）</a:t>
            </a:r>
            <a:endParaRPr kumimoji="0" lang="en-US" altLang="zh-CN" sz="2000" b="1"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 二、职业性噪声聋的诊断</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 三、噪声作业的职业健康检查</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Char char="n"/>
              <a:defRPr/>
            </a:pPr>
            <a:endParaRPr kumimoji="0" lang="zh-CN" altLang="en-US" sz="3200" b="1" i="0" u="none" strike="noStrike" kern="1200" cap="none" spc="0" normalizeH="0" baseline="0" noProof="0" dirty="0">
              <a:ln>
                <a:noFill/>
              </a:ln>
              <a:solidFill>
                <a:srgbClr val="001D3B"/>
              </a:solidFill>
              <a:effectLst/>
              <a:uLnTx/>
              <a:uFillTx/>
              <a:latin typeface="+mn-lt"/>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rgbClr val="003366"/>
                </a:solidFill>
                <a:effectLst/>
                <a:uLnTx/>
                <a:uFillTx/>
                <a:latin typeface="+mn-ea"/>
                <a:ea typeface="+mj-ea"/>
                <a:cs typeface="+mj-cs"/>
              </a:rPr>
              <a:t>概述</a:t>
            </a:r>
            <a:endParaRPr kumimoji="0" lang="zh-CN" altLang="en-US" sz="44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1052513"/>
            <a:ext cx="8229600" cy="5078413"/>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（一）、基本知识：</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3.</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听力测试</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B.</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声导抗测试</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Tx/>
              <a:buNone/>
              <a:tabLst>
                <a:tab pos="987425" algn="l"/>
              </a:tabLst>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   声导抗的成分为声导纳和声阻抗，两者互为倒数。</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Tx/>
              <a:buNone/>
              <a:tabLst>
                <a:tab pos="987425" algn="l"/>
              </a:tabLst>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声阻抗是声介质对声波流动及传递的对抗作用。</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Tx/>
              <a:buNone/>
              <a:tabLst>
                <a:tab pos="987425" algn="l"/>
              </a:tabLst>
              <a:defRPr/>
            </a:pPr>
            <a:r>
              <a:rPr kumimoji="0" lang="zh-CN" altLang="en-US" sz="2000" b="1" i="0" u="none" strike="noStrike" kern="1200" cap="none" spc="0" normalizeH="0" baseline="0" noProof="0" dirty="0" smtClean="0">
                <a:ln>
                  <a:noFill/>
                </a:ln>
                <a:solidFill>
                  <a:srgbClr val="35654B"/>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鼓室声导抗图：</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型为正常，噪声聋表现为</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型</a:t>
            </a:r>
            <a:endParaRPr kumimoji="0" lang="zh-CN" altLang="en-US" sz="2000" b="1" i="0" u="none" strike="noStrike" kern="1200" cap="none" spc="0" normalizeH="0" baseline="0" noProof="0" dirty="0">
              <a:ln>
                <a:noFill/>
              </a:ln>
              <a:solidFill>
                <a:srgbClr val="001D3B"/>
              </a:solidFill>
              <a:effectLst/>
              <a:uLnTx/>
              <a:uFillTx/>
              <a:latin typeface="+mn-ea"/>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标题 1"/>
          <p:cNvSpPr>
            <a:spLocks noGrp="1"/>
          </p:cNvSpPr>
          <p:nvPr>
            <p:ph type="title"/>
          </p:nvPr>
        </p:nvSpPr>
        <p:spPr/>
        <p:txBody>
          <a:bodyPr vert="horz" wrap="square" lIns="91440" tIns="45720" rIns="91440" bIns="45720" anchor="ctr" anchorCtr="1"/>
          <a:p>
            <a:r>
              <a:rPr lang="zh-CN" altLang="en-US" dirty="0"/>
              <a:t>声导抗</a:t>
            </a:r>
            <a:endParaRPr lang="zh-CN" altLang="en-US" dirty="0"/>
          </a:p>
        </p:txBody>
      </p:sp>
      <p:pic>
        <p:nvPicPr>
          <p:cNvPr id="63491" name="图片 3"/>
          <p:cNvPicPr>
            <a:picLocks noChangeAspect="1"/>
          </p:cNvPicPr>
          <p:nvPr/>
        </p:nvPicPr>
        <p:blipFill>
          <a:blip r:embed="rId1"/>
          <a:stretch>
            <a:fillRect/>
          </a:stretch>
        </p:blipFill>
        <p:spPr>
          <a:xfrm>
            <a:off x="395288" y="1665288"/>
            <a:ext cx="8172450" cy="4649787"/>
          </a:xfrm>
          <a:prstGeom prst="rect">
            <a:avLst/>
          </a:prstGeom>
          <a:noFill/>
          <a:ln w="9525">
            <a:noFill/>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rgbClr val="003366"/>
                </a:solidFill>
                <a:effectLst/>
                <a:uLnTx/>
                <a:uFillTx/>
                <a:latin typeface="+mn-ea"/>
                <a:ea typeface="+mj-ea"/>
                <a:cs typeface="+mj-cs"/>
              </a:rPr>
              <a:t>概述</a:t>
            </a:r>
            <a:endParaRPr kumimoji="0" lang="zh-CN" altLang="en-US" sz="44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1052513"/>
            <a:ext cx="8075613" cy="5078413"/>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（一）、基本知识：</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3.</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听力测试</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B.</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声导抗测试</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  声导抗正常值</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60000"/>
              <a:buFontTx/>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鼓室导抗图为钟型，峰压值在</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0daPa</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左右（</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-100~50daPa</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），峰补偿   静态声导纳值在</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0.3~1.6mmho</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60000"/>
              <a:buFontTx/>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  </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60000"/>
              <a:buFontTx/>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职业性噪声聋的鼓室图为正常的</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型</a:t>
            </a:r>
            <a:endParaRPr kumimoji="0" lang="zh-CN" altLang="en-US" sz="2000" b="1" i="0" u="none" strike="noStrike" kern="1200" cap="none" spc="0" normalizeH="0" baseline="0" noProof="0" dirty="0">
              <a:ln>
                <a:noFill/>
              </a:ln>
              <a:solidFill>
                <a:srgbClr val="001D3B"/>
              </a:solidFill>
              <a:effectLst/>
              <a:uLnTx/>
              <a:uFillTx/>
              <a:latin typeface="+mn-ea"/>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rgbClr val="003366"/>
                </a:solidFill>
                <a:effectLst/>
                <a:uLnTx/>
                <a:uFillTx/>
                <a:latin typeface="+mn-ea"/>
                <a:ea typeface="+mj-ea"/>
                <a:cs typeface="+mj-cs"/>
              </a:rPr>
              <a:t>概述</a:t>
            </a:r>
            <a:endParaRPr kumimoji="0" lang="zh-CN" altLang="en-US" sz="44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1052513"/>
            <a:ext cx="8229600" cy="5078413"/>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（一）、基本知识：</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4.</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听力损失的分类</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耳聋</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一般将听力损失统称为耳聋。（听力损失较轻者称为重听）</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按病变性质</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器质性聋与功能性聋</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按发病的时间：突发性聋、进行性聋和波动性聋</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按病变的部位（多数）：传导性耳聋、感音神经性耳聋与混合性耳聋</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endParaRPr kumimoji="0" lang="en-US" altLang="zh-CN" sz="2400" b="1" i="0" u="none" strike="noStrike" kern="1200" cap="none" spc="0" normalizeH="0" baseline="0" noProof="0" dirty="0" smtClean="0">
              <a:ln>
                <a:noFill/>
              </a:ln>
              <a:solidFill>
                <a:srgbClr val="001D3B"/>
              </a:solidFill>
              <a:effectLst/>
              <a:uLnTx/>
              <a:uFillTx/>
              <a:latin typeface="+mn-ea"/>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rgbClr val="003366"/>
                </a:solidFill>
                <a:effectLst/>
                <a:uLnTx/>
                <a:uFillTx/>
                <a:latin typeface="+mn-ea"/>
                <a:ea typeface="+mj-ea"/>
                <a:cs typeface="+mj-cs"/>
              </a:rPr>
              <a:t>概述</a:t>
            </a:r>
            <a:endParaRPr kumimoji="0" lang="zh-CN" altLang="en-US" sz="44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1052513"/>
            <a:ext cx="8229600" cy="5078413"/>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（一）、基本知识：</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4.</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听力损失的分类</a:t>
            </a:r>
            <a:endParaRPr kumimoji="0" lang="en-US" altLang="zh-CN" sz="2000" b="1" i="0" u="none" strike="noStrike" kern="1200" cap="none" spc="0" normalizeH="0" baseline="0" noProof="0" dirty="0" smtClean="0">
              <a:ln>
                <a:noFill/>
              </a:ln>
              <a:solidFill>
                <a:srgbClr val="7030A0"/>
              </a:solidFill>
              <a:effectLst/>
              <a:uLnTx/>
              <a:uFillTx/>
              <a:latin typeface="+mn-ea"/>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感音神经性听力损失：感音神经性耳聋病变位于螺旋器的毛细胞、听神经或各级听中枢，对声音感受与神经冲动传导等发生障碍。是耳蜗与听神经病变造成的听力损失，以耳蜗病变为主。噪声性耳聋、药物中毒性耳聋、遗传性耳聋、老年性耳聋、突发性耳聋、听神经病变均为感音神经性耳聋。</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defRPr/>
            </a:pP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B:</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传导性听力损失</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传导性耳聋的病变主要在外耳和中耳，气导听力损失一般不超高</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40</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分贝，而骨导听力基本属正常范围。是因听觉传导结构异常引起的，通常可由中耳病变、耵聍栓塞、外耳道闭锁或塌陷等原因引起。单纯的传导性听力损失一般不会超过</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60dB</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defRPr/>
            </a:pPr>
            <a:endParaRPr kumimoji="0" lang="en-US" altLang="zh-CN" sz="2000" b="1" i="0" u="none" strike="noStrike" kern="1200" cap="none" spc="0" normalizeH="0" baseline="0" noProof="0" dirty="0" smtClean="0">
              <a:ln>
                <a:noFill/>
              </a:ln>
              <a:solidFill>
                <a:srgbClr val="002060"/>
              </a:solidFill>
              <a:effectLst/>
              <a:uLnTx/>
              <a:uFillTx/>
              <a:latin typeface="+mn-ea"/>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C</a:t>
            </a:r>
            <a:r>
              <a:rPr kumimoji="0" lang="en-US" altLang="zh-CN" sz="2000" b="1" i="0" u="none" strike="noStrike" kern="1200" cap="none" spc="0" normalizeH="0" baseline="0" noProof="0" dirty="0" smtClean="0">
                <a:ln>
                  <a:noFill/>
                </a:ln>
                <a:solidFill>
                  <a:srgbClr val="35654B"/>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混合性听力损失</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同时具有传导性耳聋和感音神经性耳聋者（慢性化脓性中耳炎）</a:t>
            </a:r>
            <a:endParaRPr kumimoji="0" lang="zh-CN" altLang="en-US" sz="2000" b="1" i="0" u="none" strike="noStrike" kern="1200" cap="none" spc="0" normalizeH="0" baseline="0" noProof="0" dirty="0">
              <a:ln>
                <a:noFill/>
              </a:ln>
              <a:solidFill>
                <a:srgbClr val="001D3B"/>
              </a:solidFill>
              <a:effectLst/>
              <a:uLnTx/>
              <a:uFillTx/>
              <a:latin typeface="+mn-ea"/>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Rectangle 4"/>
          <p:cNvSpPr>
            <a:spLocks noGrp="1"/>
          </p:cNvSpPr>
          <p:nvPr>
            <p:ph type="title" idx="4294967295"/>
          </p:nvPr>
        </p:nvSpPr>
        <p:spPr/>
        <p:txBody>
          <a:bodyPr vert="horz" wrap="square" lIns="91440" tIns="45720" rIns="91440" bIns="45720" anchor="ctr" anchorCtr="1"/>
          <a:p>
            <a:pPr eaLnBrk="1" hangingPunct="1"/>
            <a:r>
              <a:rPr lang="zh-CN" altLang="en-US" dirty="0"/>
              <a:t>基础知识</a:t>
            </a:r>
            <a:endParaRPr lang="zh-CN" altLang="en-US" dirty="0"/>
          </a:p>
        </p:txBody>
      </p:sp>
      <p:sp>
        <p:nvSpPr>
          <p:cNvPr id="67587" name="Rectangle 5"/>
          <p:cNvSpPr>
            <a:spLocks noGrp="1"/>
          </p:cNvSpPr>
          <p:nvPr>
            <p:ph type="body" sz="half" idx="4294967295"/>
          </p:nvPr>
        </p:nvSpPr>
        <p:spPr>
          <a:xfrm>
            <a:off x="457200" y="1633538"/>
            <a:ext cx="2493963" cy="4497387"/>
          </a:xfrm>
        </p:spPr>
        <p:txBody>
          <a:bodyPr vert="horz" wrap="square" lIns="91440" tIns="45720" rIns="91440" bIns="45720" anchor="t" anchorCtr="0"/>
          <a:lstStyle>
            <a:lvl1pPr lvl="0">
              <a:buClr>
                <a:schemeClr val="hlink"/>
              </a:buClr>
              <a:buSzPct val="60000"/>
              <a:buFont typeface="Wingdings" panose="05000000000000000000" pitchFamily="2" charset="2"/>
              <a:defRPr sz="2800"/>
            </a:lvl1pPr>
            <a:lvl2pPr lvl="1">
              <a:buClr>
                <a:schemeClr val="tx1"/>
              </a:buClr>
              <a:buSzTx/>
              <a:buFontTx/>
              <a:defRPr sz="2400"/>
            </a:lvl2pPr>
            <a:lvl3pPr lvl="2">
              <a:buClr>
                <a:schemeClr val="accent2"/>
              </a:buClr>
              <a:buSzPct val="60000"/>
              <a:buFont typeface="Wingdings" panose="05000000000000000000" pitchFamily="2" charset="2"/>
              <a:defRPr sz="2000"/>
            </a:lvl3pPr>
            <a:lvl4pPr lvl="3">
              <a:buClr>
                <a:schemeClr val="tx2"/>
              </a:buClr>
              <a:buSzTx/>
              <a:buFontTx/>
              <a:defRPr sz="1800"/>
            </a:lvl4pPr>
            <a:lvl5pPr lvl="4">
              <a:buClr>
                <a:schemeClr val="folHlink"/>
              </a:buClr>
              <a:buSzPct val="60000"/>
              <a:buFont typeface="Wingdings" panose="05000000000000000000" pitchFamily="2" charset="2"/>
              <a:defRPr sz="1800"/>
            </a:lvl5pPr>
          </a:lstStyle>
          <a:p>
            <a:pPr lvl="0" eaLnBrk="1" hangingPunct="1">
              <a:buNone/>
            </a:pPr>
            <a:endParaRPr lang="zh-CN" altLang="en-US" sz="2000" dirty="0">
              <a:solidFill>
                <a:srgbClr val="35654B"/>
              </a:solidFill>
              <a:latin typeface="宋体" panose="02010600030101010101" pitchFamily="2" charset="-122"/>
            </a:endParaRPr>
          </a:p>
          <a:p>
            <a:pPr lvl="0" eaLnBrk="1" hangingPunct="1">
              <a:buNone/>
            </a:pPr>
            <a:r>
              <a:rPr lang="zh-CN" altLang="en-US" dirty="0">
                <a:solidFill>
                  <a:srgbClr val="35654B"/>
                </a:solidFill>
                <a:latin typeface="宋体" panose="02010600030101010101" pitchFamily="2" charset="-122"/>
              </a:rPr>
              <a:t>▲</a:t>
            </a:r>
            <a:r>
              <a:rPr lang="zh-CN" altLang="en-US" dirty="0">
                <a:latin typeface="宋体" panose="02010600030101010101" pitchFamily="2" charset="-122"/>
              </a:rPr>
              <a:t>感音神经性耳聋：</a:t>
            </a:r>
            <a:r>
              <a:rPr lang="zh-CN" altLang="en-US" dirty="0"/>
              <a:t>气、骨导呈一致性下降，高频损失较重、听力曲线呈渐型或陡降型。</a:t>
            </a:r>
            <a:endParaRPr lang="zh-CN" altLang="en-US" dirty="0"/>
          </a:p>
        </p:txBody>
      </p:sp>
      <p:pic>
        <p:nvPicPr>
          <p:cNvPr id="67588" name="Picture 2"/>
          <p:cNvPicPr>
            <a:picLocks noChangeAspect="1"/>
          </p:cNvPicPr>
          <p:nvPr>
            <p:ph type="body" sz="half" idx="4294967295"/>
          </p:nvPr>
        </p:nvPicPr>
        <p:blipFill>
          <a:blip r:embed="rId1"/>
          <a:srcRect/>
          <a:stretch>
            <a:fillRect/>
          </a:stretch>
        </p:blipFill>
        <p:spPr>
          <a:xfrm>
            <a:off x="3311525" y="1268413"/>
            <a:ext cx="4170363" cy="4813300"/>
          </a:xfr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8610" name="图片 1" descr="20161128_131500"/>
          <p:cNvPicPr>
            <a:picLocks noGrp="1" noChangeAspect="1"/>
          </p:cNvPicPr>
          <p:nvPr/>
        </p:nvPicPr>
        <p:blipFill>
          <a:blip r:embed="rId1"/>
          <a:stretch>
            <a:fillRect/>
          </a:stretch>
        </p:blipFill>
        <p:spPr>
          <a:xfrm>
            <a:off x="1584325" y="152400"/>
            <a:ext cx="6264275" cy="6705600"/>
          </a:xfrm>
          <a:prstGeom prst="rect">
            <a:avLst/>
          </a:prstGeom>
          <a:noFill/>
          <a:ln w="9525">
            <a:noFill/>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Rectangle 2"/>
          <p:cNvSpPr>
            <a:spLocks noGrp="1"/>
          </p:cNvSpPr>
          <p:nvPr>
            <p:ph type="title" idx="4294967295"/>
          </p:nvPr>
        </p:nvSpPr>
        <p:spPr/>
        <p:txBody>
          <a:bodyPr vert="horz" wrap="square" lIns="91440" tIns="45720" rIns="91440" bIns="45720" anchor="ctr" anchorCtr="1"/>
          <a:p>
            <a:pPr eaLnBrk="1" hangingPunct="1"/>
            <a:r>
              <a:rPr lang="zh-CN" altLang="en-US" dirty="0"/>
              <a:t>基础知识</a:t>
            </a:r>
            <a:endParaRPr lang="zh-CN" altLang="en-US" dirty="0"/>
          </a:p>
        </p:txBody>
      </p:sp>
      <p:sp>
        <p:nvSpPr>
          <p:cNvPr id="69635" name="Rectangle 4"/>
          <p:cNvSpPr>
            <a:spLocks noGrp="1"/>
          </p:cNvSpPr>
          <p:nvPr>
            <p:ph type="body" sz="half" idx="4294967295"/>
          </p:nvPr>
        </p:nvSpPr>
        <p:spPr>
          <a:xfrm>
            <a:off x="395288" y="1089025"/>
            <a:ext cx="3313112" cy="4965700"/>
          </a:xfrm>
        </p:spPr>
        <p:txBody>
          <a:bodyPr vert="horz" wrap="square" lIns="91440" tIns="45720" rIns="91440" bIns="45720" anchor="t" anchorCtr="0"/>
          <a:lstStyle>
            <a:lvl1pPr lvl="0">
              <a:buClr>
                <a:schemeClr val="hlink"/>
              </a:buClr>
              <a:buSzPct val="60000"/>
              <a:buFont typeface="Wingdings" panose="05000000000000000000" pitchFamily="2" charset="2"/>
              <a:defRPr sz="2800"/>
            </a:lvl1pPr>
            <a:lvl2pPr lvl="1">
              <a:buClr>
                <a:schemeClr val="tx1"/>
              </a:buClr>
              <a:buSzTx/>
              <a:buFontTx/>
              <a:defRPr sz="2400"/>
            </a:lvl2pPr>
            <a:lvl3pPr lvl="2">
              <a:buClr>
                <a:schemeClr val="accent2"/>
              </a:buClr>
              <a:buSzPct val="60000"/>
              <a:buFont typeface="Wingdings" panose="05000000000000000000" pitchFamily="2" charset="2"/>
              <a:defRPr sz="2000"/>
            </a:lvl3pPr>
            <a:lvl4pPr lvl="3">
              <a:buClr>
                <a:schemeClr val="tx2"/>
              </a:buClr>
              <a:buSzTx/>
              <a:buFontTx/>
              <a:defRPr sz="1800"/>
            </a:lvl4pPr>
            <a:lvl5pPr lvl="4">
              <a:buClr>
                <a:schemeClr val="folHlink"/>
              </a:buClr>
              <a:buSzPct val="60000"/>
              <a:buFont typeface="Wingdings" panose="05000000000000000000" pitchFamily="2" charset="2"/>
              <a:defRPr sz="1800"/>
            </a:lvl5pPr>
          </a:lstStyle>
          <a:p>
            <a:pPr lvl="0" eaLnBrk="1" hangingPunct="1">
              <a:buNone/>
            </a:pPr>
            <a:r>
              <a:rPr lang="zh-CN" altLang="en-US" sz="2000" dirty="0">
                <a:solidFill>
                  <a:srgbClr val="35654B"/>
                </a:solidFill>
                <a:latin typeface="宋体" panose="02010600030101010101" pitchFamily="2" charset="-122"/>
              </a:rPr>
              <a:t>▲</a:t>
            </a:r>
            <a:r>
              <a:rPr lang="zh-CN" altLang="en-US" sz="2400" dirty="0">
                <a:latin typeface="宋体" panose="02010600030101010101" pitchFamily="2" charset="-122"/>
              </a:rPr>
              <a:t>传导性耳聋：</a:t>
            </a:r>
            <a:r>
              <a:rPr lang="zh-CN" altLang="en-US" sz="2400" dirty="0"/>
              <a:t>各频率骨导听阈正常或接近正常；气导听阈提高（以低频为主、呈上升型 曲线）；气骨导间距大于</a:t>
            </a:r>
            <a:r>
              <a:rPr lang="en-US" altLang="zh-CN" sz="2400" dirty="0"/>
              <a:t>10dB</a:t>
            </a:r>
            <a:r>
              <a:rPr lang="zh-CN" altLang="en-US" sz="2400" dirty="0"/>
              <a:t>（</a:t>
            </a:r>
            <a:r>
              <a:rPr lang="en-US" altLang="zh-CN" sz="2400" dirty="0"/>
              <a:t>HL），</a:t>
            </a:r>
            <a:r>
              <a:rPr lang="zh-CN" altLang="en-US" sz="2400" dirty="0"/>
              <a:t>一般不大于</a:t>
            </a:r>
            <a:r>
              <a:rPr lang="en-US" altLang="zh-CN" sz="2400" dirty="0"/>
              <a:t>40dB</a:t>
            </a:r>
            <a:r>
              <a:rPr lang="zh-CN" altLang="en-US" sz="2400" dirty="0"/>
              <a:t>（</a:t>
            </a:r>
            <a:r>
              <a:rPr lang="en-US" altLang="zh-CN" sz="2400" dirty="0"/>
              <a:t>HL</a:t>
            </a:r>
            <a:r>
              <a:rPr lang="zh-CN" altLang="en-US" sz="2400" dirty="0"/>
              <a:t>），气骨导差以语频段较为明显。</a:t>
            </a:r>
            <a:endParaRPr lang="zh-CN" altLang="en-US" sz="2400" dirty="0"/>
          </a:p>
        </p:txBody>
      </p:sp>
      <p:pic>
        <p:nvPicPr>
          <p:cNvPr id="69636" name="Picture 2"/>
          <p:cNvPicPr>
            <a:picLocks noChangeAspect="1"/>
          </p:cNvPicPr>
          <p:nvPr>
            <p:ph type="body" sz="half" idx="4294967295"/>
          </p:nvPr>
        </p:nvPicPr>
        <p:blipFill>
          <a:blip r:embed="rId1"/>
          <a:srcRect/>
          <a:stretch>
            <a:fillRect/>
          </a:stretch>
        </p:blipFill>
        <p:spPr>
          <a:xfrm>
            <a:off x="4067175" y="1457325"/>
            <a:ext cx="4181475" cy="4597400"/>
          </a:xfrm>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Rectangle 2"/>
          <p:cNvSpPr>
            <a:spLocks noGrp="1"/>
          </p:cNvSpPr>
          <p:nvPr>
            <p:ph type="title" idx="4294967295"/>
          </p:nvPr>
        </p:nvSpPr>
        <p:spPr/>
        <p:txBody>
          <a:bodyPr vert="horz" wrap="square" lIns="91440" tIns="45720" rIns="91440" bIns="45720" anchor="ctr" anchorCtr="1"/>
          <a:p>
            <a:pPr eaLnBrk="1" hangingPunct="1"/>
            <a:r>
              <a:rPr lang="zh-CN" altLang="en-US" dirty="0"/>
              <a:t>基础知识</a:t>
            </a:r>
            <a:endParaRPr lang="zh-CN" altLang="en-US" dirty="0"/>
          </a:p>
        </p:txBody>
      </p:sp>
      <p:sp>
        <p:nvSpPr>
          <p:cNvPr id="70659" name="Rectangle 4"/>
          <p:cNvSpPr>
            <a:spLocks noGrp="1"/>
          </p:cNvSpPr>
          <p:nvPr>
            <p:ph type="body" sz="half" idx="4294967295"/>
          </p:nvPr>
        </p:nvSpPr>
        <p:spPr>
          <a:xfrm>
            <a:off x="457200" y="1600200"/>
            <a:ext cx="3035300" cy="4530725"/>
          </a:xfrm>
        </p:spPr>
        <p:txBody>
          <a:bodyPr vert="horz" wrap="square" lIns="91440" tIns="45720" rIns="91440" bIns="45720" anchor="t" anchorCtr="0"/>
          <a:lstStyle>
            <a:lvl1pPr lvl="0">
              <a:buClr>
                <a:schemeClr val="hlink"/>
              </a:buClr>
              <a:buSzPct val="60000"/>
              <a:buFont typeface="Wingdings" panose="05000000000000000000" pitchFamily="2" charset="2"/>
              <a:defRPr sz="2800"/>
            </a:lvl1pPr>
            <a:lvl2pPr lvl="1">
              <a:buClr>
                <a:schemeClr val="tx1"/>
              </a:buClr>
              <a:buSzTx/>
              <a:buFontTx/>
              <a:defRPr sz="2400"/>
            </a:lvl2pPr>
            <a:lvl3pPr lvl="2">
              <a:buClr>
                <a:schemeClr val="accent2"/>
              </a:buClr>
              <a:buSzPct val="60000"/>
              <a:buFont typeface="Wingdings" panose="05000000000000000000" pitchFamily="2" charset="2"/>
              <a:defRPr sz="2000"/>
            </a:lvl3pPr>
            <a:lvl4pPr lvl="3">
              <a:buClr>
                <a:schemeClr val="tx2"/>
              </a:buClr>
              <a:buSzTx/>
              <a:buFontTx/>
              <a:defRPr sz="1800"/>
            </a:lvl4pPr>
            <a:lvl5pPr lvl="4">
              <a:buClr>
                <a:schemeClr val="folHlink"/>
              </a:buClr>
              <a:buSzPct val="60000"/>
              <a:buFont typeface="Wingdings" panose="05000000000000000000" pitchFamily="2" charset="2"/>
              <a:defRPr sz="1800"/>
            </a:lvl5pPr>
          </a:lstStyle>
          <a:p>
            <a:pPr lvl="0" eaLnBrk="1" hangingPunct="1">
              <a:lnSpc>
                <a:spcPct val="150000"/>
              </a:lnSpc>
              <a:spcBef>
                <a:spcPct val="0"/>
              </a:spcBef>
              <a:buNone/>
            </a:pPr>
            <a:r>
              <a:rPr lang="zh-CN" altLang="en-US" dirty="0">
                <a:solidFill>
                  <a:srgbClr val="35654B"/>
                </a:solidFill>
                <a:latin typeface="宋体" panose="02010600030101010101" pitchFamily="2" charset="-122"/>
              </a:rPr>
              <a:t>▲</a:t>
            </a:r>
            <a:r>
              <a:rPr lang="zh-CN" altLang="en-US" dirty="0">
                <a:latin typeface="宋体" panose="02010600030101010101" pitchFamily="2" charset="-122"/>
              </a:rPr>
              <a:t>混合性耳聋：</a:t>
            </a:r>
            <a:r>
              <a:rPr lang="zh-CN" altLang="en-US" dirty="0"/>
              <a:t>气、骨导呈一致性下降，但有气骨导差存在，一般＞</a:t>
            </a:r>
            <a:r>
              <a:rPr lang="en-US" altLang="zh-CN" dirty="0"/>
              <a:t>10dB</a:t>
            </a:r>
            <a:r>
              <a:rPr lang="zh-CN" altLang="en-US" dirty="0"/>
              <a:t>。</a:t>
            </a:r>
            <a:endParaRPr lang="zh-CN" altLang="en-US" dirty="0"/>
          </a:p>
          <a:p>
            <a:pPr lvl="0" eaLnBrk="1" hangingPunct="1"/>
            <a:endParaRPr lang="zh-CN" altLang="en-US" sz="2400" dirty="0"/>
          </a:p>
        </p:txBody>
      </p:sp>
      <p:pic>
        <p:nvPicPr>
          <p:cNvPr id="70660" name="Picture 2"/>
          <p:cNvPicPr>
            <a:picLocks noChangeAspect="1"/>
          </p:cNvPicPr>
          <p:nvPr>
            <p:ph type="body" sz="half" idx="4294967295"/>
          </p:nvPr>
        </p:nvPicPr>
        <p:blipFill>
          <a:blip r:embed="rId1"/>
          <a:srcRect/>
          <a:stretch>
            <a:fillRect/>
          </a:stretch>
        </p:blipFill>
        <p:spPr>
          <a:xfrm>
            <a:off x="4067175" y="1928813"/>
            <a:ext cx="4194175" cy="3614737"/>
          </a:xfrm>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682" name="图片 1" descr="20161128_131846"/>
          <p:cNvPicPr>
            <a:picLocks noGrp="1" noChangeAspect="1"/>
          </p:cNvPicPr>
          <p:nvPr/>
        </p:nvPicPr>
        <p:blipFill>
          <a:blip r:embed="rId1"/>
          <a:stretch>
            <a:fillRect/>
          </a:stretch>
        </p:blipFill>
        <p:spPr>
          <a:xfrm>
            <a:off x="1781175" y="-387350"/>
            <a:ext cx="5581650" cy="6858000"/>
          </a:xfrm>
          <a:prstGeom prst="rect">
            <a:avLst/>
          </a:prstGeom>
          <a:noFill/>
          <a:ln w="9525">
            <a:noFill/>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rgbClr val="003366"/>
                </a:solidFill>
                <a:effectLst/>
                <a:uLnTx/>
                <a:uFillTx/>
                <a:latin typeface="+mn-ea"/>
                <a:ea typeface="+mj-ea"/>
                <a:cs typeface="+mj-cs"/>
              </a:rPr>
              <a:t>概述</a:t>
            </a:r>
            <a:endParaRPr kumimoji="0" lang="zh-CN" altLang="en-US" sz="44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1052513"/>
            <a:ext cx="8229600" cy="5078413"/>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（一）、基本知识：</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1.</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声音及听器官</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声音</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物体振动后，能在弹性介质中以波的形式向外传播，传到人</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耳引起的音响感觉称为声音。</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频率</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物体每秒振动的次数，单位是赫兹（</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Hz</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   声波</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——20</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20000Hz</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之间能引起听觉的音响感觉称为可闻声波。简称声波。</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次声波</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频率低于</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20Hz</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的。</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超声波</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频率高于</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20000Hz</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的。</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声强级</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指该处的声强与参考声强的比值常用对数的值再乘以</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10</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，度量它的单位为分贝，符号为</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dB</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。参考声强是</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10</a:t>
            </a:r>
            <a:r>
              <a:rPr kumimoji="0" lang="en-US" altLang="zh-CN" sz="2000" b="1" i="0" u="none" strike="noStrike" kern="1200" cap="none" spc="0" normalizeH="0" baseline="30000" noProof="0" dirty="0" smtClean="0">
                <a:ln>
                  <a:noFill/>
                </a:ln>
                <a:solidFill>
                  <a:srgbClr val="001D3B"/>
                </a:solidFill>
                <a:effectLst/>
                <a:uLnTx/>
                <a:uFillTx/>
                <a:latin typeface="+mn-ea"/>
                <a:ea typeface="+mn-ea"/>
                <a:cs typeface="+mn-cs"/>
              </a:rPr>
              <a:t>-12</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瓦</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米</a:t>
            </a:r>
            <a:r>
              <a:rPr kumimoji="0" lang="en-US" altLang="zh-CN" sz="2000" b="1" i="0" u="none" strike="noStrike" kern="1200" cap="none" spc="0" normalizeH="0" baseline="30000" noProof="0" dirty="0" smtClean="0">
                <a:ln>
                  <a:noFill/>
                </a:ln>
                <a:solidFill>
                  <a:srgbClr val="001D3B"/>
                </a:solidFill>
                <a:effectLst/>
                <a:uLnTx/>
                <a:uFillTx/>
                <a:latin typeface="+mn-ea"/>
                <a:ea typeface="+mn-ea"/>
                <a:cs typeface="+mn-cs"/>
              </a:rPr>
              <a:t>2</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。人对声音强弱的感觉并不是与声强成正比，而是与其对数成正比的。这正是人们使用声强级来表示声强的原因。</a:t>
            </a:r>
            <a:endParaRPr kumimoji="0" lang="zh-CN" altLang="en-US" sz="2000" b="1" i="0" u="none" strike="noStrike" kern="1200" cap="none" spc="0" normalizeH="0" baseline="0" noProof="0" dirty="0">
              <a:ln>
                <a:noFill/>
              </a:ln>
              <a:solidFill>
                <a:srgbClr val="001D3B"/>
              </a:solidFill>
              <a:effectLst/>
              <a:uLnTx/>
              <a:uFillTx/>
              <a:latin typeface="+mn-ea"/>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2706" name="图片 1" descr="20170521_090743"/>
          <p:cNvPicPr>
            <a:picLocks noGrp="1" noChangeAspect="1"/>
          </p:cNvPicPr>
          <p:nvPr/>
        </p:nvPicPr>
        <p:blipFill>
          <a:blip r:embed="rId1"/>
          <a:stretch>
            <a:fillRect/>
          </a:stretch>
        </p:blipFill>
        <p:spPr>
          <a:xfrm>
            <a:off x="0" y="857250"/>
            <a:ext cx="9144000" cy="5595938"/>
          </a:xfrm>
          <a:prstGeom prst="rect">
            <a:avLst/>
          </a:prstGeom>
          <a:noFill/>
          <a:ln w="9525">
            <a:noFill/>
          </a:ln>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rgbClr val="003366"/>
                </a:solidFill>
                <a:effectLst/>
                <a:uLnTx/>
                <a:uFillTx/>
                <a:latin typeface="+mn-ea"/>
                <a:ea typeface="+mj-ea"/>
                <a:cs typeface="+mj-cs"/>
              </a:rPr>
              <a:t>概述</a:t>
            </a:r>
            <a:endParaRPr kumimoji="0" lang="zh-CN" altLang="en-US" sz="44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1052513"/>
            <a:ext cx="8229600" cy="5078413"/>
          </a:xfrm>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（二）、</a:t>
            </a:r>
            <a:r>
              <a:rPr kumimoji="0" lang="zh-CN" altLang="en-US" sz="2000" b="1" i="0" u="none" strike="noStrike" kern="1200" cap="none" spc="0" normalizeH="0" baseline="0" noProof="0" dirty="0" smtClean="0">
                <a:ln>
                  <a:noFill/>
                </a:ln>
                <a:solidFill>
                  <a:srgbClr val="002060"/>
                </a:solidFill>
                <a:effectLst/>
                <a:uLnTx/>
                <a:uFillTx/>
                <a:latin typeface="宋体" panose="02010600030101010101" pitchFamily="2" charset="-122"/>
                <a:ea typeface="+mn-ea"/>
                <a:cs typeface="+mn-cs"/>
              </a:rPr>
              <a:t>噪声的定义和类型 </a:t>
            </a:r>
            <a:endParaRPr kumimoji="0" lang="zh-CN" altLang="en-US" sz="2000" b="1" i="0" u="none" strike="noStrike" kern="1200" cap="none" spc="0" normalizeH="0" baseline="0" noProof="0" dirty="0" smtClean="0">
              <a:ln>
                <a:noFill/>
              </a:ln>
              <a:solidFill>
                <a:srgbClr val="002060"/>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4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chemeClr val="bg2"/>
                </a:solidFill>
                <a:effectLst/>
                <a:uLnTx/>
                <a:uFillTx/>
                <a:latin typeface="+mn-ea"/>
                <a:ea typeface="+mn-ea"/>
                <a:cs typeface="+mn-cs"/>
              </a:rPr>
              <a:t>噪声是声音的一种。具有声音的一切特性。</a:t>
            </a:r>
            <a:endParaRPr kumimoji="0" lang="zh-CN" altLang="en-US" sz="2000" b="1" i="0" u="none" strike="noStrike" kern="1200" cap="none" spc="0" normalizeH="0" baseline="0" noProof="0" dirty="0" smtClean="0">
              <a:ln>
                <a:noFill/>
              </a:ln>
              <a:solidFill>
                <a:schemeClr val="bg2"/>
              </a:solidFill>
              <a:effectLst/>
              <a:uLnTx/>
              <a:uFillTx/>
              <a:latin typeface="+mn-ea"/>
              <a:ea typeface="+mn-ea"/>
              <a:cs typeface="+mn-cs"/>
            </a:endParaRPr>
          </a:p>
          <a:p>
            <a:pPr marL="342900" marR="0" lvl="0" indent="-342900" algn="l" defTabSz="914400" rtl="0" eaLnBrk="1" fontAlgn="base" latinLnBrk="0" hangingPunct="1">
              <a:lnSpc>
                <a:spcPct val="140000"/>
              </a:lnSpc>
              <a:spcBef>
                <a:spcPct val="20000"/>
              </a:spcBef>
              <a:spcAft>
                <a:spcPct val="0"/>
              </a:spcAft>
              <a:buClr>
                <a:schemeClr val="hlink"/>
              </a:buClr>
              <a:buSzPct val="60000"/>
              <a:buFont typeface="Wingdings" panose="05000000000000000000" pitchFamily="2" charset="2"/>
              <a:buChar char="Ø"/>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从物理学观点来看，</a:t>
            </a:r>
            <a:r>
              <a:rPr kumimoji="0" lang="zh-CN" altLang="en-US" sz="2000" b="1" i="0" u="none" strike="noStrike" kern="1200" cap="none" spc="0" normalizeH="0" baseline="0" noProof="0" dirty="0" smtClean="0">
                <a:ln>
                  <a:noFill/>
                </a:ln>
                <a:solidFill>
                  <a:schemeClr val="bg2"/>
                </a:solidFill>
                <a:effectLst/>
                <a:uLnTx/>
                <a:uFillTx/>
                <a:latin typeface="+mn-ea"/>
                <a:ea typeface="+mn-ea"/>
                <a:cs typeface="+mn-cs"/>
              </a:rPr>
              <a:t>各种不同频率和不同强度的声波无规律的杂乱混合，听起来使人感到厌烦不悦的声音，则构成噪声。</a:t>
            </a:r>
            <a:r>
              <a:rPr kumimoji="0" lang="en-US" altLang="zh-CN" sz="2000" b="1" i="0" u="none" strike="noStrike" kern="1200" cap="none" spc="0" normalizeH="0" baseline="0" noProof="0" dirty="0" smtClean="0">
                <a:ln>
                  <a:noFill/>
                </a:ln>
                <a:solidFill>
                  <a:schemeClr val="bg2"/>
                </a:solidFill>
                <a:effectLst/>
                <a:uLnTx/>
                <a:uFillTx/>
                <a:latin typeface="+mn-ea"/>
                <a:ea typeface="+mn-ea"/>
                <a:cs typeface="+mn-cs"/>
              </a:rPr>
              <a:t>(</a:t>
            </a:r>
            <a:r>
              <a:rPr kumimoji="0" lang="zh-CN" altLang="en-US" sz="2000" b="1" i="0" u="none" strike="noStrike" kern="1200" cap="none" spc="0" normalizeH="0" baseline="0" noProof="0" dirty="0" smtClean="0">
                <a:ln>
                  <a:noFill/>
                </a:ln>
                <a:solidFill>
                  <a:schemeClr val="bg2"/>
                </a:solidFill>
                <a:effectLst/>
                <a:uLnTx/>
                <a:uFillTx/>
                <a:latin typeface="+mn-ea"/>
                <a:ea typeface="+mn-ea"/>
                <a:cs typeface="+mn-cs"/>
              </a:rPr>
              <a:t>简单地说非周期性、无节奏的声振动即为噪声</a:t>
            </a:r>
            <a:r>
              <a:rPr kumimoji="0" lang="en-US" altLang="zh-CN" sz="2000" b="1" i="0" u="none" strike="noStrike" kern="1200" cap="none" spc="0" normalizeH="0" baseline="0" noProof="0" dirty="0" smtClean="0">
                <a:ln>
                  <a:noFill/>
                </a:ln>
                <a:solidFill>
                  <a:schemeClr val="bg2"/>
                </a:solidFill>
                <a:effectLst/>
                <a:uLnTx/>
                <a:uFillTx/>
                <a:latin typeface="+mn-ea"/>
                <a:ea typeface="+mn-ea"/>
                <a:cs typeface="+mn-cs"/>
              </a:rPr>
              <a:t>)</a:t>
            </a:r>
            <a:endParaRPr kumimoji="0" lang="en-US" altLang="zh-CN" sz="2000" b="1" i="0" u="none" strike="noStrike" kern="1200" cap="none" spc="0" normalizeH="0" baseline="0" noProof="0" dirty="0" smtClean="0">
              <a:ln>
                <a:noFill/>
              </a:ln>
              <a:solidFill>
                <a:schemeClr val="bg2"/>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chemeClr val="bg2"/>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心理学角度则认为，</a:t>
            </a:r>
            <a:r>
              <a:rPr kumimoji="0" lang="zh-CN" altLang="en-US" sz="2000" b="1" i="0" u="none" strike="noStrike" kern="1200" cap="none" spc="0" normalizeH="0" baseline="0" noProof="0" dirty="0" smtClean="0">
                <a:ln>
                  <a:noFill/>
                </a:ln>
                <a:solidFill>
                  <a:schemeClr val="bg2"/>
                </a:solidFill>
                <a:effectLst/>
                <a:uLnTx/>
                <a:uFillTx/>
                <a:latin typeface="+mn-ea"/>
                <a:ea typeface="+mn-ea"/>
                <a:cs typeface="+mn-cs"/>
              </a:rPr>
              <a:t>人们不需要的声音都可视为噪声。</a:t>
            </a:r>
            <a:endParaRPr kumimoji="0" lang="zh-CN" altLang="en-US" sz="2000" b="1" i="0" u="none" strike="noStrike" kern="1200" cap="none" spc="0" normalizeH="0" baseline="0" noProof="0" dirty="0" smtClean="0">
              <a:ln>
                <a:noFill/>
              </a:ln>
              <a:solidFill>
                <a:schemeClr val="bg2"/>
              </a:solidFill>
              <a:effectLst/>
              <a:uLnTx/>
              <a:uFillTx/>
              <a:latin typeface="+mn-ea"/>
              <a:ea typeface="+mn-ea"/>
              <a:cs typeface="+mn-cs"/>
            </a:endParaRPr>
          </a:p>
          <a:p>
            <a:pPr marL="342900" marR="0" lvl="0" indent="-342900" algn="l" defTabSz="914400" rtl="0" eaLnBrk="1" fontAlgn="base" latinLnBrk="0" hangingPunct="1">
              <a:lnSpc>
                <a:spcPct val="140000"/>
              </a:lnSpc>
              <a:spcBef>
                <a:spcPct val="20000"/>
              </a:spcBef>
              <a:spcAft>
                <a:spcPct val="0"/>
              </a:spcAft>
              <a:buClr>
                <a:schemeClr val="hlink"/>
              </a:buClr>
              <a:buSzPct val="60000"/>
              <a:buFont typeface="Wingdings" panose="05000000000000000000" pitchFamily="2" charset="2"/>
              <a:buChar char="Ø"/>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按听力学观点，</a:t>
            </a:r>
            <a:r>
              <a:rPr kumimoji="0" lang="zh-CN" altLang="en-US" sz="2000" b="1" i="0" u="none" strike="noStrike" kern="1200" cap="none" spc="0" normalizeH="0" baseline="0" noProof="0" dirty="0" smtClean="0">
                <a:ln>
                  <a:noFill/>
                </a:ln>
                <a:solidFill>
                  <a:schemeClr val="bg2"/>
                </a:solidFill>
                <a:effectLst/>
                <a:uLnTx/>
                <a:uFillTx/>
                <a:latin typeface="+mn-ea"/>
                <a:ea typeface="+mn-ea"/>
                <a:cs typeface="+mn-cs"/>
              </a:rPr>
              <a:t>超过一定强度，对人体听觉造成损伤的任何声音都是噪声。</a:t>
            </a:r>
            <a:endParaRPr kumimoji="0" lang="en-US" altLang="zh-CN" sz="2000" b="1" i="0" u="none" strike="noStrike" kern="1200" cap="none" spc="0" normalizeH="0" baseline="0" noProof="0" dirty="0" smtClean="0">
              <a:ln>
                <a:noFill/>
              </a:ln>
              <a:solidFill>
                <a:schemeClr val="bg2"/>
              </a:solidFill>
              <a:effectLst/>
              <a:uLnTx/>
              <a:uFillTx/>
              <a:latin typeface="+mn-ea"/>
              <a:ea typeface="+mn-ea"/>
              <a:cs typeface="+mn-cs"/>
            </a:endParaRPr>
          </a:p>
          <a:p>
            <a:pPr marL="342900" marR="0" lvl="0" indent="-342900" algn="l" defTabSz="914400" rtl="0" eaLnBrk="1" fontAlgn="base" latinLnBrk="0" hangingPunct="1">
              <a:lnSpc>
                <a:spcPct val="140000"/>
              </a:lnSpc>
              <a:spcBef>
                <a:spcPct val="20000"/>
              </a:spcBef>
              <a:spcAft>
                <a:spcPct val="0"/>
              </a:spcAft>
              <a:buClr>
                <a:schemeClr val="hlink"/>
              </a:buClr>
              <a:buSzPct val="60000"/>
              <a:buFont typeface="Wingdings" panose="05000000000000000000" pitchFamily="2" charset="2"/>
              <a:buChar char="Ø"/>
              <a:defRPr/>
            </a:pP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噪声</a:t>
            </a:r>
            <a:r>
              <a:rPr kumimoji="0" lang="zh-CN" altLang="en-US" sz="20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rPr>
              <a:t>是一类引起人烦躁或音量过强而危害人体健康的声音，无论是音乐还是机械声等。</a:t>
            </a:r>
            <a:endParaRPr kumimoji="0" lang="zh-CN" altLang="en-US" sz="2000" b="1" i="0" u="none" strike="noStrike" kern="1200" cap="none" spc="0" normalizeH="0" baseline="0" noProof="0" dirty="0" smtClean="0">
              <a:ln>
                <a:noFill/>
              </a:ln>
              <a:solidFill>
                <a:schemeClr val="bg2"/>
              </a:solidFill>
              <a:effectLst/>
              <a:uLnTx/>
              <a:uFillTx/>
              <a:latin typeface="+mn-ea"/>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rgbClr val="003366"/>
                </a:solidFill>
                <a:effectLst/>
                <a:uLnTx/>
                <a:uFillTx/>
                <a:latin typeface="+mn-ea"/>
                <a:ea typeface="+mj-ea"/>
                <a:cs typeface="+mj-cs"/>
              </a:rPr>
              <a:t>概述</a:t>
            </a:r>
            <a:endParaRPr kumimoji="0" lang="zh-CN" altLang="en-US" sz="44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1052513"/>
            <a:ext cx="8229600" cy="5078413"/>
          </a:xfrm>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（二）、</a:t>
            </a:r>
            <a:r>
              <a:rPr kumimoji="0" lang="zh-CN" altLang="en-US" sz="2000" b="1" i="0" u="none" strike="noStrike" kern="1200" cap="none" spc="0" normalizeH="0" baseline="0" noProof="0" dirty="0" smtClean="0">
                <a:ln>
                  <a:noFill/>
                </a:ln>
                <a:solidFill>
                  <a:srgbClr val="002060"/>
                </a:solidFill>
                <a:effectLst/>
                <a:uLnTx/>
                <a:uFillTx/>
                <a:latin typeface="宋体" panose="02010600030101010101" pitchFamily="2" charset="-122"/>
                <a:ea typeface="+mn-ea"/>
                <a:cs typeface="+mn-cs"/>
              </a:rPr>
              <a:t>噪声的定义和类型 </a:t>
            </a:r>
            <a:endParaRPr kumimoji="0" lang="zh-CN" altLang="en-US" sz="2000" b="1" i="0" u="none" strike="noStrike" kern="1200" cap="none" spc="0" normalizeH="0" baseline="0" noProof="0" dirty="0" smtClean="0">
              <a:ln>
                <a:noFill/>
              </a:ln>
              <a:solidFill>
                <a:srgbClr val="002060"/>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噪声分类：</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Char char="n"/>
              <a:defRPr/>
            </a:pP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1</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、工业噪声或生产性噪声：由生产过程中产生的噪声则为生产性噪声或工业噪声。</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Char char="n"/>
              <a:defRPr/>
            </a:pP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2</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、军事噪声</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Char char="n"/>
              <a:defRPr/>
            </a:pP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3</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、环境噪声</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rgbClr val="003366"/>
                </a:solidFill>
                <a:effectLst/>
                <a:uLnTx/>
                <a:uFillTx/>
                <a:latin typeface="+mn-ea"/>
                <a:ea typeface="+mj-ea"/>
                <a:cs typeface="+mj-cs"/>
              </a:rPr>
              <a:t>概述</a:t>
            </a:r>
            <a:endParaRPr kumimoji="0" lang="zh-CN" altLang="en-US" sz="44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1052513"/>
            <a:ext cx="8229600" cy="5078413"/>
          </a:xfrm>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（二）、</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噪声的定义和类型 </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1.</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生产性噪声的分类</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1.1</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根据产生噪声来源的不同，噪声可分为：</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①机械性噪声</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：是由于机械的撞击、摩擦、转动所产生的噪声，如冲压、打磨、加工过程发出的声音。绝大部分生产性噪声属于这一类。</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②流体动力性噪声</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：是由于气体压力或体积突然变化或流体流动所产生的声音，如空气压缩产生的高压风；高压水的喷射等所产生的声音；火车鸣笛（汽笛）发出的声音。</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③电磁性噪声</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：如变压器所发出的声音。</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rgbClr val="003366"/>
                </a:solidFill>
                <a:effectLst/>
                <a:uLnTx/>
                <a:uFillTx/>
                <a:latin typeface="+mn-ea"/>
                <a:ea typeface="+mj-ea"/>
                <a:cs typeface="+mj-cs"/>
              </a:rPr>
              <a:t>概述</a:t>
            </a:r>
            <a:endParaRPr kumimoji="0" lang="zh-CN" altLang="en-US" sz="44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1052513"/>
            <a:ext cx="8229600" cy="5078413"/>
          </a:xfrm>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（二）、</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噪声的定义和类型 </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1.</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生产性噪声的分类</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1.2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根据噪声持续时间可分为：连续噪声和间断性噪声。</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连续性噪声</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指持续性发声或虽是间断性连续发声但相连的两次发声间隔时间＜</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1s</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使听起来没有间断的噪声；</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间断噪声</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指两次发声</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间隔时间＞</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1s</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，（包括脉冲声和冲击声）。</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rgbClr val="003366"/>
                </a:solidFill>
                <a:effectLst/>
                <a:uLnTx/>
                <a:uFillTx/>
                <a:latin typeface="+mn-ea"/>
                <a:ea typeface="+mj-ea"/>
                <a:cs typeface="+mj-cs"/>
              </a:rPr>
              <a:t>概述</a:t>
            </a:r>
            <a:endParaRPr kumimoji="0" lang="zh-CN" altLang="en-US" sz="44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1052513"/>
            <a:ext cx="8229600" cy="5078413"/>
          </a:xfrm>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（二）、</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噪声的定义和类型 </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1.</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生产性噪声的分类</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1.3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根据声压起伏状态噪声可分为：</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稳态噪声</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：声级波动</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&lt;3dB(A)</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的噪声，一般为工厂的机器声；只损伤耳蜗，耳鼓膜和中耳不受影响。</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非稳态噪声</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：声级波动</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≥3dB(A)</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的噪声。</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脉冲噪声</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：突然爆发又很快消失，持续时间≤</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0.5s</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，间隔时间</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&gt;1s,</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声压有效值变化≥</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40dB(A)</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 ；如冲压、爆炸枪炮射击声等；这类噪声因其声压级增长很快，对人体产生的影响要比稳态噪声 严重，可损伤中耳和内耳。</a:t>
            </a:r>
            <a:endParaRPr kumimoji="0" lang="zh-CN" altLang="en-US" sz="2000" b="1" i="0" u="none" strike="noStrike" kern="1200" cap="none" spc="0" normalizeH="0" baseline="0" noProof="0" dirty="0">
              <a:ln>
                <a:noFill/>
              </a:ln>
              <a:solidFill>
                <a:srgbClr val="001D3B"/>
              </a:solidFill>
              <a:effectLst/>
              <a:uLnTx/>
              <a:uFillTx/>
              <a:latin typeface="+mn-ea"/>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rgbClr val="003366"/>
                </a:solidFill>
                <a:effectLst/>
                <a:uLnTx/>
                <a:uFillTx/>
                <a:latin typeface="+mn-ea"/>
                <a:ea typeface="+mj-ea"/>
                <a:cs typeface="+mj-cs"/>
              </a:rPr>
              <a:t>概述</a:t>
            </a:r>
            <a:endParaRPr kumimoji="0" lang="zh-CN" altLang="en-US" sz="44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1052513"/>
            <a:ext cx="7786688" cy="5078413"/>
          </a:xfrm>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（二）、</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噪声的定义和类型 </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1.</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生产性噪声的分类</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lt"/>
                <a:ea typeface="+mn-ea"/>
                <a:cs typeface="+mn-cs"/>
              </a:rPr>
              <a:t>     生产环境中几乎都存在噪声，但职业性噪声接触一般是指在超过国家卫生标准规定的限值的作业环境中工作的作业人员。</a:t>
            </a:r>
            <a:endParaRPr kumimoji="0" lang="zh-CN" altLang="en-US" sz="2000" b="1" i="0" u="none" strike="noStrike" kern="1200" cap="none" spc="0" normalizeH="0" baseline="0" noProof="0" dirty="0" smtClean="0">
              <a:ln>
                <a:noFill/>
              </a:ln>
              <a:solidFill>
                <a:srgbClr val="001D3B"/>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endParaRPr kumimoji="0" lang="en-US" altLang="zh-CN" sz="2000" b="1"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国家卫生标准规定的限值指工作场所的作业人员</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8</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小时等效接触噪声限值≥</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85dB (A)</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；每天接触噪声不足</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8</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小时可根据实际接触噪声时间，按每增加</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3 dB</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接触时间减半的原则，确定噪声接触量值</a:t>
            </a:r>
            <a:endParaRPr kumimoji="0" lang="zh-CN" altLang="en-US" sz="2000" b="1" i="0" u="none" strike="noStrike" kern="1200" cap="none" spc="0" normalizeH="0" baseline="0" noProof="0" dirty="0" smtClean="0">
              <a:ln>
                <a:noFill/>
              </a:ln>
              <a:solidFill>
                <a:srgbClr val="FF0000"/>
              </a:solidFill>
              <a:effectLst/>
              <a:uLnTx/>
              <a:uFillTx/>
              <a:latin typeface="+mn-ea"/>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rgbClr val="003366"/>
                </a:solidFill>
                <a:effectLst/>
                <a:uLnTx/>
                <a:uFillTx/>
                <a:latin typeface="+mn-ea"/>
                <a:ea typeface="+mj-ea"/>
                <a:cs typeface="+mj-cs"/>
              </a:rPr>
              <a:t>概述</a:t>
            </a:r>
            <a:endParaRPr kumimoji="0" lang="zh-CN" altLang="en-US" sz="44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1052513"/>
            <a:ext cx="8229600" cy="5078413"/>
          </a:xfrm>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（三）、噪声对人体的影响</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1.</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非 听觉系统的影响（非听觉效应）</a:t>
            </a:r>
            <a:endParaRPr kumimoji="0" lang="en-US" altLang="zh-CN"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神经系统</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头痛、头晕、</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多梦、失眠、心慌、记忆力减退、注意力不集中等症状</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及睡眠障碍等类神经症状。</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严重者可产生精神错乱。</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心血管系统</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心率、血压不稳（主要表现为升高）、心电图异常。</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内分泌及免疫系统</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免疫功能降低。</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消化系统及代谢功能</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胃肠功能紊乱、消化能力减低、胃蠕动减慢、食欲不振。</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生殖机能及胚胎发育</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月经不调、妊高症发病率增高明显。</a:t>
            </a:r>
            <a:endParaRPr kumimoji="0" lang="en-US" altLang="zh-CN"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rgbClr val="003366"/>
                </a:solidFill>
                <a:effectLst/>
                <a:uLnTx/>
                <a:uFillTx/>
                <a:latin typeface="+mn-ea"/>
                <a:ea typeface="+mj-ea"/>
                <a:cs typeface="+mj-cs"/>
              </a:rPr>
              <a:t>概述</a:t>
            </a:r>
            <a:endParaRPr kumimoji="0" lang="zh-CN" altLang="en-US" sz="44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1052513"/>
            <a:ext cx="8229600" cy="5078413"/>
          </a:xfrm>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（三）、噪声对人体的影响</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2.</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听觉系统的影响（听觉效应）</a:t>
            </a:r>
            <a:endParaRPr kumimoji="0" lang="zh-CN" altLang="en-US" sz="2000" b="1"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噪声性听力损伤机理</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273050" marR="0" lvl="0" indent="-27305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⑴</a:t>
            </a:r>
            <a:r>
              <a:rPr kumimoji="0" lang="en-US" altLang="zh-CN" sz="2000" b="1" i="0" u="none" strike="noStrike" kern="1200" cap="none" spc="0" normalizeH="0" baseline="0" noProof="0" dirty="0" err="1" smtClean="0">
                <a:ln>
                  <a:noFill/>
                </a:ln>
                <a:solidFill>
                  <a:srgbClr val="001D3B"/>
                </a:solidFill>
                <a:effectLst/>
                <a:uLnTx/>
                <a:uFillTx/>
                <a:latin typeface="+mn-ea"/>
                <a:ea typeface="+mn-ea"/>
                <a:cs typeface="+mn-cs"/>
              </a:rPr>
              <a:t>机械学说</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t>
            </a:r>
            <a:r>
              <a:rPr kumimoji="0" lang="en-US" altLang="zh-CN" sz="2000" b="1" i="0" u="none" strike="noStrike" kern="1200" cap="none" spc="0" normalizeH="0" baseline="0" noProof="0" dirty="0" err="1" smtClean="0">
                <a:ln>
                  <a:noFill/>
                </a:ln>
                <a:solidFill>
                  <a:srgbClr val="001D3B"/>
                </a:solidFill>
                <a:effectLst/>
                <a:uLnTx/>
                <a:uFillTx/>
                <a:latin typeface="+mn-ea"/>
                <a:ea typeface="+mn-ea"/>
                <a:cs typeface="+mn-cs"/>
              </a:rPr>
              <a:t>高强度的噪声引起强烈的迷路内液体流动，螺旋器剪式运动的范围加大，造成不同程度的盖膜-毛细胞的机械损伤等</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273050" marR="0" lvl="0" indent="-27305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⑵</a:t>
            </a:r>
            <a:r>
              <a:rPr kumimoji="0" lang="en-US" altLang="zh-CN" sz="2000" b="1" i="0" u="none" strike="noStrike" kern="1200" cap="none" spc="0" normalizeH="0" baseline="0" noProof="0" dirty="0" err="1" smtClean="0">
                <a:ln>
                  <a:noFill/>
                </a:ln>
                <a:solidFill>
                  <a:srgbClr val="001D3B"/>
                </a:solidFill>
                <a:effectLst/>
                <a:uLnTx/>
                <a:uFillTx/>
                <a:latin typeface="+mn-ea"/>
                <a:ea typeface="+mn-ea"/>
                <a:cs typeface="+mn-cs"/>
              </a:rPr>
              <a:t>血管学说</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t>
            </a:r>
            <a:r>
              <a:rPr kumimoji="0" lang="en-US" altLang="zh-CN" sz="2000" b="1" i="0" u="none" strike="noStrike" kern="1200" cap="none" spc="0" normalizeH="0" baseline="0" noProof="0" dirty="0" err="1" smtClean="0">
                <a:ln>
                  <a:noFill/>
                </a:ln>
                <a:solidFill>
                  <a:srgbClr val="001D3B"/>
                </a:solidFill>
                <a:effectLst/>
                <a:uLnTx/>
                <a:uFillTx/>
                <a:latin typeface="+mn-ea"/>
                <a:ea typeface="+mn-ea"/>
                <a:cs typeface="+mn-cs"/>
              </a:rPr>
              <a:t>强噪声使内耳血管痉挛，损伤耳蜗微循环，导致毛细胞和螺旋器的退行性变</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273050" marR="0" lvl="0" indent="-27305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⑶</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代谢学说</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噪声作用下 耳蜗感音细胞增强，耗氧量增大，酶系统 紊乱影响 了呼吸代谢和营养，这些改变均可导致耳蜗细胞退行 性病变。</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endParaRPr kumimoji="0" lang="zh-CN" altLang="en-US" sz="20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rPr>
              <a:t>    </a:t>
            </a:r>
            <a:endParaRPr kumimoji="0" lang="zh-CN" altLang="en-US" sz="20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rgbClr val="003366"/>
                </a:solidFill>
                <a:effectLst/>
                <a:uLnTx/>
                <a:uFillTx/>
                <a:latin typeface="+mn-ea"/>
                <a:ea typeface="+mj-ea"/>
                <a:cs typeface="+mj-cs"/>
              </a:rPr>
              <a:t>概述</a:t>
            </a:r>
            <a:endParaRPr kumimoji="0" lang="zh-CN" altLang="en-US" sz="44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1052513"/>
            <a:ext cx="8229600" cy="5078413"/>
          </a:xfrm>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（三）、噪声对人体的影响</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2.</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听觉系统的影响（听觉效应）</a:t>
            </a:r>
            <a:endParaRPr kumimoji="0" lang="zh-CN" altLang="en-US" sz="2000" b="1"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长期接触一定强度的噪声，可以对人体产生不良影响，主要健康危害是听觉系统受损，表现以高频段听力下降为主的听力损失。噪声危害的评价以及噪声标准的制定主要以听觉系统的损害为依据。</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噪声对听力影响的程度主要与噪声的强度和接触的时间有关，其发展过程由生理性反应逐步出现病理性反应，听力损失也由暂时性听阈位移逐步成为永久性位移。</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    </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标题 1"/>
          <p:cNvSpPr>
            <a:spLocks noGrp="1"/>
          </p:cNvSpPr>
          <p:nvPr>
            <p:ph type="title"/>
          </p:nvPr>
        </p:nvSpPr>
        <p:spPr>
          <a:xfrm flipV="1">
            <a:off x="4356100" y="115888"/>
            <a:ext cx="4608513" cy="6337300"/>
          </a:xfrm>
        </p:spPr>
        <p:txBody>
          <a:bodyPr vert="horz" wrap="square" lIns="91440" tIns="45720" rIns="91440" bIns="45720" anchor="ctr" anchorCtr="1"/>
          <a:p>
            <a:endParaRPr lang="zh-CN" altLang="en-US" dirty="0"/>
          </a:p>
        </p:txBody>
      </p:sp>
      <p:sp>
        <p:nvSpPr>
          <p:cNvPr id="3" name="内容占位符 2"/>
          <p:cNvSpPr>
            <a:spLocks noGrp="1"/>
          </p:cNvSpPr>
          <p:nvPr>
            <p:ph idx="1"/>
          </p:nvPr>
        </p:nvSpPr>
        <p:spPr>
          <a:xfrm>
            <a:off x="457200" y="404813"/>
            <a:ext cx="3178175" cy="572611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1600" b="1" i="0" u="none" strike="noStrike" kern="1200" cap="none" spc="0" normalizeH="0" baseline="0" noProof="0" dirty="0" smtClean="0">
                <a:ln>
                  <a:noFill/>
                </a:ln>
                <a:solidFill>
                  <a:srgbClr val="001D3B"/>
                </a:solidFill>
                <a:effectLst/>
                <a:uLnTx/>
                <a:uFillTx/>
                <a:latin typeface="+mn-ea"/>
                <a:ea typeface="+mn-ea"/>
                <a:cs typeface="+mn-cs"/>
              </a:rPr>
              <a:t>外耳包括耳廓和外耳道，人的耳廓虽较某些低等哺乳动物的小并且不能活动，但仍可收集声波到外耳道。耳廓形似喇叭可收集声音。双侧耳廓协同集声可以判断声源方向。其表面凹凸不平呈喇叭形，故有其自身的滤波特性，可随声波的入射角不同而改变传入声的特性。外耳道平均长约</a:t>
            </a:r>
            <a:r>
              <a:rPr kumimoji="0" lang="en-US" altLang="zh-CN" sz="1600" b="1" i="0" u="none" strike="noStrike" kern="1200" cap="none" spc="0" normalizeH="0" baseline="0" noProof="0" dirty="0" smtClean="0">
                <a:ln>
                  <a:noFill/>
                </a:ln>
                <a:solidFill>
                  <a:srgbClr val="001D3B"/>
                </a:solidFill>
                <a:effectLst/>
                <a:uLnTx/>
                <a:uFillTx/>
                <a:latin typeface="+mn-ea"/>
                <a:ea typeface="+mn-ea"/>
                <a:cs typeface="+mn-cs"/>
              </a:rPr>
              <a:t>2</a:t>
            </a:r>
            <a:r>
              <a:rPr kumimoji="0" lang="zh-CN" altLang="en-US" sz="1600" b="1" i="0" u="none" strike="noStrike" kern="1200" cap="none" spc="0" normalizeH="0" baseline="0" noProof="0" dirty="0" smtClean="0">
                <a:ln>
                  <a:noFill/>
                </a:ln>
                <a:solidFill>
                  <a:srgbClr val="001D3B"/>
                </a:solidFill>
                <a:effectLst/>
                <a:uLnTx/>
                <a:uFillTx/>
                <a:latin typeface="+mn-ea"/>
                <a:ea typeface="+mn-ea"/>
                <a:cs typeface="+mn-cs"/>
              </a:rPr>
              <a:t>．</a:t>
            </a:r>
            <a:r>
              <a:rPr kumimoji="0" lang="en-US" altLang="zh-CN" sz="1600" b="1" i="0" u="none" strike="noStrike" kern="1200" cap="none" spc="0" normalizeH="0" baseline="0" noProof="0" dirty="0" smtClean="0">
                <a:ln>
                  <a:noFill/>
                </a:ln>
                <a:solidFill>
                  <a:srgbClr val="001D3B"/>
                </a:solidFill>
                <a:effectLst/>
                <a:uLnTx/>
                <a:uFillTx/>
                <a:latin typeface="+mn-ea"/>
                <a:ea typeface="+mn-ea"/>
                <a:cs typeface="+mn-cs"/>
              </a:rPr>
              <a:t>5</a:t>
            </a:r>
            <a:r>
              <a:rPr kumimoji="0" lang="zh-CN" altLang="en-US" sz="1600" b="1" i="0" u="none" strike="noStrike" kern="1200" cap="none" spc="0" normalizeH="0" baseline="0" noProof="0" dirty="0" smtClean="0">
                <a:ln>
                  <a:noFill/>
                </a:ln>
                <a:solidFill>
                  <a:srgbClr val="001D3B"/>
                </a:solidFill>
                <a:effectLst/>
                <a:uLnTx/>
                <a:uFillTx/>
                <a:latin typeface="+mn-ea"/>
                <a:ea typeface="+mn-ea"/>
                <a:cs typeface="+mn-cs"/>
              </a:rPr>
              <a:t>厘米，为一个一端封闭的管腔，根据物理学原理，这样的管腔可对波长为</a:t>
            </a:r>
            <a:r>
              <a:rPr kumimoji="0" lang="en-US" altLang="zh-CN" sz="1600" b="1" i="0" u="none" strike="noStrike" kern="1200" cap="none" spc="0" normalizeH="0" baseline="0" noProof="0" dirty="0" smtClean="0">
                <a:ln>
                  <a:noFill/>
                </a:ln>
                <a:solidFill>
                  <a:srgbClr val="001D3B"/>
                </a:solidFill>
                <a:effectLst/>
                <a:uLnTx/>
                <a:uFillTx/>
                <a:latin typeface="+mn-ea"/>
                <a:ea typeface="+mn-ea"/>
                <a:cs typeface="+mn-cs"/>
              </a:rPr>
              <a:t>4</a:t>
            </a:r>
            <a:r>
              <a:rPr kumimoji="0" lang="zh-CN" altLang="en-US" sz="1600" b="1" i="0" u="none" strike="noStrike" kern="1200" cap="none" spc="0" normalizeH="0" baseline="0" noProof="0" dirty="0" smtClean="0">
                <a:ln>
                  <a:noFill/>
                </a:ln>
                <a:solidFill>
                  <a:srgbClr val="001D3B"/>
                </a:solidFill>
                <a:effectLst/>
                <a:uLnTx/>
                <a:uFillTx/>
                <a:latin typeface="+mn-ea"/>
                <a:ea typeface="+mn-ea"/>
                <a:cs typeface="+mn-cs"/>
              </a:rPr>
              <a:t>倍的声波起最佳的共振作用，外耳道的共振点在</a:t>
            </a:r>
            <a:r>
              <a:rPr kumimoji="0" lang="en-US" altLang="zh-CN" sz="1600" b="1" i="0" u="none" strike="noStrike" kern="1200" cap="none" spc="0" normalizeH="0" baseline="0" noProof="0" dirty="0" smtClean="0">
                <a:ln>
                  <a:noFill/>
                </a:ln>
                <a:solidFill>
                  <a:srgbClr val="001D3B"/>
                </a:solidFill>
                <a:effectLst/>
                <a:uLnTx/>
                <a:uFillTx/>
                <a:latin typeface="+mn-ea"/>
                <a:ea typeface="+mn-ea"/>
                <a:cs typeface="+mn-cs"/>
              </a:rPr>
              <a:t>4</a:t>
            </a:r>
            <a:r>
              <a:rPr kumimoji="0" lang="zh-CN" altLang="en-US" sz="1600" b="1" i="0" u="none" strike="noStrike" kern="1200" cap="none" spc="0" normalizeH="0" baseline="0" noProof="0" dirty="0" smtClean="0">
                <a:ln>
                  <a:noFill/>
                </a:ln>
                <a:solidFill>
                  <a:srgbClr val="001D3B"/>
                </a:solidFill>
                <a:effectLst/>
                <a:uLnTx/>
                <a:uFillTx/>
                <a:latin typeface="+mn-ea"/>
                <a:ea typeface="+mn-ea"/>
                <a:cs typeface="+mn-cs"/>
              </a:rPr>
              <a:t>千赫兹处，可使该频率范围的声压提高</a:t>
            </a:r>
            <a:r>
              <a:rPr kumimoji="0" lang="en-US" altLang="zh-CN" sz="1600" b="1" i="0" u="none" strike="noStrike" kern="1200" cap="none" spc="0" normalizeH="0" baseline="0" noProof="0" dirty="0" smtClean="0">
                <a:ln>
                  <a:noFill/>
                </a:ln>
                <a:solidFill>
                  <a:srgbClr val="001D3B"/>
                </a:solidFill>
                <a:effectLst/>
                <a:uLnTx/>
                <a:uFillTx/>
                <a:latin typeface="+mn-ea"/>
                <a:ea typeface="+mn-ea"/>
                <a:cs typeface="+mn-cs"/>
              </a:rPr>
              <a:t>10—12</a:t>
            </a:r>
            <a:r>
              <a:rPr kumimoji="0" lang="zh-CN" altLang="en-US" sz="1600" b="1" i="0" u="none" strike="noStrike" kern="1200" cap="none" spc="0" normalizeH="0" baseline="0" noProof="0" dirty="0" smtClean="0">
                <a:ln>
                  <a:noFill/>
                </a:ln>
                <a:solidFill>
                  <a:srgbClr val="001D3B"/>
                </a:solidFill>
                <a:effectLst/>
                <a:uLnTx/>
                <a:uFillTx/>
                <a:latin typeface="+mn-ea"/>
                <a:ea typeface="+mn-ea"/>
                <a:cs typeface="+mn-cs"/>
              </a:rPr>
              <a:t>分贝，即增压作用。外耳道形状弯曲，上皮组织有耳毛和耵聍腺分泌，有抗菌和阻止异物进入的作用，鼓膜在外耳道底可避免外界的直接损伤。</a:t>
            </a:r>
            <a:endParaRPr kumimoji="0" lang="zh-CN" altLang="en-US" sz="16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Char char="n"/>
              <a:defRPr/>
            </a:pPr>
            <a:endParaRPr kumimoji="0" lang="zh-CN" altLang="en-US" sz="1600" b="1" i="0" u="none" strike="noStrike" kern="1200" cap="none" spc="0" normalizeH="0" baseline="0" noProof="0" dirty="0">
              <a:ln>
                <a:noFill/>
              </a:ln>
              <a:solidFill>
                <a:srgbClr val="001D3B"/>
              </a:solidFill>
              <a:effectLst/>
              <a:uLnTx/>
              <a:uFillTx/>
              <a:latin typeface="+mn-ea"/>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pic>
        <p:nvPicPr>
          <p:cNvPr id="46085" name="Picture 3"/>
          <p:cNvPicPr>
            <a:picLocks noGrp="1" noChangeAspect="1"/>
          </p:cNvPicPr>
          <p:nvPr>
            <p:ph idx="1"/>
          </p:nvPr>
        </p:nvPicPr>
        <p:blipFill>
          <a:blip r:embed="rId1"/>
          <a:srcRect/>
          <a:stretch>
            <a:fillRect/>
          </a:stretch>
        </p:blipFill>
        <p:spPr>
          <a:xfrm>
            <a:off x="4259263" y="0"/>
            <a:ext cx="4289425" cy="6350000"/>
          </a:xfrm>
        </p:spPr>
      </p:pic>
      <p:pic>
        <p:nvPicPr>
          <p:cNvPr id="46086" name="Picture 3"/>
          <p:cNvPicPr>
            <a:picLocks noGrp="1" noChangeAspect="1"/>
          </p:cNvPicPr>
          <p:nvPr>
            <p:ph idx="1"/>
          </p:nvPr>
        </p:nvPicPr>
        <p:blipFill>
          <a:blip r:embed="rId1"/>
          <a:srcRect/>
          <a:stretch>
            <a:fillRect/>
          </a:stretch>
        </p:blipFill>
        <p:spPr>
          <a:xfrm>
            <a:off x="4284663" y="0"/>
            <a:ext cx="4416425" cy="6502400"/>
          </a:xfrm>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rgbClr val="003366"/>
                </a:solidFill>
                <a:effectLst/>
                <a:uLnTx/>
                <a:uFillTx/>
                <a:latin typeface="+mn-ea"/>
                <a:ea typeface="+mj-ea"/>
                <a:cs typeface="+mj-cs"/>
              </a:rPr>
              <a:t>概述</a:t>
            </a:r>
            <a:endParaRPr kumimoji="0" lang="zh-CN" altLang="en-US" sz="44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1052513"/>
            <a:ext cx="8229600" cy="5078413"/>
          </a:xfrm>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（三）、噪声对人体的影响</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2.</a:t>
            </a:r>
            <a:r>
              <a:rPr kumimoji="0" lang="zh-CN" altLang="en-US" sz="2000" b="1" i="0" u="none" strike="noStrike" kern="1200" cap="none" spc="0" normalizeH="0" baseline="0" noProof="0" dirty="0" smtClean="0">
                <a:ln>
                  <a:noFill/>
                </a:ln>
                <a:solidFill>
                  <a:srgbClr val="002060"/>
                </a:solidFill>
                <a:effectLst/>
                <a:uLnTx/>
                <a:uFillTx/>
                <a:latin typeface="宋体" panose="02010600030101010101" pitchFamily="2" charset="-122"/>
                <a:ea typeface="+mn-ea"/>
                <a:cs typeface="+mn-cs"/>
              </a:rPr>
              <a:t>听觉系统的影响（听觉效应）</a:t>
            </a:r>
            <a:endParaRPr kumimoji="0" lang="zh-CN" altLang="en-US" sz="2000" b="1" i="0" u="none" strike="noStrike" kern="1200" cap="none" spc="0" normalizeH="0" baseline="0" noProof="0" dirty="0" smtClean="0">
              <a:ln>
                <a:noFill/>
              </a:ln>
              <a:solidFill>
                <a:srgbClr val="002060"/>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3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生理性听力损失</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可分为听觉适应和听觉疲劳。</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3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FFC000"/>
                </a:solidFill>
                <a:effectLst/>
                <a:uLnTx/>
                <a:uFillTx/>
                <a:latin typeface="+mn-ea"/>
                <a:ea typeface="+mn-ea"/>
                <a:cs typeface="+mn-cs"/>
              </a:rPr>
              <a:t>听觉适应</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：短时间暴露在较强噪声中，听觉敏感性下降，主观感觉耳鸣，检查听力阈值可以升高</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10dB</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HL</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）以上，离开噪声环境几秒至数分钟后听力即可恢复。</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3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   HL——</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听力水平</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听力级</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hearing level</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FFC000"/>
                </a:solidFill>
                <a:effectLst/>
                <a:uLnTx/>
                <a:uFillTx/>
                <a:latin typeface="+mn-ea"/>
                <a:ea typeface="+mn-ea"/>
                <a:cs typeface="+mn-cs"/>
              </a:rPr>
              <a:t>听觉疲劳</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：较长时间暴露在较强噪声中，听力明显下降，听阈升高</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15 dB</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HL</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）甚至</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30 dB</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HL</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）以上，离开噪声环境数小时甚至二十几小时，听力才能恢复。这种暂时性听力下降又称暂时性听阈位移（</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TTS</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endParaRPr kumimoji="0" lang="zh-CN" altLang="en-US" sz="20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rPr>
              <a:t>    </a:t>
            </a:r>
            <a:endParaRPr kumimoji="0" lang="zh-CN" altLang="en-US" sz="20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rgbClr val="003366"/>
                </a:solidFill>
                <a:effectLst/>
                <a:uLnTx/>
                <a:uFillTx/>
                <a:latin typeface="+mn-ea"/>
                <a:ea typeface="+mj-ea"/>
                <a:cs typeface="+mj-cs"/>
              </a:rPr>
              <a:t>概述</a:t>
            </a:r>
            <a:endParaRPr kumimoji="0" lang="zh-CN" altLang="en-US" sz="44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1052513"/>
            <a:ext cx="8229600" cy="5078413"/>
          </a:xfrm>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（三）、噪声对人体的影响</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2.</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听觉系统的影响（听觉效应）</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暂时性听力阈移（</a:t>
            </a:r>
            <a:r>
              <a:rPr kumimoji="0" lang="en-US" altLang="zh-CN" sz="2000" b="1" i="0" u="none" strike="noStrike" kern="1200" cap="none" spc="0" normalizeH="0" baseline="0" noProof="0" dirty="0" smtClean="0">
                <a:ln>
                  <a:noFill/>
                </a:ln>
                <a:solidFill>
                  <a:srgbClr val="7030A0"/>
                </a:solidFill>
                <a:effectLst/>
                <a:uLnTx/>
                <a:uFillTx/>
                <a:latin typeface="+mn-ea"/>
                <a:ea typeface="+mn-ea"/>
                <a:cs typeface="+mn-cs"/>
              </a:rPr>
              <a:t>TTS</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a:t>
            </a:r>
            <a:endParaRPr kumimoji="0" lang="zh-CN" altLang="en-US" sz="2000" b="1" i="0" u="none" strike="noStrike" kern="1200" cap="none" spc="0" normalizeH="0" baseline="0" noProof="0" dirty="0" smtClean="0">
              <a:ln>
                <a:noFill/>
              </a:ln>
              <a:solidFill>
                <a:srgbClr val="7030A0"/>
              </a:solidFill>
              <a:effectLst/>
              <a:uLnTx/>
              <a:uFillTx/>
              <a:latin typeface="+mn-ea"/>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   较长时间暴露在较强噪声中，听力明显下降，脱离噪声环境后，经过一段时间听力可以恢复到原水平（但对恢复的时间没有严格而统一的规定）</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一般认为噪声停止后数秒甚至到</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1</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分钟听力恢复到原来水平的称听觉适应；而听力阈移达</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15~30dB</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HL</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），经数小时乃至几天或更长时间恢复者称为听力疲劳或叫暂时性听力阈移。</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    </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rgbClr val="003366"/>
                </a:solidFill>
                <a:effectLst/>
                <a:uLnTx/>
                <a:uFillTx/>
                <a:latin typeface="+mn-ea"/>
                <a:ea typeface="+mj-ea"/>
                <a:cs typeface="+mj-cs"/>
              </a:rPr>
              <a:t>概述</a:t>
            </a:r>
            <a:endParaRPr kumimoji="0" lang="zh-CN" altLang="en-US" sz="44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1052513"/>
            <a:ext cx="8229600" cy="5078413"/>
          </a:xfrm>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（三）、噪声对人体的影响</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2.</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听觉系统的影响（听觉效应）</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永久性听力阈移（</a:t>
            </a:r>
            <a:r>
              <a:rPr kumimoji="0" lang="en-US" altLang="zh-CN" sz="2000" b="1" i="0" u="none" strike="noStrike" kern="1200" cap="none" spc="0" normalizeH="0" baseline="0" noProof="0" dirty="0" smtClean="0">
                <a:ln>
                  <a:noFill/>
                </a:ln>
                <a:solidFill>
                  <a:srgbClr val="7030A0"/>
                </a:solidFill>
                <a:effectLst/>
                <a:uLnTx/>
                <a:uFillTx/>
                <a:latin typeface="+mn-ea"/>
                <a:ea typeface="+mn-ea"/>
                <a:cs typeface="+mn-cs"/>
              </a:rPr>
              <a:t>PTS</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a:t>
            </a:r>
            <a:endParaRPr kumimoji="0" lang="zh-CN" altLang="en-US" sz="2000" b="1" i="0" u="none" strike="noStrike" kern="1200" cap="none" spc="0" normalizeH="0" baseline="0" noProof="0" dirty="0" smtClean="0">
              <a:ln>
                <a:noFill/>
              </a:ln>
              <a:solidFill>
                <a:srgbClr val="7030A0"/>
              </a:solidFill>
              <a:effectLst/>
              <a:uLnTx/>
              <a:uFillTx/>
              <a:latin typeface="+mn-ea"/>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  是指噪声或其他有害因素导致的听阈升高，不能恢复到原由水平。如爆炸声等造成的</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PTS</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，称为急性声损伤；由</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TTS</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发展而来的</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PTS</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称为慢性声损伤。因为这个发展过程是以年计。与</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TTS</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不同，</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PTS</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几乎都发生在</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4000~6000Hz</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处，尤其是</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6000Hz</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频段。各种频率的噪声多在此区域造成听力损伤。</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暂时性听力阈移（</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TTS</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如持续接触又不采取任何防护措施，听觉疲劳将逐步演变为病理性听力损失，即永久性听阈位移（</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PTS</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），表现为噪声性听力损失甚至噪声性耳聋。</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endParaRPr kumimoji="0" lang="zh-CN" altLang="en-US" sz="20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rgbClr val="003366"/>
                </a:solidFill>
                <a:effectLst/>
                <a:uLnTx/>
                <a:uFillTx/>
                <a:latin typeface="+mn-ea"/>
                <a:ea typeface="+mj-ea"/>
                <a:cs typeface="+mj-cs"/>
              </a:rPr>
              <a:t>概述</a:t>
            </a:r>
            <a:endParaRPr kumimoji="0" lang="zh-CN" altLang="en-US" sz="44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1052513"/>
            <a:ext cx="8229600" cy="5078413"/>
          </a:xfrm>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（三）、噪声对人体的影响</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2.</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听觉系统的影响（听觉效应）</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噪声性听力损伤的分类</a:t>
            </a:r>
            <a:endParaRPr kumimoji="0" lang="zh-CN" altLang="en-US" sz="2000" b="1" i="0" u="none" strike="noStrike" kern="1200" cap="none" spc="0" normalizeH="0" baseline="0" noProof="0" dirty="0" smtClean="0">
              <a:ln>
                <a:noFill/>
              </a:ln>
              <a:solidFill>
                <a:srgbClr val="7030A0"/>
              </a:solidFill>
              <a:effectLst/>
              <a:uLnTx/>
              <a:uFillTx/>
              <a:latin typeface="+mn-ea"/>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7030A0"/>
                </a:solidFill>
                <a:effectLst/>
                <a:uLnTx/>
                <a:uFillTx/>
                <a:latin typeface="+mn-ea"/>
                <a:ea typeface="+mn-ea"/>
                <a:cs typeface="+mn-cs"/>
              </a:rPr>
              <a:t>A</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：慢性听力损伤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指长期暴露在超过国家卫生标准限值的噪声环境中工作，没有适当的个人防护引起的听力损伤。</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    职业性噪声听力损伤  早期听力曲线在</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3000~6000</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处出现“</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V”</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型下陷，此时，工人无明显自觉症状。随着噪声接触工龄的增加，听力下降进一步发展，听阈位移逐步增大增宽，工人可对高频声感到困难，但对正常交谈无影响。当听力损失累及</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500</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1000</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2000Hz</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语言频率，并且达到一定程度时，日常交谈能力将受到影响出现耳聋。此时，如在没有个人防护的情况下继续噪声接触，听力将进一步下降，耳聋症状亦更加明显。</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endParaRPr kumimoji="0" lang="zh-CN" altLang="en-US" sz="20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rgbClr val="003366"/>
                </a:solidFill>
                <a:effectLst/>
                <a:uLnTx/>
                <a:uFillTx/>
                <a:latin typeface="+mn-ea"/>
                <a:ea typeface="+mj-ea"/>
                <a:cs typeface="+mj-cs"/>
              </a:rPr>
              <a:t>概述</a:t>
            </a:r>
            <a:endParaRPr kumimoji="0" lang="zh-CN" altLang="en-US" sz="44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1052513"/>
            <a:ext cx="8229600" cy="5078413"/>
          </a:xfrm>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（三）、噪声对人体的影响</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2.</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听觉系统的影响（听觉效应）</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噪声性听力损伤的分类</a:t>
            </a:r>
            <a:endParaRPr kumimoji="0" lang="zh-CN" altLang="en-US" sz="2000" b="1" i="0" u="none" strike="noStrike" kern="1200" cap="none" spc="0" normalizeH="0" baseline="0" noProof="0" dirty="0" smtClean="0">
              <a:ln>
                <a:noFill/>
              </a:ln>
              <a:solidFill>
                <a:srgbClr val="7030A0"/>
              </a:solidFill>
              <a:effectLst/>
              <a:uLnTx/>
              <a:uFillTx/>
              <a:latin typeface="+mn-ea"/>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7030A0"/>
                </a:solidFill>
                <a:effectLst/>
                <a:uLnTx/>
                <a:uFillTx/>
                <a:latin typeface="+mn-ea"/>
                <a:ea typeface="+mn-ea"/>
                <a:cs typeface="+mn-cs"/>
              </a:rPr>
              <a:t>A</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：慢性听力损伤</a:t>
            </a:r>
            <a:endParaRPr kumimoji="0" lang="en-US" altLang="zh-CN" sz="2000" b="1" i="0" u="none" strike="noStrike" kern="1200" cap="none" spc="0" normalizeH="0" baseline="0" noProof="0" dirty="0" smtClean="0">
              <a:ln>
                <a:noFill/>
              </a:ln>
              <a:solidFill>
                <a:srgbClr val="7030A0"/>
              </a:solidFill>
              <a:effectLst/>
              <a:uLnTx/>
              <a:uFillTx/>
              <a:latin typeface="+mn-ea"/>
              <a:ea typeface="+mn-ea"/>
              <a:cs typeface="+mn-cs"/>
            </a:endParaRPr>
          </a:p>
          <a:p>
            <a:pPr marL="273050" marR="0" lvl="0" indent="-27305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噪声性听力损伤进程</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    </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273050" marR="0" lvl="0" indent="-27305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  </a:t>
            </a:r>
            <a:r>
              <a:rPr kumimoji="0" lang="en-US" altLang="zh-CN" sz="2000" b="1" i="0" u="none" strike="noStrike" kern="1200" cap="none" spc="0" normalizeH="0" baseline="0" noProof="0" dirty="0" err="1" smtClean="0">
                <a:ln>
                  <a:noFill/>
                </a:ln>
                <a:solidFill>
                  <a:srgbClr val="001D3B"/>
                </a:solidFill>
                <a:effectLst/>
                <a:uLnTx/>
                <a:uFillTx/>
                <a:latin typeface="+mn-ea"/>
                <a:ea typeface="+mn-ea"/>
                <a:cs typeface="+mn-cs"/>
              </a:rPr>
              <a:t>生理性反应：听觉适应—听觉</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疲劳（暂时性听阈位移，休息十多小时后可恢复 ）。提示脱离接触一段时间（</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48h</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）后方可进行听力检测。</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        </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273050" marR="0" lvl="0" indent="-27305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  </a:t>
            </a:r>
            <a:r>
              <a:rPr kumimoji="0" lang="en-US" altLang="zh-CN" sz="2000" b="1" i="0" u="none" strike="noStrike" kern="1200" cap="none" spc="0" normalizeH="0" baseline="0" noProof="0" dirty="0" err="1" smtClean="0">
                <a:ln>
                  <a:noFill/>
                </a:ln>
                <a:solidFill>
                  <a:srgbClr val="001D3B"/>
                </a:solidFill>
                <a:effectLst/>
                <a:uLnTx/>
                <a:uFillTx/>
                <a:latin typeface="+mn-ea"/>
                <a:ea typeface="+mn-ea"/>
                <a:cs typeface="+mn-cs"/>
              </a:rPr>
              <a:t>病理性反应：噪声性耳聋</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273050" marR="0" lvl="0" indent="-27305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  </a:t>
            </a:r>
            <a:r>
              <a:rPr kumimoji="0" lang="en-US" altLang="zh-CN" sz="2000" b="1" i="0" u="none" strike="noStrike" kern="1200" cap="none" spc="0" normalizeH="0" baseline="0" noProof="0" dirty="0" err="1" smtClean="0">
                <a:ln>
                  <a:noFill/>
                </a:ln>
                <a:solidFill>
                  <a:srgbClr val="001D3B"/>
                </a:solidFill>
                <a:effectLst/>
                <a:uLnTx/>
                <a:uFillTx/>
                <a:latin typeface="+mn-ea"/>
                <a:ea typeface="+mn-ea"/>
                <a:cs typeface="+mn-cs"/>
              </a:rPr>
              <a:t>初期：高频损伤（确定噪声敏感者</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273050" marR="0" lvl="0" indent="-27305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  </a:t>
            </a:r>
            <a:r>
              <a:rPr kumimoji="0" lang="en-US" altLang="zh-CN" sz="2000" b="1" i="0" u="none" strike="noStrike" kern="1200" cap="none" spc="0" normalizeH="0" baseline="0" noProof="0" dirty="0" err="1" smtClean="0">
                <a:ln>
                  <a:noFill/>
                </a:ln>
                <a:solidFill>
                  <a:srgbClr val="001D3B"/>
                </a:solidFill>
                <a:effectLst/>
                <a:uLnTx/>
                <a:uFillTx/>
                <a:latin typeface="+mn-ea"/>
                <a:ea typeface="+mn-ea"/>
                <a:cs typeface="+mn-cs"/>
              </a:rPr>
              <a:t>中、后期：语言频段听力损伤</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rgbClr val="003366"/>
                </a:solidFill>
                <a:effectLst/>
                <a:uLnTx/>
                <a:uFillTx/>
                <a:latin typeface="+mn-ea"/>
                <a:ea typeface="+mj-ea"/>
                <a:cs typeface="+mj-cs"/>
              </a:rPr>
              <a:t>概述</a:t>
            </a:r>
            <a:endParaRPr kumimoji="0" lang="zh-CN" altLang="en-US" sz="44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1052513"/>
            <a:ext cx="8229600" cy="5078413"/>
          </a:xfrm>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（三）、噪声对人体的影响</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2.</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听觉系统的影响（听觉效应）</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噪声性听力损伤的分类</a:t>
            </a:r>
            <a:endParaRPr kumimoji="0" lang="zh-CN" altLang="en-US" sz="2000" b="1" i="0" u="none" strike="noStrike" kern="1200" cap="none" spc="0" normalizeH="0" baseline="0" noProof="0" dirty="0" smtClean="0">
              <a:ln>
                <a:noFill/>
              </a:ln>
              <a:solidFill>
                <a:srgbClr val="7030A0"/>
              </a:solidFill>
              <a:effectLst/>
              <a:uLnTx/>
              <a:uFillTx/>
              <a:latin typeface="+mn-ea"/>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7030A0"/>
                </a:solidFill>
                <a:effectLst/>
                <a:uLnTx/>
                <a:uFillTx/>
                <a:latin typeface="+mn-ea"/>
                <a:ea typeface="+mn-ea"/>
                <a:cs typeface="+mn-cs"/>
              </a:rPr>
              <a:t>A</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：慢性听力损伤</a:t>
            </a:r>
            <a:endParaRPr kumimoji="0" lang="en-US" altLang="zh-CN" sz="2000" b="1" i="0" u="none" strike="noStrike" kern="1200" cap="none" spc="0" normalizeH="0" baseline="0" noProof="0" dirty="0" smtClean="0">
              <a:ln>
                <a:noFill/>
              </a:ln>
              <a:solidFill>
                <a:srgbClr val="7030A0"/>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涉及职业的损害：</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GBZ 49 -2014 </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职业性噪声聋的诊断</a:t>
            </a:r>
            <a:endParaRPr kumimoji="0" lang="en-US" altLang="zh-CN" sz="2000" b="1"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职业性噪声聋</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慢性听力损伤</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定义：指长期暴露在超过国家卫生标准限值的噪声环境中工作，没有适当的个人防护引起的感音性听力损伤。</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职业性噪声聋的听力学特征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以高频下降为主、双耳对称、听力损失呈渐进性改变的感音性听力损失。职业病中的职业性噪声耳聋是指慢性听力损伤。</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endParaRPr kumimoji="0" lang="zh-CN" altLang="en-US" sz="2000" b="1"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endParaRPr kumimoji="0" lang="zh-CN" altLang="en-US" sz="20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rgbClr val="003366"/>
                </a:solidFill>
                <a:effectLst/>
                <a:uLnTx/>
                <a:uFillTx/>
                <a:latin typeface="+mn-ea"/>
                <a:ea typeface="+mj-ea"/>
                <a:cs typeface="+mj-cs"/>
              </a:rPr>
              <a:t>概述</a:t>
            </a:r>
            <a:endParaRPr kumimoji="0" lang="zh-CN" altLang="en-US" sz="44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908050"/>
            <a:ext cx="8229600" cy="5400675"/>
          </a:xfrm>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（三）、噪声对人体的影响</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2.</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听觉系统的影响（听觉效应）</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噪声性听力损伤的分类</a:t>
            </a:r>
            <a:endParaRPr kumimoji="0" lang="zh-CN" altLang="en-US" sz="2000" b="1" i="0" u="none" strike="noStrike" kern="1200" cap="none" spc="0" normalizeH="0" baseline="0" noProof="0" dirty="0" smtClean="0">
              <a:ln>
                <a:noFill/>
              </a:ln>
              <a:solidFill>
                <a:srgbClr val="7030A0"/>
              </a:solidFill>
              <a:effectLst/>
              <a:uLnTx/>
              <a:uFillTx/>
              <a:latin typeface="+mn-ea"/>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7030A0"/>
                </a:solidFill>
                <a:effectLst/>
                <a:uLnTx/>
                <a:uFillTx/>
                <a:latin typeface="+mn-ea"/>
                <a:ea typeface="+mn-ea"/>
                <a:cs typeface="+mn-cs"/>
              </a:rPr>
              <a:t>A</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：慢性听力损伤</a:t>
            </a:r>
            <a:endParaRPr kumimoji="0" lang="en-US" altLang="zh-CN" sz="2000" b="1" i="0" u="none" strike="noStrike" kern="1200" cap="none" spc="0" normalizeH="0" baseline="0" noProof="0" dirty="0" smtClean="0">
              <a:ln>
                <a:noFill/>
              </a:ln>
              <a:solidFill>
                <a:srgbClr val="7030A0"/>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1800" b="1" i="0" u="none" strike="noStrike" kern="1200" cap="none" spc="0" normalizeH="0" baseline="0" noProof="0" dirty="0" smtClean="0">
                <a:ln>
                  <a:noFill/>
                </a:ln>
                <a:solidFill>
                  <a:srgbClr val="FF0000"/>
                </a:solidFill>
                <a:effectLst/>
                <a:uLnTx/>
                <a:uFillTx/>
                <a:latin typeface="+mn-lt"/>
                <a:ea typeface="+mn-ea"/>
                <a:cs typeface="+mn-cs"/>
              </a:rPr>
              <a:t>职业性噪声聋听力损失特点</a:t>
            </a:r>
            <a:endParaRPr kumimoji="0" lang="zh-CN" altLang="en-US" sz="1800" b="1"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1600" b="1" i="0" u="none" strike="noStrike" kern="1200" cap="none" spc="0" normalizeH="0" baseline="0" noProof="0" dirty="0" smtClean="0">
                <a:ln>
                  <a:noFill/>
                </a:ln>
                <a:solidFill>
                  <a:srgbClr val="001D3B"/>
                </a:solidFill>
                <a:effectLst/>
                <a:uLnTx/>
                <a:uFillTx/>
                <a:latin typeface="+mn-ea"/>
                <a:ea typeface="+mn-ea"/>
                <a:cs typeface="+mn-cs"/>
              </a:rPr>
              <a:t>1</a:t>
            </a:r>
            <a:r>
              <a:rPr kumimoji="0" lang="zh-CN" altLang="en-US" sz="1600" b="1" i="0" u="none" strike="noStrike" kern="1200" cap="none" spc="0" normalizeH="0" baseline="0" noProof="0" dirty="0" smtClean="0">
                <a:ln>
                  <a:noFill/>
                </a:ln>
                <a:solidFill>
                  <a:srgbClr val="001D3B"/>
                </a:solidFill>
                <a:effectLst/>
                <a:uLnTx/>
                <a:uFillTx/>
                <a:latin typeface="+mn-ea"/>
                <a:ea typeface="+mn-ea"/>
                <a:cs typeface="+mn-cs"/>
              </a:rPr>
              <a:t>、由于噪声刺激而发生缓慢进行的、双耳相对对称、以长期持续性高频听力下降为主的感音神经性聋；</a:t>
            </a:r>
            <a:endParaRPr kumimoji="0" lang="en-US" altLang="zh-CN" sz="16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1600" b="1" i="0" u="none" strike="noStrike" kern="1200" cap="none" spc="0" normalizeH="0" baseline="0" noProof="0" dirty="0" smtClean="0">
                <a:ln>
                  <a:noFill/>
                </a:ln>
                <a:solidFill>
                  <a:srgbClr val="001D3B"/>
                </a:solidFill>
                <a:effectLst/>
                <a:uLnTx/>
                <a:uFillTx/>
                <a:latin typeface="+mn-ea"/>
                <a:ea typeface="+mn-ea"/>
                <a:cs typeface="+mn-cs"/>
              </a:rPr>
              <a:t>2</a:t>
            </a:r>
            <a:r>
              <a:rPr kumimoji="0" lang="zh-CN" altLang="en-US" sz="1600" b="1" i="0" u="none" strike="noStrike" kern="1200" cap="none" spc="0" normalizeH="0" baseline="0" noProof="0" dirty="0" smtClean="0">
                <a:ln>
                  <a:noFill/>
                </a:ln>
                <a:solidFill>
                  <a:srgbClr val="001D3B"/>
                </a:solidFill>
                <a:effectLst/>
                <a:uLnTx/>
                <a:uFillTx/>
                <a:latin typeface="+mn-ea"/>
                <a:ea typeface="+mn-ea"/>
                <a:cs typeface="+mn-cs"/>
              </a:rPr>
              <a:t>、呈渐进性，即早期表现为高频听力损失，在</a:t>
            </a:r>
            <a:r>
              <a:rPr kumimoji="0" lang="en-US" altLang="zh-CN" sz="1600" b="1" i="0" u="none" strike="noStrike" kern="1200" cap="none" spc="0" normalizeH="0" baseline="0" noProof="0" dirty="0" smtClean="0">
                <a:ln>
                  <a:noFill/>
                </a:ln>
                <a:solidFill>
                  <a:srgbClr val="001D3B"/>
                </a:solidFill>
                <a:effectLst/>
                <a:uLnTx/>
                <a:uFillTx/>
                <a:latin typeface="+mn-ea"/>
                <a:ea typeface="+mn-ea"/>
                <a:cs typeface="+mn-cs"/>
              </a:rPr>
              <a:t>4000</a:t>
            </a:r>
            <a:r>
              <a:rPr kumimoji="0" lang="zh-CN" altLang="en-US" sz="1600" b="1" i="0" u="none" strike="noStrike" kern="1200" cap="none" spc="0" normalizeH="0" baseline="0" noProof="0" dirty="0" smtClean="0">
                <a:ln>
                  <a:noFill/>
                </a:ln>
                <a:solidFill>
                  <a:srgbClr val="001D3B"/>
                </a:solidFill>
                <a:effectLst/>
                <a:uLnTx/>
                <a:uFillTx/>
                <a:latin typeface="+mn-ea"/>
                <a:ea typeface="+mn-ea"/>
                <a:cs typeface="+mn-cs"/>
              </a:rPr>
              <a:t>赫兹或</a:t>
            </a:r>
            <a:r>
              <a:rPr kumimoji="0" lang="en-US" altLang="zh-CN" sz="1600" b="1" i="0" u="none" strike="noStrike" kern="1200" cap="none" spc="0" normalizeH="0" baseline="0" noProof="0" dirty="0" smtClean="0">
                <a:ln>
                  <a:noFill/>
                </a:ln>
                <a:solidFill>
                  <a:srgbClr val="001D3B"/>
                </a:solidFill>
                <a:effectLst/>
                <a:uLnTx/>
                <a:uFillTx/>
                <a:latin typeface="+mn-ea"/>
                <a:ea typeface="+mn-ea"/>
                <a:cs typeface="+mn-cs"/>
              </a:rPr>
              <a:t>6000</a:t>
            </a:r>
            <a:r>
              <a:rPr kumimoji="0" lang="zh-CN" altLang="en-US" sz="1600" b="1" i="0" u="none" strike="noStrike" kern="1200" cap="none" spc="0" normalizeH="0" baseline="0" noProof="0" dirty="0" smtClean="0">
                <a:ln>
                  <a:noFill/>
                </a:ln>
                <a:solidFill>
                  <a:srgbClr val="001D3B"/>
                </a:solidFill>
                <a:effectLst/>
                <a:uLnTx/>
                <a:uFillTx/>
                <a:latin typeface="+mn-ea"/>
                <a:ea typeface="+mn-ea"/>
                <a:cs typeface="+mn-cs"/>
              </a:rPr>
              <a:t>赫兹处出现</a:t>
            </a:r>
            <a:r>
              <a:rPr kumimoji="0" lang="en-US" altLang="zh-CN" sz="1600" b="1" i="0" u="none" strike="noStrike" kern="1200" cap="none" spc="0" normalizeH="0" baseline="0" noProof="0" dirty="0" smtClean="0">
                <a:ln>
                  <a:noFill/>
                </a:ln>
                <a:solidFill>
                  <a:srgbClr val="001D3B"/>
                </a:solidFill>
                <a:effectLst/>
                <a:uLnTx/>
                <a:uFillTx/>
                <a:latin typeface="+mn-ea"/>
                <a:ea typeface="+mn-ea"/>
                <a:cs typeface="+mn-cs"/>
              </a:rPr>
              <a:t>V</a:t>
            </a:r>
            <a:r>
              <a:rPr kumimoji="0" lang="zh-CN" altLang="en-US" sz="1600" b="1" i="0" u="none" strike="noStrike" kern="1200" cap="none" spc="0" normalizeH="0" baseline="0" noProof="0" dirty="0" smtClean="0">
                <a:ln>
                  <a:noFill/>
                </a:ln>
                <a:solidFill>
                  <a:srgbClr val="001D3B"/>
                </a:solidFill>
                <a:effectLst/>
                <a:uLnTx/>
                <a:uFillTx/>
                <a:latin typeface="+mn-ea"/>
                <a:ea typeface="+mn-ea"/>
                <a:cs typeface="+mn-cs"/>
              </a:rPr>
              <a:t>型或</a:t>
            </a:r>
            <a:r>
              <a:rPr kumimoji="0" lang="en-US" altLang="zh-CN" sz="1600" b="1" i="0" u="none" strike="noStrike" kern="1200" cap="none" spc="0" normalizeH="0" baseline="0" noProof="0" dirty="0" smtClean="0">
                <a:ln>
                  <a:noFill/>
                </a:ln>
                <a:solidFill>
                  <a:srgbClr val="001D3B"/>
                </a:solidFill>
                <a:effectLst/>
                <a:uLnTx/>
                <a:uFillTx/>
                <a:latin typeface="+mn-ea"/>
                <a:ea typeface="+mn-ea"/>
                <a:cs typeface="+mn-cs"/>
              </a:rPr>
              <a:t>U</a:t>
            </a:r>
            <a:r>
              <a:rPr kumimoji="0" lang="zh-CN" altLang="en-US" sz="1600" b="1" i="0" u="none" strike="noStrike" kern="1200" cap="none" spc="0" normalizeH="0" baseline="0" noProof="0" dirty="0" smtClean="0">
                <a:ln>
                  <a:noFill/>
                </a:ln>
                <a:solidFill>
                  <a:srgbClr val="001D3B"/>
                </a:solidFill>
                <a:effectLst/>
                <a:uLnTx/>
                <a:uFillTx/>
                <a:latin typeface="+mn-ea"/>
                <a:ea typeface="+mn-ea"/>
                <a:cs typeface="+mn-cs"/>
              </a:rPr>
              <a:t>型下陷；</a:t>
            </a:r>
            <a:endParaRPr kumimoji="0" lang="en-US" altLang="zh-CN" sz="16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1600" b="1" i="0" u="none" strike="noStrike" kern="1200" cap="none" spc="0" normalizeH="0" baseline="0" noProof="0" dirty="0" smtClean="0">
                <a:ln>
                  <a:noFill/>
                </a:ln>
                <a:solidFill>
                  <a:srgbClr val="001D3B"/>
                </a:solidFill>
                <a:effectLst/>
                <a:uLnTx/>
                <a:uFillTx/>
                <a:latin typeface="+mn-ea"/>
                <a:ea typeface="+mn-ea"/>
                <a:cs typeface="+mn-cs"/>
              </a:rPr>
              <a:t>3</a:t>
            </a:r>
            <a:r>
              <a:rPr kumimoji="0" lang="zh-CN" altLang="en-US" sz="1600" b="1" i="0" u="none" strike="noStrike" kern="1200" cap="none" spc="0" normalizeH="0" baseline="0" noProof="0" dirty="0" smtClean="0">
                <a:ln>
                  <a:noFill/>
                </a:ln>
                <a:solidFill>
                  <a:srgbClr val="001D3B"/>
                </a:solidFill>
                <a:effectLst/>
                <a:uLnTx/>
                <a:uFillTx/>
                <a:latin typeface="+mn-ea"/>
                <a:ea typeface="+mn-ea"/>
                <a:cs typeface="+mn-cs"/>
              </a:rPr>
              <a:t>、前</a:t>
            </a:r>
            <a:r>
              <a:rPr kumimoji="0" lang="en-US" altLang="zh-CN" sz="1600" b="1" i="0" u="none" strike="noStrike" kern="1200" cap="none" spc="0" normalizeH="0" baseline="0" noProof="0" dirty="0" smtClean="0">
                <a:ln>
                  <a:noFill/>
                </a:ln>
                <a:solidFill>
                  <a:srgbClr val="001D3B"/>
                </a:solidFill>
                <a:effectLst/>
                <a:uLnTx/>
                <a:uFillTx/>
                <a:latin typeface="+mn-ea"/>
                <a:ea typeface="+mn-ea"/>
                <a:cs typeface="+mn-cs"/>
              </a:rPr>
              <a:t>10</a:t>
            </a:r>
            <a:r>
              <a:rPr kumimoji="0" lang="zh-CN" altLang="en-US" sz="1600" b="1" i="0" u="none" strike="noStrike" kern="1200" cap="none" spc="0" normalizeH="0" baseline="0" noProof="0" dirty="0" smtClean="0">
                <a:ln>
                  <a:noFill/>
                </a:ln>
                <a:solidFill>
                  <a:srgbClr val="001D3B"/>
                </a:solidFill>
                <a:effectLst/>
                <a:uLnTx/>
                <a:uFillTx/>
                <a:latin typeface="+mn-ea"/>
                <a:ea typeface="+mn-ea"/>
                <a:cs typeface="+mn-cs"/>
              </a:rPr>
              <a:t>年发展较快，听力损失主要发生在高频段，随后进入一个缓慢的平台期，随着噪声作业工龄增加，语言频率将逐步累及，出现语频听力损失；</a:t>
            </a:r>
            <a:endParaRPr kumimoji="0" lang="en-US" altLang="zh-CN" sz="16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1600" b="1" i="0" u="none" strike="noStrike" kern="1200" cap="none" spc="0" normalizeH="0" baseline="0" noProof="0" dirty="0" smtClean="0">
                <a:ln>
                  <a:noFill/>
                </a:ln>
                <a:solidFill>
                  <a:srgbClr val="001D3B"/>
                </a:solidFill>
                <a:effectLst/>
                <a:uLnTx/>
                <a:uFillTx/>
                <a:latin typeface="+mn-ea"/>
                <a:ea typeface="+mn-ea"/>
                <a:cs typeface="+mn-cs"/>
              </a:rPr>
              <a:t>4</a:t>
            </a:r>
            <a:r>
              <a:rPr kumimoji="0" lang="zh-CN" altLang="en-US" sz="1600" b="1" i="0" u="none" strike="noStrike" kern="1200" cap="none" spc="0" normalizeH="0" baseline="0" noProof="0" dirty="0" smtClean="0">
                <a:ln>
                  <a:noFill/>
                </a:ln>
                <a:solidFill>
                  <a:srgbClr val="001D3B"/>
                </a:solidFill>
                <a:effectLst/>
                <a:uLnTx/>
                <a:uFillTx/>
                <a:latin typeface="+mn-ea"/>
                <a:ea typeface="+mn-ea"/>
                <a:cs typeface="+mn-cs"/>
              </a:rPr>
              <a:t>、这个过程是缓慢发展的，通常暴露噪声</a:t>
            </a:r>
            <a:r>
              <a:rPr kumimoji="0" lang="en-US" altLang="zh-CN" sz="1600" b="1" i="0" u="none" strike="noStrike" kern="1200" cap="none" spc="0" normalizeH="0" baseline="0" noProof="0" dirty="0" smtClean="0">
                <a:ln>
                  <a:noFill/>
                </a:ln>
                <a:solidFill>
                  <a:srgbClr val="001D3B"/>
                </a:solidFill>
                <a:effectLst/>
                <a:uLnTx/>
                <a:uFillTx/>
                <a:latin typeface="+mn-ea"/>
                <a:ea typeface="+mn-ea"/>
                <a:cs typeface="+mn-cs"/>
              </a:rPr>
              <a:t>10</a:t>
            </a:r>
            <a:r>
              <a:rPr kumimoji="0" lang="zh-CN" altLang="en-US" sz="1600" b="1" i="0" u="none" strike="noStrike" kern="1200" cap="none" spc="0" normalizeH="0" baseline="0" noProof="0" dirty="0" smtClean="0">
                <a:ln>
                  <a:noFill/>
                </a:ln>
                <a:solidFill>
                  <a:srgbClr val="001D3B"/>
                </a:solidFill>
                <a:effectLst/>
                <a:uLnTx/>
                <a:uFillTx/>
                <a:latin typeface="+mn-ea"/>
                <a:ea typeface="+mn-ea"/>
                <a:cs typeface="+mn-cs"/>
              </a:rPr>
              <a:t>年以下的作业人员语言频率基本不会受到影响，听力损失是慢性渐进性，不会发展至重度聋或全聋。</a:t>
            </a:r>
            <a:endParaRPr kumimoji="0" lang="en-US" altLang="zh-CN" sz="16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endParaRPr kumimoji="0" lang="en-US" altLang="zh-CN" sz="2000" b="1" i="0" u="none" strike="noStrike" kern="1200" cap="none" spc="0" normalizeH="0" baseline="0" noProof="0" dirty="0">
              <a:ln>
                <a:noFill/>
              </a:ln>
              <a:solidFill>
                <a:srgbClr val="001D3B"/>
              </a:solidFill>
              <a:effectLst/>
              <a:uLnTx/>
              <a:uFillTx/>
              <a:latin typeface="+mn-lt"/>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rgbClr val="003366"/>
                </a:solidFill>
                <a:effectLst/>
                <a:uLnTx/>
                <a:uFillTx/>
                <a:latin typeface="+mn-ea"/>
                <a:ea typeface="+mj-ea"/>
                <a:cs typeface="+mj-cs"/>
              </a:rPr>
              <a:t>概述</a:t>
            </a:r>
            <a:endParaRPr kumimoji="0" lang="zh-CN" altLang="en-US" sz="44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1052513"/>
            <a:ext cx="8229600" cy="5078413"/>
          </a:xfrm>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（三）、噪声对人体的影响</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2.</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听觉系统的影响（听觉效应）</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噪声性听力损伤的分类</a:t>
            </a:r>
            <a:endParaRPr kumimoji="0" lang="zh-CN" altLang="en-US" sz="2000" b="1" i="0" u="none" strike="noStrike" kern="1200" cap="none" spc="0" normalizeH="0" baseline="0" noProof="0" dirty="0" smtClean="0">
              <a:ln>
                <a:noFill/>
              </a:ln>
              <a:solidFill>
                <a:srgbClr val="7030A0"/>
              </a:solidFill>
              <a:effectLst/>
              <a:uLnTx/>
              <a:uFillTx/>
              <a:latin typeface="+mn-ea"/>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7030A0"/>
                </a:solidFill>
                <a:effectLst/>
                <a:uLnTx/>
                <a:uFillTx/>
                <a:latin typeface="+mn-ea"/>
                <a:ea typeface="+mn-ea"/>
                <a:cs typeface="+mn-cs"/>
              </a:rPr>
              <a:t>B</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：急性声损伤（又称爆震性耳聋）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系指受一次强噪声刺激所造成的听力损失。多因爆破，火器发射或压力容器爆炸等其他突发的巨响引起，其产生的噪声峰值强度常达</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140dB</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，同时伴有冲击波。也有接触一次较短时间（数小时）较强稳态或非稳态噪声而引起的耳聋，但较少见，这类人员多属噪声易感者。</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涉及职业的损害：</a:t>
            </a:r>
            <a:r>
              <a:rPr kumimoji="0" lang="en-US" altLang="zh-CN" sz="2000" b="1" i="0" u="none" strike="noStrike" kern="1200" cap="none" spc="0" normalizeH="0" baseline="0" noProof="0" dirty="0" smtClean="0">
                <a:ln>
                  <a:noFill/>
                </a:ln>
                <a:solidFill>
                  <a:srgbClr val="7030A0"/>
                </a:solidFill>
                <a:effectLst/>
                <a:uLnTx/>
                <a:uFillTx/>
                <a:latin typeface="+mn-ea"/>
                <a:ea typeface="+mn-ea"/>
                <a:cs typeface="+mn-cs"/>
              </a:rPr>
              <a:t>GBZ-T 238 -2011 </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职业性爆震聋的诊断</a:t>
            </a:r>
            <a:endParaRPr kumimoji="0" lang="en-US" altLang="zh-CN" sz="2000" b="1" i="0" u="none" strike="noStrike" kern="1200" cap="none" spc="0" normalizeH="0" baseline="0" noProof="0" dirty="0" smtClean="0">
              <a:ln>
                <a:noFill/>
              </a:ln>
              <a:solidFill>
                <a:srgbClr val="7030A0"/>
              </a:solidFill>
              <a:effectLst/>
              <a:uLnTx/>
              <a:uFillTx/>
              <a:latin typeface="+mn-ea"/>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   职业性爆震聋：暴露于瞬间发生的短暂而强烈的冲击波或脉冲噪声所造成的中耳、内耳或中耳及内耳混合性急性损伤所导致的听力损失或丧失。</a:t>
            </a:r>
            <a:endParaRPr kumimoji="0" lang="zh-CN" altLang="en-US" sz="2000" b="1" i="0" u="none" strike="noStrike" kern="1200" cap="none" spc="0" normalizeH="0" baseline="0" noProof="0" dirty="0" smtClean="0">
              <a:ln>
                <a:noFill/>
              </a:ln>
              <a:solidFill>
                <a:srgbClr val="7030A0"/>
              </a:solidFill>
              <a:effectLst/>
              <a:uLnTx/>
              <a:uFillTx/>
              <a:latin typeface="+mn-ea"/>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rgbClr val="003366"/>
                </a:solidFill>
                <a:effectLst/>
                <a:uLnTx/>
                <a:uFillTx/>
                <a:latin typeface="+mn-ea"/>
                <a:ea typeface="+mj-ea"/>
                <a:cs typeface="+mj-cs"/>
              </a:rPr>
              <a:t>概述</a:t>
            </a:r>
            <a:endParaRPr kumimoji="0" lang="zh-CN" altLang="en-US" sz="44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1052513"/>
            <a:ext cx="8229600" cy="5078413"/>
          </a:xfrm>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（三）、噪声对人体的影响</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2.</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听觉系统的影响（听觉效应）</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噪声性听力损伤的分类</a:t>
            </a:r>
            <a:endParaRPr kumimoji="0" lang="zh-CN" altLang="en-US" sz="2000" b="1" i="0" u="none" strike="noStrike" kern="1200" cap="none" spc="0" normalizeH="0" baseline="0" noProof="0" dirty="0" smtClean="0">
              <a:ln>
                <a:noFill/>
              </a:ln>
              <a:solidFill>
                <a:srgbClr val="7030A0"/>
              </a:solidFill>
              <a:effectLst/>
              <a:uLnTx/>
              <a:uFillTx/>
              <a:latin typeface="+mn-ea"/>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7030A0"/>
                </a:solidFill>
                <a:effectLst/>
                <a:uLnTx/>
                <a:uFillTx/>
                <a:latin typeface="+mn-ea"/>
                <a:ea typeface="+mn-ea"/>
                <a:cs typeface="+mn-cs"/>
              </a:rPr>
              <a:t>B</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：急性声损伤（又称爆震性耳聋）</a:t>
            </a:r>
            <a:endParaRPr kumimoji="0" lang="en-US" altLang="zh-CN" sz="2000" b="1" i="0" u="none" strike="noStrike" kern="1200" cap="none" spc="0" normalizeH="0" baseline="0" noProof="0" dirty="0" smtClean="0">
              <a:ln>
                <a:noFill/>
              </a:ln>
              <a:solidFill>
                <a:srgbClr val="7030A0"/>
              </a:solidFill>
              <a:effectLst/>
              <a:uLnTx/>
              <a:uFillTx/>
              <a:latin typeface="+mn-ea"/>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急性声损伤的听力学特征：</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由于强噪声刺激和强烈的冲击波作用，不仅内耳发生损伤，中耳亦受到严重损伤，出现鼓室及内耳出血，鼓膜破裂。患者受震后，在发生耳聋的同时，常伴有剧烈的耳鸣、耳痛、甚至眩晕。急性声损伤双耳往往不对称，朝向声源的一侧较重，有时仅伤及单耳。</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endParaRPr kumimoji="0" lang="zh-CN" altLang="en-US" sz="20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rgbClr val="003366"/>
                </a:solidFill>
                <a:effectLst/>
                <a:uLnTx/>
                <a:uFillTx/>
                <a:latin typeface="+mn-ea"/>
                <a:ea typeface="+mj-ea"/>
                <a:cs typeface="+mj-cs"/>
              </a:rPr>
              <a:t>概述</a:t>
            </a:r>
            <a:endParaRPr kumimoji="0" lang="zh-CN" altLang="en-US" sz="44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1052513"/>
            <a:ext cx="8229600" cy="5078413"/>
          </a:xfrm>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（三）、噪声对人体的影响</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2.</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听觉系统的影响（听觉效应）</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职业性噪声聋的影响因素</a:t>
            </a:r>
            <a:endParaRPr kumimoji="0" lang="zh-CN" altLang="en-US" sz="2000" b="1" i="0" u="none" strike="noStrike" kern="1200" cap="none" spc="0" normalizeH="0" baseline="0" noProof="0" dirty="0" smtClean="0">
              <a:ln>
                <a:noFill/>
              </a:ln>
              <a:solidFill>
                <a:srgbClr val="7030A0"/>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⑴ </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噪声的强度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噪声强度越大，听力损失越严重；</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⑵ </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噪声的频谱特性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噪声强度相同时高频噪声比低频噪声对听力影响严重，窄带和纯音噪声比宽带对听力影响大，脉冲噪声比稳态噪声危害大，突然出现的噪声比逐步出现的噪声对听力损害要大；</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标题 1"/>
          <p:cNvSpPr>
            <a:spLocks noGrp="1"/>
          </p:cNvSpPr>
          <p:nvPr>
            <p:ph type="title"/>
          </p:nvPr>
        </p:nvSpPr>
        <p:spPr>
          <a:xfrm>
            <a:off x="457200" y="188913"/>
            <a:ext cx="8229600" cy="576262"/>
          </a:xfrm>
        </p:spPr>
        <p:txBody>
          <a:bodyPr vert="horz" wrap="square" lIns="91440" tIns="45720" rIns="91440" bIns="45720" anchor="ctr" anchorCtr="1"/>
          <a:p>
            <a:r>
              <a:rPr lang="zh-CN" altLang="en-US" sz="4000" dirty="0"/>
              <a:t>听器官</a:t>
            </a:r>
            <a:endParaRPr lang="zh-CN" altLang="en-US" sz="4000" dirty="0"/>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pic>
        <p:nvPicPr>
          <p:cNvPr id="47108" name="内容占位符 3"/>
          <p:cNvPicPr>
            <a:picLocks noGrp="1" noChangeAspect="1"/>
          </p:cNvPicPr>
          <p:nvPr>
            <p:ph idx="1"/>
          </p:nvPr>
        </p:nvPicPr>
        <p:blipFill>
          <a:blip r:embed="rId1"/>
          <a:srcRect/>
          <a:stretch>
            <a:fillRect/>
          </a:stretch>
        </p:blipFill>
        <p:spPr>
          <a:xfrm>
            <a:off x="900113" y="981075"/>
            <a:ext cx="7488237" cy="5256213"/>
          </a:xfrm>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rgbClr val="003366"/>
                </a:solidFill>
                <a:effectLst/>
                <a:uLnTx/>
                <a:uFillTx/>
                <a:latin typeface="+mn-ea"/>
                <a:ea typeface="+mj-ea"/>
                <a:cs typeface="+mj-cs"/>
              </a:rPr>
              <a:t>概述</a:t>
            </a:r>
            <a:endParaRPr kumimoji="0" lang="zh-CN" altLang="en-US" sz="44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1052513"/>
            <a:ext cx="8229600" cy="5078413"/>
          </a:xfrm>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（三）、噪声对人体的影响</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2.</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听觉系统的影响（听觉效应）</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职业性噪声聋的影响因素</a:t>
            </a:r>
            <a:endParaRPr kumimoji="0" lang="zh-CN" altLang="en-US" sz="2000" b="1" i="0" u="none" strike="noStrike" kern="1200" cap="none" spc="0" normalizeH="0" baseline="0" noProof="0" dirty="0" smtClean="0">
              <a:ln>
                <a:noFill/>
              </a:ln>
              <a:solidFill>
                <a:srgbClr val="7030A0"/>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⑶ </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接触</a:t>
            </a:r>
            <a:r>
              <a:rPr kumimoji="0" lang="en-US" altLang="zh-CN" sz="2000" b="1" i="0" u="none" strike="noStrike" kern="1200" cap="none" spc="0" normalizeH="0" baseline="0" noProof="0" dirty="0" smtClean="0">
                <a:ln>
                  <a:noFill/>
                </a:ln>
                <a:solidFill>
                  <a:srgbClr val="7030A0"/>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暴露</a:t>
            </a:r>
            <a:r>
              <a:rPr kumimoji="0" lang="en-US" altLang="zh-CN" sz="2000" b="1" i="0" u="none" strike="noStrike" kern="1200" cap="none" spc="0" normalizeH="0" baseline="0" noProof="0" dirty="0" smtClean="0">
                <a:ln>
                  <a:noFill/>
                </a:ln>
                <a:solidFill>
                  <a:srgbClr val="7030A0"/>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方式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持续接触（暴露）比间断接触重。</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⑷ </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个体易感性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个体差异与遗传、耳部结构、心理因素等有关。年轻人性别间无差异，而随着年龄的增长男性较女性敏感。</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⑸ </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原有听力损害及耳病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多数内耳疾患者对噪声较敏感</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所以原有感音性听力下降者应避免噪声作业。</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endParaRPr kumimoji="0" lang="zh-CN" altLang="en-US" sz="20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rgbClr val="003366"/>
                </a:solidFill>
                <a:effectLst/>
                <a:uLnTx/>
                <a:uFillTx/>
                <a:latin typeface="+mn-ea"/>
                <a:ea typeface="+mj-ea"/>
                <a:cs typeface="+mj-cs"/>
              </a:rPr>
              <a:t>概述</a:t>
            </a:r>
            <a:endParaRPr kumimoji="0" lang="zh-CN" altLang="en-US" sz="44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1052513"/>
            <a:ext cx="8229600" cy="5078413"/>
          </a:xfrm>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（三）、噪声对人体的影响</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2.</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听觉系统的影响（听觉效应）</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职业性噪声聋鉴别诊断</a:t>
            </a:r>
            <a:endParaRPr kumimoji="0" lang="zh-CN" altLang="en-US" sz="2000" b="1" i="0" u="none" strike="noStrike" kern="1200" cap="none" spc="0" normalizeH="0" baseline="0" noProof="0" dirty="0" smtClean="0">
              <a:ln>
                <a:noFill/>
              </a:ln>
              <a:solidFill>
                <a:srgbClr val="7030A0"/>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⑴</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由中耳疾患导致的传导性听力损失与听力学特点</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①</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各种原因导致的传导性听力损失</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气、骨听力检查和测试均会出现差异，即骨导正常，气导出现听力下降。</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②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鼓膜中央性穿孔，听骨链正常时：听力损失</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10~30</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分贝，主要影响低频段。</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endParaRPr kumimoji="0" lang="zh-CN" altLang="en-US" sz="20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rgbClr val="003366"/>
                </a:solidFill>
                <a:effectLst/>
                <a:uLnTx/>
                <a:uFillTx/>
                <a:latin typeface="+mn-ea"/>
                <a:ea typeface="+mj-ea"/>
                <a:cs typeface="+mj-cs"/>
              </a:rPr>
              <a:t>概述</a:t>
            </a:r>
            <a:endParaRPr kumimoji="0" lang="zh-CN" altLang="en-US" sz="44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1052513"/>
            <a:ext cx="8229600" cy="5078413"/>
          </a:xfrm>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（三）、噪声对人体的影响</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2.</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听觉系统的影响（听觉效应）</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职业性噪声聋鉴别诊断</a:t>
            </a:r>
            <a:endParaRPr kumimoji="0" lang="zh-CN" altLang="en-US" sz="2000" b="1" i="0" u="none" strike="noStrike" kern="1200" cap="none" spc="0" normalizeH="0" baseline="0" noProof="0" dirty="0" smtClean="0">
              <a:ln>
                <a:noFill/>
              </a:ln>
              <a:solidFill>
                <a:srgbClr val="7030A0"/>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⑴</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由中耳疾患导致的传导性听力损失与听力学特点</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③</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鼓膜穿孔伴听骨链中断：鼓膜穿孔伴听骨链中断的约占慢性化脓性中耳炎病例的</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60%</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，平均听力损失</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40~60</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分贝，主要累及低频。</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④</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由于外伤等原因引起的听骨链中断，但鼓膜保持完整：听力损失为</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40~60</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分贝，听力损失的特征是平均损失的平坦型曲线。</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endParaRPr kumimoji="0" lang="zh-CN" altLang="en-US" sz="20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rgbClr val="003366"/>
                </a:solidFill>
                <a:effectLst/>
                <a:uLnTx/>
                <a:uFillTx/>
                <a:latin typeface="+mn-ea"/>
                <a:ea typeface="+mj-ea"/>
                <a:cs typeface="+mj-cs"/>
              </a:rPr>
              <a:t>概述</a:t>
            </a:r>
            <a:endParaRPr kumimoji="0" lang="zh-CN" altLang="en-US" sz="44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1052513"/>
            <a:ext cx="8229600" cy="5078413"/>
          </a:xfrm>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（三）、噪声对人体的影响</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2.</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听觉系统的影响（听觉效应）</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职业性噪声聋鉴别诊断</a:t>
            </a:r>
            <a:endParaRPr kumimoji="0" lang="zh-CN" altLang="en-US" sz="2000" b="1" i="0" u="none" strike="noStrike" kern="1200" cap="none" spc="0" normalizeH="0" baseline="0" noProof="0" dirty="0" smtClean="0">
              <a:ln>
                <a:noFill/>
              </a:ln>
              <a:solidFill>
                <a:srgbClr val="7030A0"/>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⑴</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由中耳疾患导致的传导性听力损失与听力学特点</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⑤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鼓膜和听骨完全缺如：平均听力损失约</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50</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分贝。</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⑥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鼓膜完整</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听骨链中断</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卵圆窗封闭：该种病变引起的听力损失平均为</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60</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分贝。  </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⑦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外耳道堵塞：外耳道被耵聍堵塞可引起</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30</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分贝的平坦型听力损失。</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endParaRPr kumimoji="0" lang="zh-CN" altLang="en-US" sz="20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rgbClr val="003366"/>
                </a:solidFill>
                <a:effectLst/>
                <a:uLnTx/>
                <a:uFillTx/>
                <a:latin typeface="+mn-ea"/>
                <a:ea typeface="+mj-ea"/>
                <a:cs typeface="+mj-cs"/>
              </a:rPr>
              <a:t>概述</a:t>
            </a:r>
            <a:endParaRPr kumimoji="0" lang="zh-CN" altLang="en-US" sz="44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908050"/>
            <a:ext cx="8229600" cy="5222875"/>
          </a:xfrm>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（三）、噪声对人体的影响</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2.</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听觉系统的影响（听觉效应）</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职业性噪声聋鉴别诊断</a:t>
            </a:r>
            <a:endParaRPr kumimoji="0" lang="zh-CN" altLang="en-US" sz="2000" b="1" i="0" u="none" strike="noStrike" kern="1200" cap="none" spc="0" normalizeH="0" baseline="0" noProof="0" dirty="0" smtClean="0">
              <a:ln>
                <a:noFill/>
              </a:ln>
              <a:solidFill>
                <a:srgbClr val="7030A0"/>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⑵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由内耳疾病引起的听力损失与听力学特点 </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①</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先天性聋</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  可为遗传性，也可为非遗传性；可发生一侧或双侧，耳聋程度轻重不等；多为感音神经性。</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1600" b="1" i="0" u="none" strike="noStrike" kern="1200" cap="none" spc="0" normalizeH="0" baseline="0" noProof="0" dirty="0" smtClean="0">
                <a:ln>
                  <a:noFill/>
                </a:ln>
                <a:solidFill>
                  <a:srgbClr val="7030A0"/>
                </a:solidFill>
                <a:effectLst/>
                <a:uLnTx/>
                <a:uFillTx/>
                <a:latin typeface="+mn-ea"/>
                <a:ea typeface="+mn-ea"/>
                <a:cs typeface="+mn-cs"/>
              </a:rPr>
              <a:t>先天遗传性聋</a:t>
            </a:r>
            <a:r>
              <a:rPr kumimoji="0" lang="zh-CN" altLang="en-US" sz="1600" b="1" i="0" u="none" strike="noStrike" kern="1200" cap="none" spc="0" normalizeH="0" baseline="0" noProof="0" dirty="0" smtClean="0">
                <a:ln>
                  <a:noFill/>
                </a:ln>
                <a:solidFill>
                  <a:srgbClr val="001D3B"/>
                </a:solidFill>
                <a:effectLst/>
                <a:uLnTx/>
                <a:uFillTx/>
                <a:latin typeface="+mn-ea"/>
                <a:ea typeface="+mn-ea"/>
                <a:cs typeface="+mn-cs"/>
              </a:rPr>
              <a:t>，出生后即已发生，以后不在进展；遗传性进行性聋，出生后听力正常，以后某一年龄段出现听力进行性下降。</a:t>
            </a:r>
            <a:endParaRPr kumimoji="0" lang="en-US" altLang="zh-CN" sz="16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1600" b="1" i="0" u="none" strike="noStrike" kern="1200" cap="none" spc="0" normalizeH="0" baseline="0" noProof="0" dirty="0" smtClean="0">
                <a:ln>
                  <a:noFill/>
                </a:ln>
                <a:solidFill>
                  <a:srgbClr val="7030A0"/>
                </a:solidFill>
                <a:effectLst/>
                <a:uLnTx/>
                <a:uFillTx/>
                <a:latin typeface="+mn-ea"/>
                <a:ea typeface="+mn-ea"/>
                <a:cs typeface="+mn-cs"/>
              </a:rPr>
              <a:t>遗传性聋听力学特点：  </a:t>
            </a:r>
            <a:r>
              <a:rPr kumimoji="0" lang="zh-CN" altLang="en-US" sz="1600" b="1" i="0" u="none" strike="noStrike" kern="1200" cap="none" spc="0" normalizeH="0" baseline="0" noProof="0" dirty="0" smtClean="0">
                <a:ln>
                  <a:noFill/>
                </a:ln>
                <a:solidFill>
                  <a:srgbClr val="001D3B"/>
                </a:solidFill>
                <a:effectLst/>
                <a:uLnTx/>
                <a:uFillTx/>
                <a:latin typeface="+mn-ea"/>
                <a:ea typeface="+mn-ea"/>
                <a:cs typeface="+mn-cs"/>
              </a:rPr>
              <a:t>早发病，自幼发病居多，新生儿及婴幼儿占</a:t>
            </a:r>
            <a:r>
              <a:rPr kumimoji="0" lang="en-US" altLang="zh-CN" sz="1600" b="1" i="0" u="none" strike="noStrike" kern="1200" cap="none" spc="0" normalizeH="0" baseline="0" noProof="0" dirty="0" smtClean="0">
                <a:ln>
                  <a:noFill/>
                </a:ln>
                <a:solidFill>
                  <a:srgbClr val="001D3B"/>
                </a:solidFill>
                <a:effectLst/>
                <a:uLnTx/>
                <a:uFillTx/>
                <a:latin typeface="+mn-ea"/>
                <a:ea typeface="+mn-ea"/>
                <a:cs typeface="+mn-cs"/>
              </a:rPr>
              <a:t>2/3</a:t>
            </a:r>
            <a:r>
              <a:rPr kumimoji="0" lang="zh-CN" altLang="en-US" sz="1600" b="1" i="0" u="none" strike="noStrike" kern="1200" cap="none" spc="0" normalizeH="0" baseline="0" noProof="0" dirty="0" smtClean="0">
                <a:ln>
                  <a:noFill/>
                </a:ln>
                <a:solidFill>
                  <a:srgbClr val="001D3B"/>
                </a:solidFill>
                <a:effectLst/>
                <a:uLnTx/>
                <a:uFillTx/>
                <a:latin typeface="+mn-ea"/>
                <a:ea typeface="+mn-ea"/>
                <a:cs typeface="+mn-cs"/>
              </a:rPr>
              <a:t>，极少在</a:t>
            </a:r>
            <a:r>
              <a:rPr kumimoji="0" lang="en-US" altLang="zh-CN" sz="1600" b="1" i="0" u="none" strike="noStrike" kern="1200" cap="none" spc="0" normalizeH="0" baseline="0" noProof="0" dirty="0" smtClean="0">
                <a:ln>
                  <a:noFill/>
                </a:ln>
                <a:solidFill>
                  <a:srgbClr val="001D3B"/>
                </a:solidFill>
                <a:effectLst/>
                <a:uLnTx/>
                <a:uFillTx/>
                <a:latin typeface="+mn-ea"/>
                <a:ea typeface="+mn-ea"/>
                <a:cs typeface="+mn-cs"/>
              </a:rPr>
              <a:t>40</a:t>
            </a:r>
            <a:r>
              <a:rPr kumimoji="0" lang="zh-CN" altLang="en-US" sz="1600" b="1" i="0" u="none" strike="noStrike" kern="1200" cap="none" spc="0" normalizeH="0" baseline="0" noProof="0" dirty="0" smtClean="0">
                <a:ln>
                  <a:noFill/>
                </a:ln>
                <a:solidFill>
                  <a:srgbClr val="001D3B"/>
                </a:solidFill>
                <a:effectLst/>
                <a:uLnTx/>
                <a:uFillTx/>
                <a:latin typeface="+mn-ea"/>
                <a:ea typeface="+mn-ea"/>
                <a:cs typeface="+mn-cs"/>
              </a:rPr>
              <a:t>岁后发病；</a:t>
            </a:r>
            <a:r>
              <a:rPr kumimoji="0" lang="en-US" altLang="zh-CN" sz="1600" b="1" i="0" u="none" strike="noStrike" kern="1200" cap="none" spc="0" normalizeH="0" baseline="0" noProof="0" dirty="0" smtClean="0">
                <a:ln>
                  <a:noFill/>
                </a:ln>
                <a:solidFill>
                  <a:srgbClr val="001D3B"/>
                </a:solidFill>
                <a:effectLst/>
                <a:uLnTx/>
                <a:uFillTx/>
                <a:latin typeface="+mn-ea"/>
                <a:ea typeface="+mn-ea"/>
                <a:cs typeface="+mn-cs"/>
              </a:rPr>
              <a:t>50%</a:t>
            </a:r>
            <a:r>
              <a:rPr kumimoji="0" lang="zh-CN" altLang="en-US" sz="1600" b="1" i="0" u="none" strike="noStrike" kern="1200" cap="none" spc="0" normalizeH="0" baseline="0" noProof="0" dirty="0" smtClean="0">
                <a:ln>
                  <a:noFill/>
                </a:ln>
                <a:solidFill>
                  <a:srgbClr val="001D3B"/>
                </a:solidFill>
                <a:effectLst/>
                <a:uLnTx/>
                <a:uFillTx/>
                <a:latin typeface="+mn-ea"/>
                <a:ea typeface="+mn-ea"/>
                <a:cs typeface="+mn-cs"/>
              </a:rPr>
              <a:t>为全聋或中度聋；双耳听力慢性进行性下降、听力损伤对称，同一家族听力曲线类型相似；言语识别多比纯音好；前庭系统可单侧或双侧受累。</a:t>
            </a:r>
            <a:endParaRPr kumimoji="0" lang="zh-CN" altLang="en-US" sz="16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Char char="n"/>
              <a:defRPr/>
            </a:pP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rgbClr val="003366"/>
                </a:solidFill>
                <a:effectLst/>
                <a:uLnTx/>
                <a:uFillTx/>
                <a:latin typeface="+mn-ea"/>
                <a:ea typeface="+mj-ea"/>
                <a:cs typeface="+mj-cs"/>
              </a:rPr>
              <a:t>概述</a:t>
            </a:r>
            <a:endParaRPr kumimoji="0" lang="zh-CN" altLang="en-US" sz="44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981075"/>
            <a:ext cx="8229600" cy="5149850"/>
          </a:xfrm>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（三）、噪声对人体的影响</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2.</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听觉系统的影响（听觉效应）</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职业性噪声聋鉴别诊断</a:t>
            </a:r>
            <a:endParaRPr kumimoji="0" lang="zh-CN" altLang="en-US" sz="2000" b="1" i="0" u="none" strike="noStrike" kern="1200" cap="none" spc="0" normalizeH="0" baseline="0" noProof="0" dirty="0" smtClean="0">
              <a:ln>
                <a:noFill/>
              </a:ln>
              <a:solidFill>
                <a:srgbClr val="7030A0"/>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⑵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由内耳疾病引起的听力损失与听力学特点 </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②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中毒性聋</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    一般中毒性耳聋是指使用某些药物治疗疾病或人体接触某些化学制剂所引起的位听系统中毒损害。药物性耳聋是耳聋的主要病因之一。</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1600" b="1" i="0" u="none" strike="noStrike" kern="1200" cap="none" spc="0" normalizeH="0" baseline="0" noProof="0" dirty="0" smtClean="0">
                <a:ln>
                  <a:noFill/>
                </a:ln>
                <a:solidFill>
                  <a:schemeClr val="folHlink"/>
                </a:solidFill>
                <a:effectLst/>
                <a:uLnTx/>
                <a:uFillTx/>
                <a:latin typeface="宋体" panose="02010600030101010101" pitchFamily="2" charset="-122"/>
                <a:ea typeface="+mn-ea"/>
                <a:cs typeface="+mn-cs"/>
              </a:rPr>
              <a:t>  </a:t>
            </a:r>
            <a:r>
              <a:rPr kumimoji="0" lang="zh-CN" altLang="en-US" sz="1600" b="1" i="0" u="none" strike="noStrike" kern="1200" cap="none" spc="0" normalizeH="0" baseline="0" noProof="0" dirty="0" smtClean="0">
                <a:ln>
                  <a:noFill/>
                </a:ln>
                <a:solidFill>
                  <a:srgbClr val="7030A0"/>
                </a:solidFill>
                <a:effectLst/>
                <a:uLnTx/>
                <a:uFillTx/>
                <a:latin typeface="+mn-ea"/>
                <a:ea typeface="+mn-ea"/>
                <a:cs typeface="+mn-cs"/>
              </a:rPr>
              <a:t>耳毒性药物的种类：</a:t>
            </a:r>
            <a:r>
              <a:rPr kumimoji="0" lang="zh-CN" altLang="en-US" sz="1600" b="1" i="0" u="none" strike="noStrike" kern="1200" cap="none" spc="0" normalizeH="0" baseline="0" noProof="0" dirty="0" smtClean="0">
                <a:ln>
                  <a:noFill/>
                </a:ln>
                <a:solidFill>
                  <a:srgbClr val="FFC000"/>
                </a:solidFill>
                <a:effectLst/>
                <a:uLnTx/>
                <a:uFillTx/>
                <a:latin typeface="+mn-ea"/>
                <a:ea typeface="+mn-ea"/>
                <a:cs typeface="+mn-cs"/>
              </a:rPr>
              <a:t>抗生素类  </a:t>
            </a:r>
            <a:r>
              <a:rPr kumimoji="0" lang="zh-CN" altLang="en-US" sz="1600" b="1" i="0" u="none" strike="noStrike" kern="1200" cap="none" spc="0" normalizeH="0" baseline="0" noProof="0" dirty="0" smtClean="0">
                <a:ln>
                  <a:noFill/>
                </a:ln>
                <a:solidFill>
                  <a:srgbClr val="001D3B"/>
                </a:solidFill>
                <a:effectLst/>
                <a:uLnTx/>
                <a:uFillTx/>
                <a:latin typeface="+mn-ea"/>
                <a:ea typeface="+mn-ea"/>
                <a:cs typeface="+mn-cs"/>
              </a:rPr>
              <a:t>耳毒型药物以氨基糖甙抗生素为代表，包括链霉素、庆大霉素、卡那霉素、新霉素、万古霉素等</a:t>
            </a:r>
            <a:r>
              <a:rPr kumimoji="0" lang="en-US" altLang="zh-CN" sz="1600" b="1" i="0" u="none" strike="noStrike" kern="1200" cap="none" spc="0" normalizeH="0" baseline="0" noProof="0" dirty="0" smtClean="0">
                <a:ln>
                  <a:noFill/>
                </a:ln>
                <a:solidFill>
                  <a:srgbClr val="001D3B"/>
                </a:solidFill>
                <a:effectLst/>
                <a:uLnTx/>
                <a:uFillTx/>
                <a:latin typeface="+mn-ea"/>
                <a:ea typeface="+mn-ea"/>
                <a:cs typeface="+mn-cs"/>
              </a:rPr>
              <a:t>40</a:t>
            </a:r>
            <a:r>
              <a:rPr kumimoji="0" lang="zh-CN" altLang="en-US" sz="1600" b="1" i="0" u="none" strike="noStrike" kern="1200" cap="none" spc="0" normalizeH="0" baseline="0" noProof="0" dirty="0" smtClean="0">
                <a:ln>
                  <a:noFill/>
                </a:ln>
                <a:solidFill>
                  <a:srgbClr val="001D3B"/>
                </a:solidFill>
                <a:effectLst/>
                <a:uLnTx/>
                <a:uFillTx/>
                <a:latin typeface="+mn-ea"/>
                <a:ea typeface="+mn-ea"/>
                <a:cs typeface="+mn-cs"/>
              </a:rPr>
              <a:t>余种。抗癌药 、利尿药、抗疟药、水杨酸类药物（阿司匹林）、重金属以及乙醇、一氧化碳、抗惊厥类药等。</a:t>
            </a:r>
            <a:endParaRPr kumimoji="0" lang="zh-CN" altLang="en-US" sz="16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endParaRPr kumimoji="0" lang="zh-CN" altLang="en-US" sz="1600" b="1" i="0" u="none" strike="noStrike" kern="1200" cap="none" spc="0" normalizeH="0" baseline="0" noProof="0" dirty="0" smtClean="0">
              <a:ln>
                <a:noFill/>
              </a:ln>
              <a:solidFill>
                <a:srgbClr val="001D3B"/>
              </a:solidFill>
              <a:effectLst/>
              <a:uLnTx/>
              <a:uFillTx/>
              <a:latin typeface="+mn-lt"/>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Char char="n"/>
              <a:defRPr/>
            </a:pPr>
            <a:endParaRPr kumimoji="0" lang="zh-CN" altLang="en-US" sz="20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endParaRPr kumimoji="0" lang="zh-CN" altLang="en-US" sz="20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rgbClr val="003366"/>
                </a:solidFill>
                <a:effectLst/>
                <a:uLnTx/>
                <a:uFillTx/>
                <a:latin typeface="+mn-ea"/>
                <a:ea typeface="+mj-ea"/>
                <a:cs typeface="+mj-cs"/>
              </a:rPr>
              <a:t>概述</a:t>
            </a:r>
            <a:endParaRPr kumimoji="0" lang="zh-CN" altLang="en-US" sz="44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1052513"/>
            <a:ext cx="8229600" cy="5078413"/>
          </a:xfrm>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（三）、噪声对人体的影响</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2.</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听觉系统的影响（听觉效应）</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职业性噪声聋鉴别诊断</a:t>
            </a:r>
            <a:endParaRPr kumimoji="0" lang="zh-CN" altLang="en-US" sz="2000" b="1" i="0" u="none" strike="noStrike" kern="1200" cap="none" spc="0" normalizeH="0" baseline="0" noProof="0" dirty="0" smtClean="0">
              <a:ln>
                <a:noFill/>
              </a:ln>
              <a:solidFill>
                <a:srgbClr val="7030A0"/>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⑵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由内耳疾病引起的听力损失与听力学特点 </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②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中毒性聋</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1600" b="1" i="0" u="none" strike="noStrike" kern="1200" cap="none" spc="0" normalizeH="0" baseline="0" noProof="0" dirty="0" smtClean="0">
                <a:ln>
                  <a:noFill/>
                </a:ln>
                <a:solidFill>
                  <a:srgbClr val="7030A0"/>
                </a:solidFill>
                <a:effectLst/>
                <a:uLnTx/>
                <a:uFillTx/>
                <a:latin typeface="+mn-ea"/>
                <a:ea typeface="+mn-ea"/>
                <a:cs typeface="+mn-cs"/>
              </a:rPr>
              <a:t>耳毒性药物致聋的临床表现及听力学特点：  </a:t>
            </a:r>
            <a:r>
              <a:rPr kumimoji="0" lang="zh-CN" altLang="en-US" sz="1600" b="1" i="0" u="none" strike="noStrike" kern="1200" cap="none" spc="0" normalizeH="0" baseline="0" noProof="0" dirty="0" smtClean="0">
                <a:ln>
                  <a:noFill/>
                </a:ln>
                <a:solidFill>
                  <a:srgbClr val="001D3B"/>
                </a:solidFill>
                <a:effectLst/>
                <a:uLnTx/>
                <a:uFillTx/>
                <a:latin typeface="+mn-ea"/>
                <a:ea typeface="+mn-ea"/>
                <a:cs typeface="+mn-cs"/>
              </a:rPr>
              <a:t>一般认为听觉功能的改变是慢性、迟发性、进行性的。耳聋、耳鸣多在用药后</a:t>
            </a:r>
            <a:r>
              <a:rPr kumimoji="0" lang="en-US" altLang="zh-CN" sz="1600" b="1" i="0" u="none" strike="noStrike" kern="1200" cap="none" spc="0" normalizeH="0" baseline="0" noProof="0" dirty="0" smtClean="0">
                <a:ln>
                  <a:noFill/>
                </a:ln>
                <a:solidFill>
                  <a:srgbClr val="001D3B"/>
                </a:solidFill>
                <a:effectLst/>
                <a:uLnTx/>
                <a:uFillTx/>
                <a:latin typeface="+mn-ea"/>
                <a:ea typeface="+mn-ea"/>
                <a:cs typeface="+mn-cs"/>
              </a:rPr>
              <a:t>1~2</a:t>
            </a:r>
            <a:r>
              <a:rPr kumimoji="0" lang="zh-CN" altLang="en-US" sz="1600" b="1" i="0" u="none" strike="noStrike" kern="1200" cap="none" spc="0" normalizeH="0" baseline="0" noProof="0" dirty="0" smtClean="0">
                <a:ln>
                  <a:noFill/>
                </a:ln>
                <a:solidFill>
                  <a:srgbClr val="001D3B"/>
                </a:solidFill>
                <a:effectLst/>
                <a:uLnTx/>
                <a:uFillTx/>
                <a:latin typeface="+mn-ea"/>
                <a:ea typeface="+mn-ea"/>
                <a:cs typeface="+mn-cs"/>
              </a:rPr>
              <a:t>周后出现症状。</a:t>
            </a:r>
            <a:r>
              <a:rPr kumimoji="0" lang="en-US" altLang="zh-CN" sz="1600" b="1" i="0" u="none" strike="noStrike" kern="1200" cap="none" spc="0" normalizeH="0" baseline="0" noProof="0" dirty="0" smtClean="0">
                <a:ln>
                  <a:noFill/>
                </a:ln>
                <a:solidFill>
                  <a:srgbClr val="001D3B"/>
                </a:solidFill>
                <a:effectLst/>
                <a:uLnTx/>
                <a:uFillTx/>
                <a:latin typeface="+mn-ea"/>
                <a:ea typeface="+mn-ea"/>
                <a:cs typeface="+mn-cs"/>
              </a:rPr>
              <a:t>30%</a:t>
            </a:r>
            <a:r>
              <a:rPr kumimoji="0" lang="zh-CN" altLang="en-US" sz="1600" b="1" i="0" u="none" strike="noStrike" kern="1200" cap="none" spc="0" normalizeH="0" baseline="0" noProof="0" dirty="0" smtClean="0">
                <a:ln>
                  <a:noFill/>
                </a:ln>
                <a:solidFill>
                  <a:srgbClr val="001D3B"/>
                </a:solidFill>
                <a:effectLst/>
                <a:uLnTx/>
                <a:uFillTx/>
                <a:latin typeface="+mn-ea"/>
                <a:ea typeface="+mn-ea"/>
                <a:cs typeface="+mn-cs"/>
              </a:rPr>
              <a:t>在一个月之内出现症状，</a:t>
            </a:r>
            <a:r>
              <a:rPr kumimoji="0" lang="en-US" altLang="zh-CN" sz="1600" b="1" i="0" u="none" strike="noStrike" kern="1200" cap="none" spc="0" normalizeH="0" baseline="0" noProof="0" dirty="0" smtClean="0">
                <a:ln>
                  <a:noFill/>
                </a:ln>
                <a:solidFill>
                  <a:srgbClr val="001D3B"/>
                </a:solidFill>
                <a:effectLst/>
                <a:uLnTx/>
                <a:uFillTx/>
                <a:latin typeface="+mn-ea"/>
                <a:ea typeface="+mn-ea"/>
                <a:cs typeface="+mn-cs"/>
              </a:rPr>
              <a:t>45%</a:t>
            </a:r>
            <a:r>
              <a:rPr kumimoji="0" lang="zh-CN" altLang="en-US" sz="1600" b="1" i="0" u="none" strike="noStrike" kern="1200" cap="none" spc="0" normalizeH="0" baseline="0" noProof="0" dirty="0" smtClean="0">
                <a:ln>
                  <a:noFill/>
                </a:ln>
                <a:solidFill>
                  <a:srgbClr val="001D3B"/>
                </a:solidFill>
                <a:effectLst/>
                <a:uLnTx/>
                <a:uFillTx/>
                <a:latin typeface="+mn-ea"/>
                <a:ea typeface="+mn-ea"/>
                <a:cs typeface="+mn-cs"/>
              </a:rPr>
              <a:t>在</a:t>
            </a:r>
            <a:r>
              <a:rPr kumimoji="0" lang="en-US" altLang="zh-CN" sz="1600" b="1" i="0" u="none" strike="noStrike" kern="1200" cap="none" spc="0" normalizeH="0" baseline="0" noProof="0" dirty="0" smtClean="0">
                <a:ln>
                  <a:noFill/>
                </a:ln>
                <a:solidFill>
                  <a:srgbClr val="001D3B"/>
                </a:solidFill>
                <a:effectLst/>
                <a:uLnTx/>
                <a:uFillTx/>
                <a:latin typeface="+mn-ea"/>
                <a:ea typeface="+mn-ea"/>
                <a:cs typeface="+mn-cs"/>
              </a:rPr>
              <a:t>3</a:t>
            </a:r>
            <a:r>
              <a:rPr kumimoji="0" lang="zh-CN" altLang="en-US" sz="1600" b="1" i="0" u="none" strike="noStrike" kern="1200" cap="none" spc="0" normalizeH="0" baseline="0" noProof="0" dirty="0" smtClean="0">
                <a:ln>
                  <a:noFill/>
                </a:ln>
                <a:solidFill>
                  <a:srgbClr val="001D3B"/>
                </a:solidFill>
                <a:effectLst/>
                <a:uLnTx/>
                <a:uFillTx/>
                <a:latin typeface="+mn-ea"/>
                <a:ea typeface="+mn-ea"/>
                <a:cs typeface="+mn-cs"/>
              </a:rPr>
              <a:t>个月出现症状，最长可大</a:t>
            </a:r>
            <a:r>
              <a:rPr kumimoji="0" lang="en-US" altLang="zh-CN" sz="1600" b="1" i="0" u="none" strike="noStrike" kern="1200" cap="none" spc="0" normalizeH="0" baseline="0" noProof="0" dirty="0" smtClean="0">
                <a:ln>
                  <a:noFill/>
                </a:ln>
                <a:solidFill>
                  <a:srgbClr val="001D3B"/>
                </a:solidFill>
                <a:effectLst/>
                <a:uLnTx/>
                <a:uFillTx/>
                <a:latin typeface="+mn-ea"/>
                <a:ea typeface="+mn-ea"/>
                <a:cs typeface="+mn-cs"/>
              </a:rPr>
              <a:t>1</a:t>
            </a:r>
            <a:r>
              <a:rPr kumimoji="0" lang="zh-CN" altLang="en-US" sz="1600" b="1" i="0" u="none" strike="noStrike" kern="1200" cap="none" spc="0" normalizeH="0" baseline="0" noProof="0" dirty="0" smtClean="0">
                <a:ln>
                  <a:noFill/>
                </a:ln>
                <a:solidFill>
                  <a:srgbClr val="001D3B"/>
                </a:solidFill>
                <a:effectLst/>
                <a:uLnTx/>
                <a:uFillTx/>
                <a:latin typeface="+mn-ea"/>
                <a:ea typeface="+mn-ea"/>
                <a:cs typeface="+mn-cs"/>
              </a:rPr>
              <a:t>年左右才出现耳聋。听力损失特点：双耳听力损失对称，由高频开始，逐步加重，半年左右停止进展，易感个体听力急剧下降为重度聋甚至全聋。耳聋程度与用药量不成正比。</a:t>
            </a:r>
            <a:endParaRPr kumimoji="0" lang="zh-CN" altLang="en-US" sz="16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endParaRPr kumimoji="0" lang="zh-CN" altLang="en-US" sz="1600" b="1" i="0" u="none" strike="noStrike" kern="1200" cap="none" spc="0" normalizeH="0" baseline="0" noProof="0" dirty="0" smtClean="0">
              <a:ln>
                <a:noFill/>
              </a:ln>
              <a:solidFill>
                <a:srgbClr val="001D3B"/>
              </a:solidFill>
              <a:effectLst/>
              <a:uLnTx/>
              <a:uFillTx/>
              <a:latin typeface="+mn-lt"/>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Char char="n"/>
              <a:defRPr/>
            </a:pPr>
            <a:endParaRPr kumimoji="0" lang="zh-CN" altLang="en-US" sz="20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endParaRPr kumimoji="0" lang="zh-CN" altLang="en-US" sz="20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rgbClr val="003366"/>
                </a:solidFill>
                <a:effectLst/>
                <a:uLnTx/>
                <a:uFillTx/>
                <a:latin typeface="+mn-ea"/>
                <a:ea typeface="+mj-ea"/>
                <a:cs typeface="+mj-cs"/>
              </a:rPr>
              <a:t>概述</a:t>
            </a:r>
            <a:endParaRPr kumimoji="0" lang="zh-CN" altLang="en-US" sz="44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981075"/>
            <a:ext cx="8229600" cy="5149850"/>
          </a:xfrm>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（三）、噪声对人体的影响</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2.</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听觉系统的影响（听觉效应）</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职业性噪声聋鉴别诊断</a:t>
            </a:r>
            <a:endParaRPr kumimoji="0" lang="zh-CN" altLang="en-US" sz="2000" b="1" i="0" u="none" strike="noStrike" kern="1200" cap="none" spc="0" normalizeH="0" baseline="0" noProof="0" dirty="0" smtClean="0">
              <a:ln>
                <a:noFill/>
              </a:ln>
              <a:solidFill>
                <a:srgbClr val="7030A0"/>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⑵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由内耳疾病引起的听力损失与听力学特点 </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③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感染性聋</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    许多致病微生物的感染，如病毒、细菌、真菌、衣原体、支原体可直接或间接地引起内耳病损，导致双耳或单耳程度不同的感音神经性聋或前庭功能障碍，称为感染性聋。已证实引起感染性聋的病原体：风疹、腮腺炎、麻疹、带状疱疹、流行性脑脊膜炎、流行性乙型脑炎、梅毒等。</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Char char="n"/>
              <a:defRPr/>
            </a:pPr>
            <a:endParaRPr kumimoji="0" lang="zh-CN" altLang="en-US" sz="20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endParaRPr kumimoji="0" lang="zh-CN" altLang="en-US" sz="20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71437"/>
            <a:ext cx="8229600" cy="979488"/>
          </a:xfrm>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rgbClr val="003366"/>
                </a:solidFill>
                <a:effectLst/>
                <a:uLnTx/>
                <a:uFillTx/>
                <a:latin typeface="+mn-ea"/>
                <a:ea typeface="+mj-ea"/>
                <a:cs typeface="+mj-cs"/>
              </a:rPr>
              <a:t>概述</a:t>
            </a:r>
            <a:endParaRPr kumimoji="0" lang="zh-CN" altLang="en-US" sz="44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1052513"/>
            <a:ext cx="8229600" cy="5078413"/>
          </a:xfrm>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（三）、噪声对人体的影响</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2.</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听觉系统的影响（听觉效应）</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职业性噪声聋鉴别诊断</a:t>
            </a:r>
            <a:endParaRPr kumimoji="0" lang="zh-CN" altLang="en-US" sz="2000" b="1" i="0" u="none" strike="noStrike" kern="1200" cap="none" spc="0" normalizeH="0" baseline="0" noProof="0" dirty="0" smtClean="0">
              <a:ln>
                <a:noFill/>
              </a:ln>
              <a:solidFill>
                <a:srgbClr val="7030A0"/>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⑵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由内耳疾病引起的听力损失与听力学特点 </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4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④</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老年聋</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4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    老年聋发病个体差异较大，发展速度也因人而异，。一般表现为：中年以上患者没有其他致聋因素，出现原因不明，双侧高频听力下降。个别人有时先为单侧，渐渐发展双侧耳聋。其听力损失进程是缓慢和渐进性的。言语听力损失多比纯音听力损失严重：有会意困难、言语辨别力明显下降，有重振现象，即小声听不见，大声嫌吵的感觉，听野范围缩小。</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endParaRPr kumimoji="0" lang="zh-CN" altLang="en-US" sz="1600" b="1" i="0" u="none" strike="noStrike" kern="1200" cap="none" spc="0" normalizeH="0" baseline="0" noProof="0" dirty="0" smtClean="0">
              <a:ln>
                <a:noFill/>
              </a:ln>
              <a:solidFill>
                <a:srgbClr val="001D3B"/>
              </a:solidFill>
              <a:effectLst/>
              <a:uLnTx/>
              <a:uFillTx/>
              <a:latin typeface="+mn-lt"/>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Char char="n"/>
              <a:defRPr/>
            </a:pPr>
            <a:endParaRPr kumimoji="0" lang="zh-CN" altLang="en-US" sz="20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endParaRPr kumimoji="0" lang="zh-CN" altLang="en-US" sz="20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rgbClr val="003366"/>
                </a:solidFill>
                <a:effectLst/>
                <a:uLnTx/>
                <a:uFillTx/>
                <a:latin typeface="+mn-ea"/>
                <a:ea typeface="+mj-ea"/>
                <a:cs typeface="+mj-cs"/>
              </a:rPr>
              <a:t>概述</a:t>
            </a:r>
            <a:endParaRPr kumimoji="0" lang="zh-CN" altLang="en-US" sz="44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1052513"/>
            <a:ext cx="8229600" cy="5078413"/>
          </a:xfrm>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（三）、噪声对人体的影响</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2.</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听觉系统的影响（听觉效应）</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职业性噪声聋鉴别诊断</a:t>
            </a:r>
            <a:endParaRPr kumimoji="0" lang="zh-CN" altLang="en-US" sz="2000" b="1" i="0" u="none" strike="noStrike" kern="1200" cap="none" spc="0" normalizeH="0" baseline="0" noProof="0" dirty="0" smtClean="0">
              <a:ln>
                <a:noFill/>
              </a:ln>
              <a:solidFill>
                <a:srgbClr val="7030A0"/>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⑵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由内耳疾病引起的听力损失与听力学特点 </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⑤</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突发性聋  </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    突发性聋是指原因不明的感音神经性聋。发病年龄多在</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30~60</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岁间，。男女性别比为</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1</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1~2</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1</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。突发性聋多为单侧，听力损失一般在数分钟或数小时降至最低点。</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endParaRPr kumimoji="0" lang="zh-CN" altLang="en-US" sz="1600" b="1" i="0" u="none" strike="noStrike" kern="1200" cap="none" spc="0" normalizeH="0" baseline="0" noProof="0" dirty="0" smtClean="0">
              <a:ln>
                <a:noFill/>
              </a:ln>
              <a:solidFill>
                <a:srgbClr val="001D3B"/>
              </a:solidFill>
              <a:effectLst/>
              <a:uLnTx/>
              <a:uFillTx/>
              <a:latin typeface="+mn-lt"/>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Char char="n"/>
              <a:defRPr/>
            </a:pPr>
            <a:endParaRPr kumimoji="0" lang="zh-CN" altLang="en-US" sz="20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endParaRPr kumimoji="0" lang="zh-CN" altLang="en-US" sz="20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rgbClr val="003366"/>
                </a:solidFill>
                <a:effectLst/>
                <a:uLnTx/>
                <a:uFillTx/>
                <a:latin typeface="+mn-ea"/>
                <a:ea typeface="+mj-ea"/>
                <a:cs typeface="+mj-cs"/>
              </a:rPr>
              <a:t>概述</a:t>
            </a:r>
            <a:endParaRPr kumimoji="0" lang="zh-CN" altLang="en-US" sz="44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1484313"/>
            <a:ext cx="8229600" cy="4646613"/>
          </a:xfrm>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（一）、基本知识：</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2.</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声音传播 </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外界声波传入听觉有两种途径：</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1</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、通过空气传导</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声波经外耳道进入，使鼓膜振动，然后通过中耳的听骨链（锤骨、砧骨、蹬骨）传至内耳卵圆窗的前庭膜，引起耳蜗管中的淋巴振荡，内淋巴受影响而振荡，从而使基底膜听毛细胞感受振动，将声波所引起的振动转变成神经纤维的兴奋，这种兴奋性冲动经第八对脑神经（位听神经）传达到中枢，产生音响感觉。</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2</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、骨传导</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即声波由颅骨直接传入耳蜗，通过耳蜗骨壁的振动传入内耳。</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Char char="n"/>
              <a:defRPr/>
            </a:pPr>
            <a:endParaRPr kumimoji="0" lang="zh-CN" altLang="en-US" sz="3200" b="1" i="0" u="none" strike="noStrike" kern="1200" cap="none" spc="0" normalizeH="0" baseline="0" noProof="0" dirty="0">
              <a:ln>
                <a:noFill/>
              </a:ln>
              <a:solidFill>
                <a:srgbClr val="001D3B"/>
              </a:solidFill>
              <a:effectLst/>
              <a:uLnTx/>
              <a:uFillTx/>
              <a:latin typeface="+mn-lt"/>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rgbClr val="003366"/>
                </a:solidFill>
                <a:effectLst/>
                <a:uLnTx/>
                <a:uFillTx/>
                <a:latin typeface="+mn-ea"/>
                <a:ea typeface="+mj-ea"/>
                <a:cs typeface="+mj-cs"/>
              </a:rPr>
              <a:t>概述</a:t>
            </a:r>
            <a:endParaRPr kumimoji="0" lang="zh-CN" altLang="en-US" sz="44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981075"/>
            <a:ext cx="8229600" cy="5149850"/>
          </a:xfrm>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（三）、噪声对人体的影响</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2.</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听觉系统的影响（听觉效应）</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职业性噪声聋鉴别诊断</a:t>
            </a:r>
            <a:endParaRPr kumimoji="0" lang="zh-CN" altLang="en-US" sz="2000" b="1" i="0" u="none" strike="noStrike" kern="1200" cap="none" spc="0" normalizeH="0" baseline="0" noProof="0" dirty="0" smtClean="0">
              <a:ln>
                <a:noFill/>
              </a:ln>
              <a:solidFill>
                <a:srgbClr val="7030A0"/>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⑵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由内耳疾病引起的听力损失与听力学特点 </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1600" b="1" i="0" u="none" strike="noStrike" kern="1200" cap="none" spc="0" normalizeH="0" baseline="0" noProof="0" dirty="0" smtClean="0">
                <a:ln>
                  <a:noFill/>
                </a:ln>
                <a:solidFill>
                  <a:srgbClr val="001D3B"/>
                </a:solidFill>
                <a:effectLst/>
                <a:uLnTx/>
                <a:uFillTx/>
                <a:latin typeface="+mn-ea"/>
                <a:ea typeface="+mn-ea"/>
                <a:cs typeface="+mn-cs"/>
              </a:rPr>
              <a:t>⑥</a:t>
            </a:r>
            <a:r>
              <a:rPr kumimoji="0" lang="zh-CN" altLang="en-US" sz="1600" b="1" i="0" u="none" strike="noStrike" kern="1200" cap="none" spc="0" normalizeH="0" baseline="0" noProof="0" dirty="0" smtClean="0">
                <a:ln>
                  <a:noFill/>
                </a:ln>
                <a:solidFill>
                  <a:srgbClr val="001D3B"/>
                </a:solidFill>
                <a:effectLst/>
                <a:uLnTx/>
                <a:uFillTx/>
                <a:latin typeface="+mn-ea"/>
                <a:ea typeface="+mn-ea"/>
                <a:cs typeface="+mn-cs"/>
              </a:rPr>
              <a:t>非器质性聋（非器质性听力障碍） 在临床和职业性健康检查工作中，经常遇到纯音测试结果与实际听力损失不一致的情况。其中有些受试者有意识夸大听力损失程度。这类情况常用“非器质性听力损失”（</a:t>
            </a:r>
            <a:r>
              <a:rPr kumimoji="0" lang="en-US" altLang="zh-CN" sz="1600" b="1" i="0" u="none" strike="noStrike" kern="1200" cap="none" spc="0" normalizeH="0" baseline="0" noProof="0" dirty="0" smtClean="0">
                <a:ln>
                  <a:noFill/>
                </a:ln>
                <a:solidFill>
                  <a:srgbClr val="001D3B"/>
                </a:solidFill>
                <a:effectLst/>
                <a:uLnTx/>
                <a:uFillTx/>
                <a:latin typeface="+mn-ea"/>
                <a:ea typeface="+mn-ea"/>
                <a:cs typeface="+mn-cs"/>
              </a:rPr>
              <a:t>nonorganic hearing</a:t>
            </a:r>
            <a:r>
              <a:rPr kumimoji="0" lang="zh-CN" altLang="en-US" sz="1600" b="1" i="0" u="none" strike="noStrike" kern="1200" cap="none" spc="0" normalizeH="0" baseline="0" noProof="0" dirty="0" smtClean="0">
                <a:ln>
                  <a:noFill/>
                </a:ln>
                <a:solidFill>
                  <a:srgbClr val="001D3B"/>
                </a:solidFill>
                <a:effectLst/>
                <a:uLnTx/>
                <a:uFillTx/>
                <a:latin typeface="+mn-ea"/>
                <a:ea typeface="+mn-ea"/>
                <a:cs typeface="+mn-cs"/>
              </a:rPr>
              <a:t>）、伪聋（</a:t>
            </a:r>
            <a:r>
              <a:rPr kumimoji="0" lang="en-US" altLang="zh-CN" sz="1600" b="1" i="0" u="none" strike="noStrike" kern="1200" cap="none" spc="0" normalizeH="0" baseline="0" noProof="0" dirty="0" err="1" smtClean="0">
                <a:ln>
                  <a:noFill/>
                </a:ln>
                <a:solidFill>
                  <a:srgbClr val="001D3B"/>
                </a:solidFill>
                <a:effectLst/>
                <a:uLnTx/>
                <a:uFillTx/>
                <a:latin typeface="+mn-ea"/>
                <a:ea typeface="+mn-ea"/>
                <a:cs typeface="+mn-cs"/>
              </a:rPr>
              <a:t>pseudohypacusis</a:t>
            </a:r>
            <a:r>
              <a:rPr kumimoji="0" lang="zh-CN" altLang="en-US" sz="1600" b="1" i="0" u="none" strike="noStrike" kern="1200" cap="none" spc="0" normalizeH="0" baseline="0" noProof="0" dirty="0" smtClean="0">
                <a:ln>
                  <a:noFill/>
                </a:ln>
                <a:solidFill>
                  <a:srgbClr val="001D3B"/>
                </a:solidFill>
                <a:effectLst/>
                <a:uLnTx/>
                <a:uFillTx/>
                <a:latin typeface="+mn-ea"/>
                <a:ea typeface="+mn-ea"/>
                <a:cs typeface="+mn-cs"/>
              </a:rPr>
              <a:t>）、精神性或称癔病性、心因性听力损失（</a:t>
            </a:r>
            <a:r>
              <a:rPr kumimoji="0" lang="en-US" altLang="zh-CN" sz="1600" b="1" i="0" u="none" strike="noStrike" kern="1200" cap="none" spc="0" normalizeH="0" baseline="0" noProof="0" dirty="0" smtClean="0">
                <a:ln>
                  <a:noFill/>
                </a:ln>
                <a:solidFill>
                  <a:srgbClr val="001D3B"/>
                </a:solidFill>
                <a:effectLst/>
                <a:uLnTx/>
                <a:uFillTx/>
                <a:latin typeface="+mn-ea"/>
                <a:ea typeface="+mn-ea"/>
                <a:cs typeface="+mn-cs"/>
              </a:rPr>
              <a:t>psychogenic hearing loss</a:t>
            </a:r>
            <a:r>
              <a:rPr kumimoji="0" lang="zh-CN" altLang="en-US" sz="1600" b="1" i="0" u="none" strike="noStrike" kern="1200" cap="none" spc="0" normalizeH="0" baseline="0" noProof="0" dirty="0" smtClean="0">
                <a:ln>
                  <a:noFill/>
                </a:ln>
                <a:solidFill>
                  <a:srgbClr val="001D3B"/>
                </a:solidFill>
                <a:effectLst/>
                <a:uLnTx/>
                <a:uFillTx/>
                <a:latin typeface="+mn-ea"/>
                <a:ea typeface="+mn-ea"/>
                <a:cs typeface="+mn-cs"/>
              </a:rPr>
              <a:t>）表述。对确有一定听力损失但夸大起听力损失程度的称为“夸大性听力损失”（</a:t>
            </a:r>
            <a:r>
              <a:rPr kumimoji="0" lang="en-US" altLang="zh-CN" sz="1600" b="1" i="0" u="none" strike="noStrike" kern="1200" cap="none" spc="0" normalizeH="0" baseline="0" noProof="0" dirty="0" smtClean="0">
                <a:ln>
                  <a:noFill/>
                </a:ln>
                <a:solidFill>
                  <a:srgbClr val="001D3B"/>
                </a:solidFill>
                <a:effectLst/>
                <a:uLnTx/>
                <a:uFillTx/>
                <a:latin typeface="+mn-ea"/>
                <a:ea typeface="+mn-ea"/>
                <a:cs typeface="+mn-cs"/>
              </a:rPr>
              <a:t>exaggerated hearing</a:t>
            </a:r>
            <a:r>
              <a:rPr kumimoji="0" lang="zh-CN" altLang="en-US" sz="1600" b="1" i="0" u="none" strike="noStrike" kern="1200" cap="none" spc="0" normalizeH="0" baseline="0" noProof="0" dirty="0" smtClean="0">
                <a:ln>
                  <a:noFill/>
                </a:ln>
                <a:solidFill>
                  <a:srgbClr val="001D3B"/>
                </a:solidFill>
                <a:effectLst/>
                <a:uLnTx/>
                <a:uFillTx/>
                <a:latin typeface="+mn-ea"/>
                <a:ea typeface="+mn-ea"/>
                <a:cs typeface="+mn-cs"/>
              </a:rPr>
              <a:t>）。非器质性听力损失者的听力检查，往往涉及刑事诉讼、赔偿、职业性听力损伤诊断鉴定、工伤评残等，所以，对此类受检者的听力检查和判定一定要慎重。</a:t>
            </a:r>
            <a:endParaRPr kumimoji="0" lang="zh-CN" altLang="en-US" sz="16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endParaRPr kumimoji="0" lang="zh-CN" altLang="en-US" sz="16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Char char="n"/>
              <a:defRPr/>
            </a:pPr>
            <a:endParaRPr kumimoji="0" lang="zh-CN" altLang="en-US" sz="20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endParaRPr kumimoji="0" lang="zh-CN" altLang="en-US" sz="20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rgbClr val="003366"/>
                </a:solidFill>
                <a:effectLst/>
                <a:uLnTx/>
                <a:uFillTx/>
                <a:latin typeface="+mn-ea"/>
                <a:ea typeface="+mj-ea"/>
                <a:cs typeface="+mj-cs"/>
              </a:rPr>
              <a:t>概述</a:t>
            </a:r>
            <a:endParaRPr kumimoji="0" lang="zh-CN" altLang="en-US" sz="44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981075"/>
            <a:ext cx="8229600" cy="5149850"/>
          </a:xfrm>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（三）、噪声对人体的影响</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2.</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听觉系统的影响（听觉效应）</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职业性噪声聋鉴别诊断</a:t>
            </a:r>
            <a:endParaRPr kumimoji="0" lang="zh-CN" altLang="en-US" sz="2000" b="1" i="0" u="none" strike="noStrike" kern="1200" cap="none" spc="0" normalizeH="0" baseline="0" noProof="0" dirty="0" smtClean="0">
              <a:ln>
                <a:noFill/>
              </a:ln>
              <a:solidFill>
                <a:srgbClr val="7030A0"/>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⑵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由内耳疾病引起的听力损失与听力学特点 </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⑥</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非器质性聋（非器质性听力障碍）</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Char char="n"/>
              <a:defRPr/>
            </a:pPr>
            <a:r>
              <a:rPr kumimoji="0" lang="en-US" altLang="zh-CN" sz="1600" b="1" i="0" u="none" strike="noStrike" kern="1200" cap="none" spc="0" normalizeH="0" baseline="0" noProof="0" dirty="0" smtClean="0">
                <a:ln>
                  <a:noFill/>
                </a:ln>
                <a:solidFill>
                  <a:srgbClr val="001D3B"/>
                </a:solidFill>
                <a:effectLst/>
                <a:uLnTx/>
                <a:uFillTx/>
                <a:latin typeface="+mn-ea"/>
                <a:ea typeface="+mn-ea"/>
                <a:cs typeface="+mn-cs"/>
              </a:rPr>
              <a:t>a.</a:t>
            </a:r>
            <a:r>
              <a:rPr kumimoji="0" lang="zh-CN" altLang="en-US" sz="1600" b="1" i="0" u="none" strike="noStrike" kern="1200" cap="none" spc="0" normalizeH="0" baseline="0" noProof="0" dirty="0" smtClean="0">
                <a:ln>
                  <a:noFill/>
                </a:ln>
                <a:solidFill>
                  <a:srgbClr val="001D3B"/>
                </a:solidFill>
                <a:effectLst/>
                <a:uLnTx/>
                <a:uFillTx/>
                <a:latin typeface="+mn-ea"/>
                <a:ea typeface="+mn-ea"/>
                <a:cs typeface="+mn-cs"/>
              </a:rPr>
              <a:t>精神性聋</a:t>
            </a:r>
            <a:endParaRPr kumimoji="0" lang="zh-CN" altLang="en-US" sz="16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1600" b="1" i="0" u="none" strike="noStrike" kern="1200" cap="none" spc="0" normalizeH="0" baseline="0" noProof="0" dirty="0" smtClean="0">
                <a:ln>
                  <a:noFill/>
                </a:ln>
                <a:solidFill>
                  <a:srgbClr val="001D3B"/>
                </a:solidFill>
                <a:effectLst/>
                <a:uLnTx/>
                <a:uFillTx/>
                <a:latin typeface="+mn-ea"/>
                <a:ea typeface="+mn-ea"/>
                <a:cs typeface="+mn-cs"/>
              </a:rPr>
              <a:t>    精神性聋又称功能性聋，可分为听觉分析功能减退和精神性聋两种。听觉分析功能减退多见于老年人，常表现为双侧耳聋。精神性聋多见于神经衰弱的病人，又称癔病性聋。耳聋常在受到重大精神刺激、或听到巨大爆炸声响或遇到异常火灾后突然发生。精神性聋的病人，听觉器官一般无器质性病变，而且不同于伪聋，这种病人主观上没有蒙骗的意图。</a:t>
            </a:r>
            <a:endParaRPr kumimoji="0" lang="zh-CN" altLang="en-US" sz="16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endParaRPr kumimoji="0" lang="zh-CN" altLang="en-US" sz="16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endParaRPr kumimoji="0" lang="zh-CN" altLang="en-US" sz="16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endParaRPr kumimoji="0" lang="zh-CN" altLang="en-US" sz="16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Char char="n"/>
              <a:defRPr/>
            </a:pPr>
            <a:endParaRPr kumimoji="0" lang="zh-CN" altLang="en-US" sz="20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endParaRPr kumimoji="0" lang="zh-CN" altLang="en-US" sz="20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rgbClr val="003366"/>
                </a:solidFill>
                <a:effectLst/>
                <a:uLnTx/>
                <a:uFillTx/>
                <a:latin typeface="+mn-ea"/>
                <a:ea typeface="+mj-ea"/>
                <a:cs typeface="+mj-cs"/>
              </a:rPr>
              <a:t>概述</a:t>
            </a:r>
            <a:endParaRPr kumimoji="0" lang="zh-CN" altLang="en-US" sz="44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981075"/>
            <a:ext cx="8229600" cy="5149850"/>
          </a:xfrm>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（三）、噪声对人体的影响</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2.</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听觉系统的影响（听觉效应）</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职业性噪声聋鉴别诊断</a:t>
            </a:r>
            <a:endParaRPr kumimoji="0" lang="zh-CN" altLang="en-US" sz="2000" b="1" i="0" u="none" strike="noStrike" kern="1200" cap="none" spc="0" normalizeH="0" baseline="0" noProof="0" dirty="0" smtClean="0">
              <a:ln>
                <a:noFill/>
              </a:ln>
              <a:solidFill>
                <a:srgbClr val="7030A0"/>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⑵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由内耳疾病引起的听力损失与听力学特点 </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⑥</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非器质性聋（非器质性听力障碍）</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1600" b="1" i="0" u="none" strike="noStrike" kern="1200" cap="none" spc="0" normalizeH="0" baseline="0" noProof="0" dirty="0" smtClean="0">
                <a:ln>
                  <a:noFill/>
                </a:ln>
                <a:solidFill>
                  <a:srgbClr val="001D3B"/>
                </a:solidFill>
                <a:effectLst/>
                <a:uLnTx/>
                <a:uFillTx/>
                <a:latin typeface="+mn-ea"/>
                <a:ea typeface="+mn-ea"/>
                <a:cs typeface="+mn-cs"/>
              </a:rPr>
              <a:t>a.</a:t>
            </a:r>
            <a:r>
              <a:rPr kumimoji="0" lang="zh-CN" altLang="en-US" sz="1600" b="1" i="0" u="none" strike="noStrike" kern="1200" cap="none" spc="0" normalizeH="0" baseline="0" noProof="0" dirty="0" smtClean="0">
                <a:ln>
                  <a:noFill/>
                </a:ln>
                <a:solidFill>
                  <a:srgbClr val="001D3B"/>
                </a:solidFill>
                <a:effectLst/>
                <a:uLnTx/>
                <a:uFillTx/>
                <a:latin typeface="+mn-ea"/>
                <a:ea typeface="+mn-ea"/>
                <a:cs typeface="+mn-cs"/>
              </a:rPr>
              <a:t>精神性聋</a:t>
            </a:r>
            <a:endParaRPr kumimoji="0" lang="zh-CN" altLang="en-US" sz="16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1600" b="1" i="0" u="none" strike="noStrike" kern="1200" cap="none" spc="0" normalizeH="0" baseline="0" noProof="0" dirty="0" smtClean="0">
                <a:ln>
                  <a:noFill/>
                </a:ln>
                <a:solidFill>
                  <a:srgbClr val="002060"/>
                </a:solidFill>
                <a:effectLst/>
                <a:uLnTx/>
                <a:uFillTx/>
                <a:latin typeface="+mn-ea"/>
                <a:ea typeface="+mn-ea"/>
                <a:cs typeface="+mn-cs"/>
              </a:rPr>
              <a:t>临床表现：</a:t>
            </a:r>
            <a:r>
              <a:rPr kumimoji="0" lang="zh-CN" altLang="en-US" sz="1600" b="1" i="0" u="none" strike="noStrike" kern="1200" cap="none" spc="0" normalizeH="0" baseline="0" noProof="0" dirty="0" smtClean="0">
                <a:ln>
                  <a:noFill/>
                </a:ln>
                <a:solidFill>
                  <a:srgbClr val="001D3B"/>
                </a:solidFill>
                <a:effectLst/>
                <a:uLnTx/>
                <a:uFillTx/>
                <a:latin typeface="+mn-ea"/>
                <a:ea typeface="+mn-ea"/>
                <a:cs typeface="+mn-cs"/>
              </a:rPr>
              <a:t>起病突然，多发于有癔病或有癔病倾向者，受到突然刺激后突发耳聋，多为双侧，自觉听力损失严重，一般无耳鸣，眩晕，发声音调正常，鼓膜检查正常。听力学检查：主客观测听检查结果分离，反复测听，听阈变化不一致，客观测听检查正常。</a:t>
            </a:r>
            <a:r>
              <a:rPr kumimoji="0" lang="zh-CN" altLang="en-US" sz="1600" b="1" i="0" u="none" strike="noStrike" kern="1200" cap="none" spc="0" normalizeH="0" baseline="0" noProof="0" dirty="0" smtClean="0">
                <a:ln>
                  <a:noFill/>
                </a:ln>
                <a:solidFill>
                  <a:srgbClr val="002060"/>
                </a:solidFill>
                <a:effectLst/>
                <a:uLnTx/>
                <a:uFillTx/>
                <a:latin typeface="+mn-ea"/>
                <a:ea typeface="+mn-ea"/>
                <a:cs typeface="+mn-cs"/>
              </a:rPr>
              <a:t>需注意的是：</a:t>
            </a:r>
            <a:r>
              <a:rPr kumimoji="0" lang="zh-CN" altLang="en-US" sz="1600" b="1" i="0" u="none" strike="noStrike" kern="1200" cap="none" spc="0" normalizeH="0" baseline="0" noProof="0" dirty="0" smtClean="0">
                <a:ln>
                  <a:noFill/>
                </a:ln>
                <a:solidFill>
                  <a:srgbClr val="001D3B"/>
                </a:solidFill>
                <a:effectLst/>
                <a:uLnTx/>
                <a:uFillTx/>
                <a:latin typeface="+mn-ea"/>
                <a:ea typeface="+mn-ea"/>
                <a:cs typeface="+mn-cs"/>
              </a:rPr>
              <a:t>功能性聋患者如果来自部队或矿区，应与爆震性聋相鉴别，有时功能性聋与爆震性聋同时存在。</a:t>
            </a:r>
            <a:endParaRPr kumimoji="0" lang="zh-CN" altLang="en-US" sz="16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endParaRPr kumimoji="0" lang="zh-CN" altLang="en-US" sz="16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endParaRPr kumimoji="0" lang="zh-CN" altLang="en-US" sz="16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endParaRPr kumimoji="0" lang="zh-CN" altLang="en-US" sz="16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endParaRPr kumimoji="0" lang="zh-CN" altLang="en-US" sz="16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Char char="n"/>
              <a:defRPr/>
            </a:pPr>
            <a:endParaRPr kumimoji="0" lang="zh-CN" altLang="en-US" sz="20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endParaRPr kumimoji="0" lang="zh-CN" altLang="en-US" sz="20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rgbClr val="003366"/>
                </a:solidFill>
                <a:effectLst/>
                <a:uLnTx/>
                <a:uFillTx/>
                <a:latin typeface="+mn-ea"/>
                <a:ea typeface="+mj-ea"/>
                <a:cs typeface="+mj-cs"/>
              </a:rPr>
              <a:t>概述</a:t>
            </a:r>
            <a:endParaRPr kumimoji="0" lang="zh-CN" altLang="en-US" sz="44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981075"/>
            <a:ext cx="8229600" cy="5149850"/>
          </a:xfrm>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（三）、噪声对人体的影响</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2.</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听觉系统的影响（听觉效应）</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职业性噪声聋鉴别诊断</a:t>
            </a:r>
            <a:endParaRPr kumimoji="0" lang="zh-CN" altLang="en-US" sz="2000" b="1" i="0" u="none" strike="noStrike" kern="1200" cap="none" spc="0" normalizeH="0" baseline="0" noProof="0" dirty="0" smtClean="0">
              <a:ln>
                <a:noFill/>
              </a:ln>
              <a:solidFill>
                <a:srgbClr val="7030A0"/>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⑵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由内耳疾病引起的听力损失与听力学特点 </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⑥</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非器质性聋（非器质性听力障碍）</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1600" b="1" i="0" u="none" strike="noStrike" kern="1200" cap="none" spc="0" normalizeH="0" baseline="0" noProof="0" dirty="0" smtClean="0">
                <a:ln>
                  <a:noFill/>
                </a:ln>
                <a:solidFill>
                  <a:srgbClr val="001D3B"/>
                </a:solidFill>
                <a:effectLst/>
                <a:uLnTx/>
                <a:uFillTx/>
                <a:latin typeface="+mn-ea"/>
                <a:ea typeface="+mn-ea"/>
                <a:cs typeface="+mn-cs"/>
              </a:rPr>
              <a:t>b.</a:t>
            </a:r>
            <a:r>
              <a:rPr kumimoji="0" lang="zh-CN" altLang="en-US" sz="1600" b="1" i="0" u="none" strike="noStrike" kern="1200" cap="none" spc="0" normalizeH="0" baseline="0" noProof="0" dirty="0" smtClean="0">
                <a:ln>
                  <a:noFill/>
                </a:ln>
                <a:solidFill>
                  <a:srgbClr val="002060"/>
                </a:solidFill>
                <a:effectLst/>
                <a:uLnTx/>
                <a:uFillTx/>
                <a:latin typeface="+mn-ea"/>
                <a:ea typeface="+mn-ea"/>
                <a:cs typeface="+mn-cs"/>
              </a:rPr>
              <a:t>伪聋</a:t>
            </a:r>
            <a:r>
              <a:rPr kumimoji="0" lang="zh-CN" altLang="en-US" sz="1600" b="1" i="0" u="none" strike="noStrike" kern="1200" cap="none" spc="0" normalizeH="0" baseline="0" noProof="0" dirty="0" smtClean="0">
                <a:ln>
                  <a:noFill/>
                </a:ln>
                <a:solidFill>
                  <a:srgbClr val="001D3B"/>
                </a:solidFill>
                <a:effectLst/>
                <a:uLnTx/>
                <a:uFillTx/>
                <a:latin typeface="+mn-ea"/>
                <a:ea typeface="+mn-ea"/>
                <a:cs typeface="+mn-cs"/>
              </a:rPr>
              <a:t>  </a:t>
            </a:r>
            <a:endParaRPr kumimoji="0" lang="zh-CN" altLang="en-US" sz="16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1600" b="1" i="0" u="none" strike="noStrike" kern="1200" cap="none" spc="0" normalizeH="0" baseline="0" noProof="0" dirty="0" smtClean="0">
                <a:ln>
                  <a:noFill/>
                </a:ln>
                <a:solidFill>
                  <a:srgbClr val="001D3B"/>
                </a:solidFill>
                <a:effectLst/>
                <a:uLnTx/>
                <a:uFillTx/>
                <a:latin typeface="+mn-ea"/>
                <a:ea typeface="+mn-ea"/>
                <a:cs typeface="+mn-cs"/>
              </a:rPr>
              <a:t>    伪聋（现在提倡使用“夸大性听力损失”一词）现象是在涉及法律赔偿和职业病赔付的听力检查中的常见问题，尤其是在职业性听力损伤诊断中较为突出。伪聋患者中有一部分是实际听力正常，但听力测试结果却有“听力损失”。还有一部分确有听力损失，但测试结果比实际损失程度差，所以，也称“夸大性听力损失”。这类人员在噪声职业接触人员中和申请进行“职业性听力损伤”职业病诊断中较多见。</a:t>
            </a:r>
            <a:endParaRPr kumimoji="0" lang="zh-CN" altLang="en-US" sz="16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endParaRPr kumimoji="0" lang="zh-CN" altLang="en-US" sz="16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endParaRPr kumimoji="0" lang="zh-CN" altLang="en-US" sz="16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endParaRPr kumimoji="0" lang="zh-CN" altLang="en-US" sz="16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endParaRPr kumimoji="0" lang="zh-CN" altLang="en-US" sz="16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endParaRPr kumimoji="0" lang="zh-CN" altLang="en-US" sz="16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Char char="n"/>
              <a:defRPr/>
            </a:pPr>
            <a:endParaRPr kumimoji="0" lang="zh-CN" altLang="en-US" sz="20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endParaRPr kumimoji="0" lang="zh-CN" altLang="en-US" sz="20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rgbClr val="003366"/>
                </a:solidFill>
                <a:effectLst/>
                <a:uLnTx/>
                <a:uFillTx/>
                <a:latin typeface="+mn-ea"/>
                <a:ea typeface="+mj-ea"/>
                <a:cs typeface="+mj-cs"/>
              </a:rPr>
              <a:t>概述</a:t>
            </a:r>
            <a:endParaRPr kumimoji="0" lang="zh-CN" altLang="en-US" sz="44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981075"/>
            <a:ext cx="8229600" cy="5149850"/>
          </a:xfrm>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（三）、噪声对人体的影响</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2.</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听觉系统的影响（听觉效应）</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职业性噪声聋鉴别诊断</a:t>
            </a:r>
            <a:endParaRPr kumimoji="0" lang="zh-CN" altLang="en-US" sz="2000" b="1" i="0" u="none" strike="noStrike" kern="1200" cap="none" spc="0" normalizeH="0" baseline="0" noProof="0" dirty="0" smtClean="0">
              <a:ln>
                <a:noFill/>
              </a:ln>
              <a:solidFill>
                <a:srgbClr val="7030A0"/>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⑵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由内耳疾病引起的听力损失与听力学特点 </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⑥</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非器质性聋（非器质性听力障碍）</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1600" b="1" i="0" u="none" strike="noStrike" kern="1200" cap="none" spc="0" normalizeH="0" baseline="0" noProof="0" dirty="0" smtClean="0">
                <a:ln>
                  <a:noFill/>
                </a:ln>
                <a:solidFill>
                  <a:srgbClr val="001D3B"/>
                </a:solidFill>
                <a:effectLst/>
                <a:uLnTx/>
                <a:uFillTx/>
                <a:latin typeface="+mn-ea"/>
                <a:ea typeface="+mn-ea"/>
                <a:cs typeface="+mn-cs"/>
              </a:rPr>
              <a:t>b.</a:t>
            </a:r>
            <a:r>
              <a:rPr kumimoji="0" lang="zh-CN" altLang="en-US" sz="1600" b="1" i="0" u="none" strike="noStrike" kern="1200" cap="none" spc="0" normalizeH="0" baseline="0" noProof="0" dirty="0" smtClean="0">
                <a:ln>
                  <a:noFill/>
                </a:ln>
                <a:solidFill>
                  <a:srgbClr val="002060"/>
                </a:solidFill>
                <a:effectLst/>
                <a:uLnTx/>
                <a:uFillTx/>
                <a:latin typeface="+mn-ea"/>
                <a:ea typeface="+mn-ea"/>
                <a:cs typeface="+mn-cs"/>
              </a:rPr>
              <a:t>伪聋</a:t>
            </a:r>
            <a:r>
              <a:rPr kumimoji="0" lang="zh-CN" altLang="en-US" sz="1600" b="1" i="0" u="none" strike="noStrike" kern="1200" cap="none" spc="0" normalizeH="0" baseline="0" noProof="0" dirty="0" smtClean="0">
                <a:ln>
                  <a:noFill/>
                </a:ln>
                <a:solidFill>
                  <a:srgbClr val="001D3B"/>
                </a:solidFill>
                <a:effectLst/>
                <a:uLnTx/>
                <a:uFillTx/>
                <a:latin typeface="+mn-ea"/>
                <a:ea typeface="+mn-ea"/>
                <a:cs typeface="+mn-cs"/>
              </a:rPr>
              <a:t>  </a:t>
            </a:r>
            <a:endParaRPr kumimoji="0" lang="zh-CN" altLang="en-US" sz="16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1600" b="1" i="0" u="none" strike="noStrike" kern="1200" cap="none" spc="0" normalizeH="0" baseline="0" noProof="0" dirty="0" smtClean="0">
                <a:ln>
                  <a:noFill/>
                </a:ln>
                <a:solidFill>
                  <a:srgbClr val="001D3B"/>
                </a:solidFill>
                <a:effectLst/>
                <a:uLnTx/>
                <a:uFillTx/>
                <a:latin typeface="+mn-ea"/>
                <a:ea typeface="+mn-ea"/>
                <a:cs typeface="+mn-cs"/>
              </a:rPr>
              <a:t>  伪聋的临床表现</a:t>
            </a:r>
            <a:endParaRPr kumimoji="0" lang="zh-CN" altLang="en-US" sz="16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1600" b="1" i="0" u="none" strike="noStrike" kern="1200" cap="none" spc="0" normalizeH="0" baseline="0" noProof="0" dirty="0" smtClean="0">
                <a:ln>
                  <a:noFill/>
                </a:ln>
                <a:solidFill>
                  <a:srgbClr val="001D3B"/>
                </a:solidFill>
                <a:effectLst/>
                <a:uLnTx/>
                <a:uFillTx/>
                <a:latin typeface="+mn-ea"/>
                <a:ea typeface="+mn-ea"/>
                <a:cs typeface="+mn-cs"/>
              </a:rPr>
              <a:t>  行为征象  叙述病史时声音音调正常，而面对医务人员问诊时，反复大声诉说听不见医务人员的问话，多不愿意直面于医生。而真正耳聋患者，尤其是耳聋程度较重的患者，往往紧盯医务人员的口型，揣摩医生问诊时所提问题。</a:t>
            </a:r>
            <a:endParaRPr kumimoji="0" lang="zh-CN" altLang="en-US" sz="16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endParaRPr kumimoji="0" lang="zh-CN" altLang="en-US" sz="16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endParaRPr kumimoji="0" lang="zh-CN" altLang="en-US" sz="16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endParaRPr kumimoji="0" lang="zh-CN" altLang="en-US" sz="16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endParaRPr kumimoji="0" lang="zh-CN" altLang="en-US" sz="16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endParaRPr kumimoji="0" lang="zh-CN" altLang="en-US" sz="16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Char char="n"/>
              <a:defRPr/>
            </a:pPr>
            <a:endParaRPr kumimoji="0" lang="zh-CN" altLang="en-US" sz="20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endParaRPr kumimoji="0" lang="zh-CN" altLang="en-US" sz="20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rgbClr val="003366"/>
                </a:solidFill>
                <a:effectLst/>
                <a:uLnTx/>
                <a:uFillTx/>
                <a:latin typeface="+mn-ea"/>
                <a:ea typeface="+mj-ea"/>
                <a:cs typeface="+mj-cs"/>
              </a:rPr>
              <a:t>概述</a:t>
            </a:r>
            <a:endParaRPr kumimoji="0" lang="zh-CN" altLang="en-US" sz="44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981075"/>
            <a:ext cx="8229600" cy="5149850"/>
          </a:xfrm>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（三）、噪声对人体的影响</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2.</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听觉系统的影响（听觉效应）</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职业性噪声聋鉴别诊断</a:t>
            </a:r>
            <a:endParaRPr kumimoji="0" lang="zh-CN" altLang="en-US" sz="2000" b="1" i="0" u="none" strike="noStrike" kern="1200" cap="none" spc="0" normalizeH="0" baseline="0" noProof="0" dirty="0" smtClean="0">
              <a:ln>
                <a:noFill/>
              </a:ln>
              <a:solidFill>
                <a:srgbClr val="7030A0"/>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⑵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由内耳疾病引起的听力损失与听力学特点 </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⑥</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非器质性聋（非器质性听力障碍）</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1600" b="1" i="0" u="none" strike="noStrike" kern="1200" cap="none" spc="0" normalizeH="0" baseline="0" noProof="0" dirty="0" smtClean="0">
                <a:ln>
                  <a:noFill/>
                </a:ln>
                <a:solidFill>
                  <a:srgbClr val="001D3B"/>
                </a:solidFill>
                <a:effectLst/>
                <a:uLnTx/>
                <a:uFillTx/>
                <a:latin typeface="+mn-ea"/>
                <a:ea typeface="+mn-ea"/>
                <a:cs typeface="+mn-cs"/>
              </a:rPr>
              <a:t>b.</a:t>
            </a:r>
            <a:r>
              <a:rPr kumimoji="0" lang="zh-CN" altLang="en-US" sz="1600" b="1" i="0" u="none" strike="noStrike" kern="1200" cap="none" spc="0" normalizeH="0" baseline="0" noProof="0" dirty="0" smtClean="0">
                <a:ln>
                  <a:noFill/>
                </a:ln>
                <a:solidFill>
                  <a:srgbClr val="002060"/>
                </a:solidFill>
                <a:effectLst/>
                <a:uLnTx/>
                <a:uFillTx/>
                <a:latin typeface="+mn-ea"/>
                <a:ea typeface="+mn-ea"/>
                <a:cs typeface="+mn-cs"/>
              </a:rPr>
              <a:t>伪聋</a:t>
            </a:r>
            <a:r>
              <a:rPr kumimoji="0" lang="zh-CN" altLang="en-US" sz="1600" b="1" i="0" u="none" strike="noStrike" kern="1200" cap="none" spc="0" normalizeH="0" baseline="0" noProof="0" dirty="0" smtClean="0">
                <a:ln>
                  <a:noFill/>
                </a:ln>
                <a:solidFill>
                  <a:srgbClr val="001D3B"/>
                </a:solidFill>
                <a:effectLst/>
                <a:uLnTx/>
                <a:uFillTx/>
                <a:latin typeface="+mn-ea"/>
                <a:ea typeface="+mn-ea"/>
                <a:cs typeface="+mn-cs"/>
              </a:rPr>
              <a:t>  </a:t>
            </a:r>
            <a:endParaRPr kumimoji="0" lang="zh-CN" altLang="en-US" sz="16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1600" b="1" i="0" u="none" strike="noStrike" kern="1200" cap="none" spc="0" normalizeH="0" baseline="0" noProof="0" dirty="0" smtClean="0">
                <a:ln>
                  <a:noFill/>
                </a:ln>
                <a:solidFill>
                  <a:srgbClr val="002060"/>
                </a:solidFill>
                <a:effectLst/>
                <a:uLnTx/>
                <a:uFillTx/>
                <a:latin typeface="+mn-ea"/>
                <a:ea typeface="+mn-ea"/>
                <a:cs typeface="+mn-cs"/>
              </a:rPr>
              <a:t>听力测试中的表现  </a:t>
            </a:r>
            <a:endParaRPr kumimoji="0" lang="zh-CN" altLang="en-US" sz="16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1600" b="1" i="0" u="none" strike="noStrike" kern="1200" cap="none" spc="0" normalizeH="0" baseline="0" noProof="0" dirty="0" smtClean="0">
                <a:ln>
                  <a:noFill/>
                </a:ln>
                <a:solidFill>
                  <a:srgbClr val="002060"/>
                </a:solidFill>
                <a:effectLst/>
                <a:uLnTx/>
                <a:uFillTx/>
                <a:latin typeface="+mn-ea"/>
                <a:ea typeface="+mn-ea"/>
                <a:cs typeface="+mn-cs"/>
              </a:rPr>
              <a:t>不稳定性  伪聋在听力学测试中最常见的现象是反应的不稳定性，如在进行纯音听阈测定时，重复检查所得结果相差</a:t>
            </a:r>
            <a:r>
              <a:rPr kumimoji="0" lang="en-US" altLang="zh-CN" sz="1600" b="1" i="0" u="none" strike="noStrike" kern="1200" cap="none" spc="0" normalizeH="0" baseline="0" noProof="0" dirty="0" smtClean="0">
                <a:ln>
                  <a:noFill/>
                </a:ln>
                <a:solidFill>
                  <a:srgbClr val="001D3B"/>
                </a:solidFill>
                <a:effectLst/>
                <a:uLnTx/>
                <a:uFillTx/>
                <a:latin typeface="+mn-ea"/>
                <a:ea typeface="+mn-ea"/>
                <a:cs typeface="+mn-cs"/>
              </a:rPr>
              <a:t>10 dB</a:t>
            </a:r>
            <a:r>
              <a:rPr kumimoji="0" lang="zh-CN" altLang="en-US" sz="1600" b="1" i="0" u="none" strike="noStrike" kern="1200" cap="none" spc="0" normalizeH="0" baseline="0" noProof="0" dirty="0" smtClean="0">
                <a:ln>
                  <a:noFill/>
                </a:ln>
                <a:solidFill>
                  <a:srgbClr val="001D3B"/>
                </a:solidFill>
                <a:effectLst/>
                <a:uLnTx/>
                <a:uFillTx/>
                <a:latin typeface="+mn-ea"/>
                <a:ea typeface="+mn-ea"/>
                <a:cs typeface="+mn-cs"/>
              </a:rPr>
              <a:t>以上时，应考虑有非器质性听力损失的可能。而器质性耳聋患者的可重复性很好，听阈差值很少超过</a:t>
            </a:r>
            <a:r>
              <a:rPr kumimoji="0" lang="en-US" altLang="zh-CN" sz="1600" b="1" i="0" u="none" strike="noStrike" kern="1200" cap="none" spc="0" normalizeH="0" baseline="0" noProof="0" dirty="0" smtClean="0">
                <a:ln>
                  <a:noFill/>
                </a:ln>
                <a:solidFill>
                  <a:srgbClr val="001D3B"/>
                </a:solidFill>
                <a:effectLst/>
                <a:uLnTx/>
                <a:uFillTx/>
                <a:latin typeface="+mn-ea"/>
                <a:ea typeface="+mn-ea"/>
                <a:cs typeface="+mn-cs"/>
              </a:rPr>
              <a:t>5 dB</a:t>
            </a:r>
            <a:r>
              <a:rPr kumimoji="0" lang="zh-CN" altLang="en-US" sz="1600" b="1" i="0" u="none" strike="noStrike" kern="1200" cap="none" spc="0" normalizeH="0" baseline="0" noProof="0" dirty="0" smtClean="0">
                <a:ln>
                  <a:noFill/>
                </a:ln>
                <a:solidFill>
                  <a:srgbClr val="001D3B"/>
                </a:solidFill>
                <a:effectLst/>
                <a:uLnTx/>
                <a:uFillTx/>
                <a:latin typeface="+mn-ea"/>
                <a:ea typeface="+mn-ea"/>
                <a:cs typeface="+mn-cs"/>
              </a:rPr>
              <a:t>。所以重复测试是发现伪聋的非常有效的办法。</a:t>
            </a:r>
            <a:endParaRPr kumimoji="0" lang="zh-CN" altLang="en-US" sz="16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endParaRPr kumimoji="0" lang="zh-CN" altLang="en-US" sz="16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endParaRPr kumimoji="0" lang="zh-CN" altLang="en-US" sz="16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endParaRPr kumimoji="0" lang="zh-CN" altLang="en-US" sz="16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endParaRPr kumimoji="0" lang="zh-CN" altLang="en-US" sz="16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endParaRPr kumimoji="0" lang="zh-CN" altLang="en-US" sz="16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Char char="n"/>
              <a:defRPr/>
            </a:pPr>
            <a:endParaRPr kumimoji="0" lang="zh-CN" altLang="en-US" sz="20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endParaRPr kumimoji="0" lang="zh-CN" altLang="en-US" sz="20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71437"/>
            <a:ext cx="8229600" cy="1484313"/>
          </a:xfrm>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000" b="1" i="0" u="none" strike="noStrike" kern="1200" cap="none" spc="0" normalizeH="0" baseline="0" noProof="0" dirty="0" smtClean="0">
                <a:ln>
                  <a:noFill/>
                </a:ln>
                <a:solidFill>
                  <a:srgbClr val="003366"/>
                </a:solidFill>
                <a:effectLst/>
                <a:uLnTx/>
                <a:uFillTx/>
                <a:latin typeface="+mn-ea"/>
                <a:ea typeface="+mj-ea"/>
                <a:cs typeface="+mj-cs"/>
              </a:rPr>
              <a:t>职业性噪声聋的诊断</a:t>
            </a:r>
            <a:r>
              <a:rPr kumimoji="0" lang="zh-CN" altLang="en-US" sz="2800" b="1" i="0" u="none" strike="noStrike" kern="1200" cap="none" spc="0" normalizeH="0" baseline="0" noProof="0" dirty="0" smtClean="0">
                <a:ln>
                  <a:noFill/>
                </a:ln>
                <a:solidFill>
                  <a:srgbClr val="003366"/>
                </a:solidFill>
                <a:effectLst/>
                <a:uLnTx/>
                <a:uFillTx/>
                <a:latin typeface="+mj-ea"/>
                <a:ea typeface="+mj-ea"/>
                <a:cs typeface="+mj-cs"/>
              </a:rPr>
              <a:t>（</a:t>
            </a:r>
            <a:r>
              <a:rPr kumimoji="0" lang="en-US" altLang="zh-CN" sz="2800" b="1" i="0" u="none" strike="noStrike" kern="1200" cap="none" spc="0" normalizeH="0" baseline="0" noProof="0" dirty="0" smtClean="0">
                <a:ln>
                  <a:noFill/>
                </a:ln>
                <a:solidFill>
                  <a:srgbClr val="003366"/>
                </a:solidFill>
                <a:effectLst/>
                <a:uLnTx/>
                <a:uFillTx/>
                <a:latin typeface="+mj-ea"/>
                <a:ea typeface="+mj-ea"/>
                <a:cs typeface="+mj-cs"/>
              </a:rPr>
              <a:t>GBZ 49-2014</a:t>
            </a:r>
            <a:r>
              <a:rPr kumimoji="0" lang="zh-CN" altLang="en-US" sz="2800" b="1" i="0" u="none" strike="noStrike" kern="1200" cap="none" spc="0" normalizeH="0" baseline="0" noProof="0" dirty="0" smtClean="0">
                <a:ln>
                  <a:noFill/>
                </a:ln>
                <a:solidFill>
                  <a:srgbClr val="003366"/>
                </a:solidFill>
                <a:effectLst/>
                <a:uLnTx/>
                <a:uFillTx/>
                <a:latin typeface="+mj-ea"/>
                <a:ea typeface="+mj-ea"/>
                <a:cs typeface="+mj-cs"/>
              </a:rPr>
              <a:t>）</a:t>
            </a:r>
            <a:endParaRPr kumimoji="0" lang="zh-CN" altLang="en-US" sz="2800" b="1" i="0" u="none" strike="noStrike" kern="1200" cap="none" spc="0" normalizeH="0" baseline="0" noProof="0" dirty="0">
              <a:ln>
                <a:noFill/>
              </a:ln>
              <a:solidFill>
                <a:srgbClr val="003366"/>
              </a:solidFill>
              <a:effectLst/>
              <a:uLnTx/>
              <a:uFillTx/>
              <a:latin typeface="+mj-ea"/>
              <a:ea typeface="+mj-ea"/>
              <a:cs typeface="+mj-cs"/>
            </a:endParaRPr>
          </a:p>
        </p:txBody>
      </p:sp>
      <p:sp>
        <p:nvSpPr>
          <p:cNvPr id="3" name="内容占位符 2"/>
          <p:cNvSpPr>
            <a:spLocks noGrp="1"/>
          </p:cNvSpPr>
          <p:nvPr>
            <p:ph idx="1"/>
          </p:nvPr>
        </p:nvSpPr>
        <p:spPr>
          <a:xfrm>
            <a:off x="457200" y="1412875"/>
            <a:ext cx="8229600" cy="471805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800" b="1" i="0" u="none" strike="noStrike" kern="1200" cap="none" spc="0" normalizeH="0" baseline="0" noProof="0" dirty="0" smtClean="0">
                <a:ln>
                  <a:noFill/>
                </a:ln>
                <a:solidFill>
                  <a:srgbClr val="002060"/>
                </a:solidFill>
                <a:effectLst/>
                <a:uLnTx/>
                <a:uFillTx/>
                <a:latin typeface="+mn-ea"/>
                <a:ea typeface="+mn-ea"/>
                <a:cs typeface="+mn-cs"/>
              </a:rPr>
              <a:t>职业性噪声聋是劳动者在工作场所中，由于长期接触噪声而发生的一种渐进性的感音性听觉损害。 </a:t>
            </a:r>
            <a:endParaRPr kumimoji="0" lang="zh-CN" altLang="en-US" sz="28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endParaRPr kumimoji="0" lang="en-US" altLang="zh-CN" sz="24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1 </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、范围</a:t>
            </a:r>
            <a:endParaRPr kumimoji="0" lang="zh-CN" altLang="en-US" sz="24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   本标准规定了职业性噪声聋诊断标准及处理原则。本标准适用于长期接触职业性噪声所致劳动者听力下降的诊断及处理。本标准不适用于生产过程中因压力容器、化学反应釜等爆炸导致的爆震聋的诊断及处理。 </a:t>
            </a:r>
            <a:endParaRPr kumimoji="0" lang="zh-CN" altLang="en-US" sz="24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endParaRPr kumimoji="0" lang="en-US" altLang="zh-CN" sz="2400" b="1" i="0" u="none" strike="noStrike" kern="1200" cap="none" spc="0" normalizeH="0" baseline="0" noProof="0" dirty="0" smtClean="0">
              <a:ln>
                <a:noFill/>
              </a:ln>
              <a:solidFill>
                <a:schemeClr val="folHlink"/>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endParaRPr kumimoji="0" lang="zh-CN" altLang="en-US" sz="16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endParaRPr kumimoji="0" lang="zh-CN" altLang="en-US" sz="16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endParaRPr kumimoji="0" lang="zh-CN" altLang="en-US" sz="16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endParaRPr kumimoji="0" lang="zh-CN" altLang="en-US" sz="16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Char char="n"/>
              <a:defRPr/>
            </a:pPr>
            <a:endParaRPr kumimoji="0" lang="zh-CN" altLang="en-US" sz="20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endParaRPr kumimoji="0" lang="zh-CN" altLang="en-US" sz="20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71437"/>
            <a:ext cx="8229600" cy="1268413"/>
          </a:xfrm>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000" b="1" i="0" u="none" strike="noStrike" kern="1200" cap="none" spc="0" normalizeH="0" baseline="0" noProof="0" dirty="0" smtClean="0">
                <a:ln>
                  <a:noFill/>
                </a:ln>
                <a:solidFill>
                  <a:srgbClr val="003366"/>
                </a:solidFill>
                <a:effectLst/>
                <a:uLnTx/>
                <a:uFillTx/>
                <a:latin typeface="+mn-ea"/>
                <a:ea typeface="+mj-ea"/>
                <a:cs typeface="+mj-cs"/>
              </a:rPr>
              <a:t>职业性噪声聋的诊断</a:t>
            </a:r>
            <a:r>
              <a:rPr kumimoji="0" lang="zh-CN" altLang="en-US" sz="2800" b="1" i="0" u="none" strike="noStrike" kern="1200" cap="none" spc="0" normalizeH="0" baseline="0" noProof="0" dirty="0" smtClean="0">
                <a:ln>
                  <a:noFill/>
                </a:ln>
                <a:solidFill>
                  <a:srgbClr val="003366"/>
                </a:solidFill>
                <a:effectLst/>
                <a:uLnTx/>
                <a:uFillTx/>
                <a:latin typeface="+mj-ea"/>
                <a:ea typeface="+mj-ea"/>
                <a:cs typeface="+mj-cs"/>
              </a:rPr>
              <a:t>（</a:t>
            </a:r>
            <a:r>
              <a:rPr kumimoji="0" lang="en-US" altLang="zh-CN" sz="2800" b="1" i="0" u="none" strike="noStrike" kern="1200" cap="none" spc="0" normalizeH="0" baseline="0" noProof="0" dirty="0" smtClean="0">
                <a:ln>
                  <a:noFill/>
                </a:ln>
                <a:solidFill>
                  <a:srgbClr val="003366"/>
                </a:solidFill>
                <a:effectLst/>
                <a:uLnTx/>
                <a:uFillTx/>
                <a:latin typeface="+mj-ea"/>
                <a:ea typeface="+mj-ea"/>
                <a:cs typeface="+mj-cs"/>
              </a:rPr>
              <a:t>GBZ 49-2014</a:t>
            </a:r>
            <a:r>
              <a:rPr kumimoji="0" lang="zh-CN" altLang="en-US" sz="2800" b="1" i="0" u="none" strike="noStrike" kern="1200" cap="none" spc="0" normalizeH="0" baseline="0" noProof="0" dirty="0" smtClean="0">
                <a:ln>
                  <a:noFill/>
                </a:ln>
                <a:solidFill>
                  <a:srgbClr val="003366"/>
                </a:solidFill>
                <a:effectLst/>
                <a:uLnTx/>
                <a:uFillTx/>
                <a:latin typeface="+mj-ea"/>
                <a:ea typeface="+mj-ea"/>
                <a:cs typeface="+mj-cs"/>
              </a:rPr>
              <a:t>）</a:t>
            </a:r>
            <a:endParaRPr kumimoji="0" lang="zh-CN" altLang="en-US" sz="2800" b="1" i="0" u="none" strike="noStrike" kern="1200" cap="none" spc="0" normalizeH="0" baseline="0" noProof="0" dirty="0">
              <a:ln>
                <a:noFill/>
              </a:ln>
              <a:solidFill>
                <a:srgbClr val="003366"/>
              </a:solidFill>
              <a:effectLst/>
              <a:uLnTx/>
              <a:uFillTx/>
              <a:latin typeface="+mj-ea"/>
              <a:ea typeface="+mj-ea"/>
              <a:cs typeface="+mj-cs"/>
            </a:endParaRPr>
          </a:p>
        </p:txBody>
      </p:sp>
      <p:sp>
        <p:nvSpPr>
          <p:cNvPr id="3" name="内容占位符 2"/>
          <p:cNvSpPr>
            <a:spLocks noGrp="1"/>
          </p:cNvSpPr>
          <p:nvPr>
            <p:ph idx="1"/>
          </p:nvPr>
        </p:nvSpPr>
        <p:spPr>
          <a:xfrm>
            <a:off x="468313" y="1196975"/>
            <a:ext cx="8229600" cy="4933950"/>
          </a:xfrm>
        </p:spPr>
        <p:txBody>
          <a:bodyPr vert="horz" wrap="square" lIns="91440" tIns="45720" rIns="91440" bIns="45720" numCol="1" anchor="t" anchorCtr="0" compatLnSpc="1"/>
          <a:lstStyle/>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2</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、规范性引用文件：</a:t>
            </a:r>
            <a:endParaRPr kumimoji="0" lang="en-US" altLang="zh-CN" sz="24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endParaRPr kumimoji="0" lang="en-US" altLang="zh-CN"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 </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GB Z2.2 </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工作场所有害因素职业接触限值 第</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2</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部分：物理因素</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 GB /T4854.1   </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声学  校准测听设备的基准零级  第</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1</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部分：压耳式耳机纯音基准等效阈声压级</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 GB /T7341.1     </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电声学  测听设备  第一部分：纯音听力计</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 </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GB/T 7582        </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声学   听阈与年龄关系的分布</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 </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GB/T 7583        </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声学  纯音气导听阈测定  听力保护用</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 GB/T 16180     </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劳动能力鉴定  职工工伤与职业病致残等级 </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 </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GB/T 16403      </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声学  测听方法  纯音气导和骨导听阈基本测听法（注：现已被</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GB/T16296.1-2018</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代替）</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Char char="n"/>
              <a:defRPr/>
            </a:pP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endParaRPr kumimoji="0" lang="en-US" altLang="zh-CN"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endParaRPr kumimoji="0" lang="zh-CN" altLang="en-US" sz="16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endParaRPr kumimoji="0" lang="zh-CN" altLang="en-US" sz="16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endParaRPr kumimoji="0" lang="zh-CN" altLang="en-US" sz="16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endParaRPr kumimoji="0" lang="zh-CN" altLang="en-US" sz="16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Char char="n"/>
              <a:defRPr/>
            </a:pPr>
            <a:endParaRPr kumimoji="0" lang="zh-CN" altLang="en-US" sz="20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endParaRPr kumimoji="0" lang="zh-CN" altLang="en-US" sz="20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71437"/>
            <a:ext cx="8229600" cy="1268413"/>
          </a:xfrm>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000" b="1" i="0" u="none" strike="noStrike" kern="1200" cap="none" spc="0" normalizeH="0" baseline="0" noProof="0" dirty="0" smtClean="0">
                <a:ln>
                  <a:noFill/>
                </a:ln>
                <a:solidFill>
                  <a:srgbClr val="003366"/>
                </a:solidFill>
                <a:effectLst/>
                <a:uLnTx/>
                <a:uFillTx/>
                <a:latin typeface="+mn-ea"/>
                <a:ea typeface="+mj-ea"/>
                <a:cs typeface="+mj-cs"/>
              </a:rPr>
              <a:t>职业性噪声聋的诊断</a:t>
            </a:r>
            <a:r>
              <a:rPr kumimoji="0" lang="zh-CN" altLang="en-US" sz="2800" b="1" i="0" u="none" strike="noStrike" kern="1200" cap="none" spc="0" normalizeH="0" baseline="0" noProof="0" dirty="0" smtClean="0">
                <a:ln>
                  <a:noFill/>
                </a:ln>
                <a:solidFill>
                  <a:srgbClr val="003366"/>
                </a:solidFill>
                <a:effectLst/>
                <a:uLnTx/>
                <a:uFillTx/>
                <a:latin typeface="+mj-ea"/>
                <a:ea typeface="+mj-ea"/>
                <a:cs typeface="+mj-cs"/>
              </a:rPr>
              <a:t>（</a:t>
            </a:r>
            <a:r>
              <a:rPr kumimoji="0" lang="en-US" altLang="zh-CN" sz="2800" b="1" i="0" u="none" strike="noStrike" kern="1200" cap="none" spc="0" normalizeH="0" baseline="0" noProof="0" dirty="0" smtClean="0">
                <a:ln>
                  <a:noFill/>
                </a:ln>
                <a:solidFill>
                  <a:srgbClr val="003366"/>
                </a:solidFill>
                <a:effectLst/>
                <a:uLnTx/>
                <a:uFillTx/>
                <a:latin typeface="+mj-ea"/>
                <a:ea typeface="+mj-ea"/>
                <a:cs typeface="+mj-cs"/>
              </a:rPr>
              <a:t>GBZ 49-2014</a:t>
            </a:r>
            <a:r>
              <a:rPr kumimoji="0" lang="zh-CN" altLang="en-US" sz="2800" b="1" i="0" u="none" strike="noStrike" kern="1200" cap="none" spc="0" normalizeH="0" baseline="0" noProof="0" dirty="0" smtClean="0">
                <a:ln>
                  <a:noFill/>
                </a:ln>
                <a:solidFill>
                  <a:srgbClr val="003366"/>
                </a:solidFill>
                <a:effectLst/>
                <a:uLnTx/>
                <a:uFillTx/>
                <a:latin typeface="+mj-ea"/>
                <a:ea typeface="+mj-ea"/>
                <a:cs typeface="+mj-cs"/>
              </a:rPr>
              <a:t>）</a:t>
            </a:r>
            <a:endParaRPr kumimoji="0" lang="zh-CN" altLang="en-US" sz="2800" b="1" i="0" u="none" strike="noStrike" kern="1200" cap="none" spc="0" normalizeH="0" baseline="0" noProof="0" dirty="0">
              <a:ln>
                <a:noFill/>
              </a:ln>
              <a:solidFill>
                <a:srgbClr val="003366"/>
              </a:solidFill>
              <a:effectLst/>
              <a:uLnTx/>
              <a:uFillTx/>
              <a:latin typeface="+mj-ea"/>
              <a:ea typeface="+mj-ea"/>
              <a:cs typeface="+mj-cs"/>
            </a:endParaRPr>
          </a:p>
        </p:txBody>
      </p:sp>
      <p:sp>
        <p:nvSpPr>
          <p:cNvPr id="3" name="内容占位符 2"/>
          <p:cNvSpPr>
            <a:spLocks noGrp="1"/>
          </p:cNvSpPr>
          <p:nvPr>
            <p:ph idx="1"/>
          </p:nvPr>
        </p:nvSpPr>
        <p:spPr>
          <a:xfrm>
            <a:off x="457200" y="1125538"/>
            <a:ext cx="8229600" cy="5005388"/>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3</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、诊断原则</a:t>
            </a:r>
            <a:endParaRPr kumimoji="0" lang="zh-CN" altLang="en-US" sz="24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  根据连续</a:t>
            </a: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3</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年以上职业性噪声作业史，出现渐进性听力下降、耳鸣等症状，纯音测听为感音性耳聋，结合职业健康监护资料和现场职业卫生学调查，进行综合分析，排除其它原因所致听觉损害，方可诊断。 </a:t>
            </a:r>
            <a:endParaRPr kumimoji="0" lang="zh-CN" altLang="en-US" sz="24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诊断要点：</a:t>
            </a:r>
            <a:endParaRPr kumimoji="0" lang="zh-CN" altLang="en-US" sz="2000" b="1" i="0" u="none" strike="noStrike" kern="1200" cap="none" spc="0" normalizeH="0" baseline="0" noProof="0" dirty="0" smtClean="0">
              <a:ln>
                <a:noFill/>
              </a:ln>
              <a:solidFill>
                <a:srgbClr val="7030A0"/>
              </a:solidFill>
              <a:effectLst/>
              <a:uLnTx/>
              <a:uFillTx/>
              <a:latin typeface="+mn-ea"/>
              <a:ea typeface="+mn-ea"/>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  </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⑴.</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确切的噪声作业史，指在超过</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GBZ 2.2</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所规定的工作场所噪声声级卫生限值的噪声作业人员。（指工作场所的作业人员</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8</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小时等效接触噪声限值≥</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85dB (A)</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；每天接触噪声不足</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8</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小时可根据实际接触噪声时间，按每增加</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3 dB</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接触时间减半的原则，确定噪声接触量值。）</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  </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⑵.</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连续噪声作业工龄不低于</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3</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年。</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⑶</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纯音测听为感音神经性聋，听力损失呈高频下降型，多次纯音测听结果各频率听阈值偏差≤</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10 dB</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HL</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endParaRPr kumimoji="0" lang="en-US" altLang="zh-CN"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endParaRPr kumimoji="0" lang="zh-CN" altLang="en-US" sz="16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endParaRPr kumimoji="0" lang="zh-CN" altLang="en-US" sz="16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endParaRPr kumimoji="0" lang="zh-CN" altLang="en-US" sz="16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endParaRPr kumimoji="0" lang="zh-CN" altLang="en-US" sz="16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Char char="n"/>
              <a:defRPr/>
            </a:pPr>
            <a:endParaRPr kumimoji="0" lang="zh-CN" altLang="en-US" sz="20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endParaRPr kumimoji="0" lang="zh-CN" altLang="en-US" sz="20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71437"/>
            <a:ext cx="8229600" cy="1268413"/>
          </a:xfrm>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000" b="1" i="0" u="none" strike="noStrike" kern="1200" cap="none" spc="0" normalizeH="0" baseline="0" noProof="0" dirty="0" smtClean="0">
                <a:ln>
                  <a:noFill/>
                </a:ln>
                <a:solidFill>
                  <a:srgbClr val="003366"/>
                </a:solidFill>
                <a:effectLst/>
                <a:uLnTx/>
                <a:uFillTx/>
                <a:latin typeface="+mn-ea"/>
                <a:ea typeface="+mj-ea"/>
                <a:cs typeface="+mj-cs"/>
              </a:rPr>
              <a:t>职业性噪声聋的诊断</a:t>
            </a:r>
            <a:r>
              <a:rPr kumimoji="0" lang="zh-CN" altLang="en-US" sz="2800" b="1" i="0" u="none" strike="noStrike" kern="1200" cap="none" spc="0" normalizeH="0" baseline="0" noProof="0" dirty="0" smtClean="0">
                <a:ln>
                  <a:noFill/>
                </a:ln>
                <a:solidFill>
                  <a:srgbClr val="003366"/>
                </a:solidFill>
                <a:effectLst/>
                <a:uLnTx/>
                <a:uFillTx/>
                <a:latin typeface="+mj-ea"/>
                <a:ea typeface="+mj-ea"/>
                <a:cs typeface="+mj-cs"/>
              </a:rPr>
              <a:t>（</a:t>
            </a:r>
            <a:r>
              <a:rPr kumimoji="0" lang="en-US" altLang="zh-CN" sz="2800" b="1" i="0" u="none" strike="noStrike" kern="1200" cap="none" spc="0" normalizeH="0" baseline="0" noProof="0" dirty="0" smtClean="0">
                <a:ln>
                  <a:noFill/>
                </a:ln>
                <a:solidFill>
                  <a:srgbClr val="003366"/>
                </a:solidFill>
                <a:effectLst/>
                <a:uLnTx/>
                <a:uFillTx/>
                <a:latin typeface="+mj-ea"/>
                <a:ea typeface="+mj-ea"/>
                <a:cs typeface="+mj-cs"/>
              </a:rPr>
              <a:t>GBZ 49-2014</a:t>
            </a:r>
            <a:r>
              <a:rPr kumimoji="0" lang="zh-CN" altLang="en-US" sz="2800" b="1" i="0" u="none" strike="noStrike" kern="1200" cap="none" spc="0" normalizeH="0" baseline="0" noProof="0" dirty="0" smtClean="0">
                <a:ln>
                  <a:noFill/>
                </a:ln>
                <a:solidFill>
                  <a:srgbClr val="003366"/>
                </a:solidFill>
                <a:effectLst/>
                <a:uLnTx/>
                <a:uFillTx/>
                <a:latin typeface="+mj-ea"/>
                <a:ea typeface="+mj-ea"/>
                <a:cs typeface="+mj-cs"/>
              </a:rPr>
              <a:t>）</a:t>
            </a:r>
            <a:endParaRPr kumimoji="0" lang="zh-CN" altLang="en-US" sz="2800" b="1" i="0" u="none" strike="noStrike" kern="1200" cap="none" spc="0" normalizeH="0" baseline="0" noProof="0" dirty="0">
              <a:ln>
                <a:noFill/>
              </a:ln>
              <a:solidFill>
                <a:srgbClr val="003366"/>
              </a:solidFill>
              <a:effectLst/>
              <a:uLnTx/>
              <a:uFillTx/>
              <a:latin typeface="+mj-ea"/>
              <a:ea typeface="+mj-ea"/>
              <a:cs typeface="+mj-cs"/>
            </a:endParaRPr>
          </a:p>
        </p:txBody>
      </p:sp>
      <p:sp>
        <p:nvSpPr>
          <p:cNvPr id="3" name="内容占位符 2"/>
          <p:cNvSpPr>
            <a:spLocks noGrp="1"/>
          </p:cNvSpPr>
          <p:nvPr>
            <p:ph idx="1"/>
          </p:nvPr>
        </p:nvSpPr>
        <p:spPr>
          <a:xfrm>
            <a:off x="457200" y="1412875"/>
            <a:ext cx="8229600" cy="4718050"/>
          </a:xfrm>
        </p:spPr>
        <p:txBody>
          <a:bodyPr vert="horz" wrap="square" lIns="91440" tIns="45720" rIns="91440" bIns="45720" numCol="1" anchor="t" anchorCtr="0" compatLnSpc="1"/>
          <a:lstStyle/>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4</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、诊断分级</a:t>
            </a:r>
            <a:endParaRPr kumimoji="0" lang="zh-CN" altLang="en-US" sz="24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  符合双耳高频（</a:t>
            </a: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3000Hz</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a:t>
            </a: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4000Hz</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a:t>
            </a: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6000Hz</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）平均听阈≥</a:t>
            </a: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40dB</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者，根据较好耳语频（</a:t>
            </a: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500Hz</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a:t>
            </a: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1000Hz</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a:t>
            </a: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2000Hz</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）和高频</a:t>
            </a: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4000Hz</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听阈加权值进行诊断和分级：</a:t>
            </a:r>
            <a:endParaRPr kumimoji="0" lang="zh-CN" altLang="en-US" sz="24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a) </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轻度噪声聋   </a:t>
            </a: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26dB</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a:t>
            </a: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40dB</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a:t>
            </a: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HL</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a:t>
            </a:r>
            <a:endParaRPr kumimoji="0" lang="zh-CN" altLang="en-US" sz="24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b</a:t>
            </a: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 </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中度噪声聋   </a:t>
            </a: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41dB</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a:t>
            </a: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55dB</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a:t>
            </a: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HL</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a:t>
            </a:r>
            <a:endParaRPr kumimoji="0" lang="zh-CN" altLang="en-US" sz="24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c) </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重度噪声聋    ≥</a:t>
            </a: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56dB</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a:t>
            </a: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HL</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 </a:t>
            </a:r>
            <a:endParaRPr kumimoji="0" lang="zh-CN" altLang="en-US" sz="24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endParaRPr kumimoji="0" lang="zh-CN" altLang="en-US" sz="24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endParaRPr kumimoji="0" lang="zh-CN" altLang="en-US" sz="16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endParaRPr kumimoji="0" lang="zh-CN" altLang="en-US" sz="16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endParaRPr kumimoji="0" lang="zh-CN" altLang="en-US" sz="16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Char char="n"/>
              <a:defRPr/>
            </a:pPr>
            <a:endParaRPr kumimoji="0" lang="zh-CN" altLang="en-US" sz="20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endParaRPr kumimoji="0" lang="zh-CN" altLang="en-US" sz="20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标题 1"/>
          <p:cNvSpPr>
            <a:spLocks noGrp="1"/>
          </p:cNvSpPr>
          <p:nvPr>
            <p:ph type="title" idx="4294967295"/>
          </p:nvPr>
        </p:nvSpPr>
        <p:spPr>
          <a:xfrm>
            <a:off x="457200" y="277813"/>
            <a:ext cx="8229600" cy="909637"/>
          </a:xfrm>
        </p:spPr>
        <p:txBody>
          <a:bodyPr vert="horz" wrap="square" lIns="91440" tIns="45720" rIns="91440" bIns="45720" anchor="ctr" anchorCtr="1"/>
          <a:p>
            <a:pPr marL="342900" indent="-342900" eaLnBrk="1" hangingPunct="1"/>
            <a:br>
              <a:rPr lang="en-US" altLang="zh-CN" dirty="0"/>
            </a:br>
            <a:r>
              <a:rPr lang="zh-CN" altLang="en-US" dirty="0"/>
              <a:t>声音的传播</a:t>
            </a:r>
            <a:br>
              <a:rPr lang="zh-CN" altLang="en-US" dirty="0"/>
            </a:br>
            <a:endParaRPr lang="zh-CN" altLang="en-US" dirty="0"/>
          </a:p>
        </p:txBody>
      </p:sp>
      <p:sp>
        <p:nvSpPr>
          <p:cNvPr id="49155" name="内容占位符 2"/>
          <p:cNvSpPr>
            <a:spLocks noGrp="1"/>
          </p:cNvSpPr>
          <p:nvPr>
            <p:ph idx="1"/>
          </p:nvPr>
        </p:nvSpPr>
        <p:spPr>
          <a:xfrm>
            <a:off x="0" y="946150"/>
            <a:ext cx="8953500" cy="5180013"/>
          </a:xfrm>
        </p:spPr>
        <p:txBody>
          <a:bodyPr vert="horz" wrap="square" lIns="91440" tIns="45720" rIns="91440" bIns="45720" anchor="t" anchorCtr="0"/>
          <a:p>
            <a:pPr eaLnBrk="1" hangingPunct="1"/>
            <a:r>
              <a:rPr lang="en-US" altLang="zh-CN" dirty="0"/>
              <a:t>1.2.1  气导</a:t>
            </a:r>
            <a:endParaRPr lang="zh-CN" altLang="en-US" dirty="0"/>
          </a:p>
        </p:txBody>
      </p:sp>
      <p:pic>
        <p:nvPicPr>
          <p:cNvPr id="49156" name="Picture 2"/>
          <p:cNvPicPr>
            <a:picLocks noChangeAspect="1"/>
          </p:cNvPicPr>
          <p:nvPr/>
        </p:nvPicPr>
        <p:blipFill>
          <a:blip r:embed="rId1"/>
          <a:stretch>
            <a:fillRect/>
          </a:stretch>
        </p:blipFill>
        <p:spPr>
          <a:xfrm>
            <a:off x="0" y="981075"/>
            <a:ext cx="9144000" cy="1138238"/>
          </a:xfrm>
          <a:prstGeom prst="rect">
            <a:avLst/>
          </a:prstGeom>
          <a:noFill/>
          <a:ln w="9525">
            <a:noFill/>
          </a:ln>
        </p:spPr>
      </p:pic>
      <p:pic>
        <p:nvPicPr>
          <p:cNvPr id="49157" name="图片 3"/>
          <p:cNvPicPr>
            <a:picLocks noChangeAspect="1"/>
          </p:cNvPicPr>
          <p:nvPr/>
        </p:nvPicPr>
        <p:blipFill>
          <a:blip r:embed="rId2"/>
          <a:stretch>
            <a:fillRect/>
          </a:stretch>
        </p:blipFill>
        <p:spPr>
          <a:xfrm>
            <a:off x="0" y="2078038"/>
            <a:ext cx="9144000" cy="4230687"/>
          </a:xfrm>
          <a:prstGeom prst="rect">
            <a:avLst/>
          </a:prstGeom>
          <a:noFill/>
          <a:ln w="9525">
            <a:noFill/>
          </a:ln>
        </p:spPr>
      </p:pic>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71437"/>
            <a:ext cx="8229600" cy="1268413"/>
          </a:xfrm>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000" b="1" i="0" u="none" strike="noStrike" kern="1200" cap="none" spc="0" normalizeH="0" baseline="0" noProof="0" dirty="0" smtClean="0">
                <a:ln>
                  <a:noFill/>
                </a:ln>
                <a:solidFill>
                  <a:srgbClr val="003366"/>
                </a:solidFill>
                <a:effectLst/>
                <a:uLnTx/>
                <a:uFillTx/>
                <a:latin typeface="+mn-ea"/>
                <a:ea typeface="+mj-ea"/>
                <a:cs typeface="+mj-cs"/>
              </a:rPr>
              <a:t>职业性噪声聋的诊断</a:t>
            </a:r>
            <a:r>
              <a:rPr kumimoji="0" lang="zh-CN" altLang="en-US" sz="2800" b="1" i="0" u="none" strike="noStrike" kern="1200" cap="none" spc="0" normalizeH="0" baseline="0" noProof="0" dirty="0" smtClean="0">
                <a:ln>
                  <a:noFill/>
                </a:ln>
                <a:solidFill>
                  <a:srgbClr val="003366"/>
                </a:solidFill>
                <a:effectLst/>
                <a:uLnTx/>
                <a:uFillTx/>
                <a:latin typeface="+mj-ea"/>
                <a:ea typeface="+mj-ea"/>
                <a:cs typeface="+mj-cs"/>
              </a:rPr>
              <a:t>（</a:t>
            </a:r>
            <a:r>
              <a:rPr kumimoji="0" lang="en-US" altLang="zh-CN" sz="2800" b="1" i="0" u="none" strike="noStrike" kern="1200" cap="none" spc="0" normalizeH="0" baseline="0" noProof="0" dirty="0" smtClean="0">
                <a:ln>
                  <a:noFill/>
                </a:ln>
                <a:solidFill>
                  <a:srgbClr val="003366"/>
                </a:solidFill>
                <a:effectLst/>
                <a:uLnTx/>
                <a:uFillTx/>
                <a:latin typeface="+mj-ea"/>
                <a:ea typeface="+mj-ea"/>
                <a:cs typeface="+mj-cs"/>
              </a:rPr>
              <a:t>GBZ 49-2014</a:t>
            </a:r>
            <a:r>
              <a:rPr kumimoji="0" lang="zh-CN" altLang="en-US" sz="2800" b="1" i="0" u="none" strike="noStrike" kern="1200" cap="none" spc="0" normalizeH="0" baseline="0" noProof="0" dirty="0" smtClean="0">
                <a:ln>
                  <a:noFill/>
                </a:ln>
                <a:solidFill>
                  <a:srgbClr val="003366"/>
                </a:solidFill>
                <a:effectLst/>
                <a:uLnTx/>
                <a:uFillTx/>
                <a:latin typeface="+mj-ea"/>
                <a:ea typeface="+mj-ea"/>
                <a:cs typeface="+mj-cs"/>
              </a:rPr>
              <a:t>）</a:t>
            </a:r>
            <a:endParaRPr kumimoji="0" lang="zh-CN" altLang="en-US" sz="2800" b="1" i="0" u="none" strike="noStrike" kern="1200" cap="none" spc="0" normalizeH="0" baseline="0" noProof="0" dirty="0">
              <a:ln>
                <a:noFill/>
              </a:ln>
              <a:solidFill>
                <a:srgbClr val="003366"/>
              </a:solidFill>
              <a:effectLst/>
              <a:uLnTx/>
              <a:uFillTx/>
              <a:latin typeface="+mj-ea"/>
              <a:ea typeface="+mj-ea"/>
              <a:cs typeface="+mj-cs"/>
            </a:endParaRPr>
          </a:p>
        </p:txBody>
      </p:sp>
      <p:sp>
        <p:nvSpPr>
          <p:cNvPr id="3" name="内容占位符 2"/>
          <p:cNvSpPr>
            <a:spLocks noGrp="1"/>
          </p:cNvSpPr>
          <p:nvPr>
            <p:ph idx="1"/>
          </p:nvPr>
        </p:nvSpPr>
        <p:spPr>
          <a:xfrm>
            <a:off x="457200" y="1412875"/>
            <a:ext cx="8229600" cy="4718050"/>
          </a:xfrm>
        </p:spPr>
        <p:txBody>
          <a:bodyPr vert="horz" wrap="square" lIns="91440" tIns="45720" rIns="91440" bIns="45720" numCol="1" anchor="t" anchorCtr="0" compatLnSpc="1"/>
          <a:lstStyle/>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5</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、处理原则</a:t>
            </a:r>
            <a:endParaRPr kumimoji="0" lang="zh-CN" altLang="en-US" sz="24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  </a:t>
            </a: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5.1 </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噪声聋患者均应调离噪声工作场所。</a:t>
            </a:r>
            <a:endParaRPr kumimoji="0" lang="zh-CN" altLang="en-US" sz="24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  </a:t>
            </a: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5.2 </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对噪声敏感者（上岗前职业健康体检纯音听力检查各频率听力均≤</a:t>
            </a: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25dB</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，但噪声作业</a:t>
            </a: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1</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年之内，，高频段</a:t>
            </a: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3000Hz</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a:t>
            </a: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4000Hz</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a:t>
            </a: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6000Hz</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中任一耳，任一频率听阈≥ </a:t>
            </a: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65dB</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）应调离噪声作业场所。 </a:t>
            </a:r>
            <a:endParaRPr kumimoji="0" lang="zh-CN" altLang="en-US" sz="24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  5.3 </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对话障碍者可配戴助听器。</a:t>
            </a:r>
            <a:endParaRPr kumimoji="0" lang="zh-CN" altLang="en-US" sz="24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  </a:t>
            </a: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5.4 </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如需劳动能力鉴定，按</a:t>
            </a: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GB/T 16180</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处理。</a:t>
            </a:r>
            <a:endParaRPr kumimoji="0" lang="en-US" altLang="zh-CN" sz="24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endParaRPr kumimoji="0" lang="zh-CN" altLang="en-US" sz="16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endParaRPr kumimoji="0" lang="zh-CN" altLang="en-US" sz="16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endParaRPr kumimoji="0" lang="zh-CN" altLang="en-US" sz="16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Char char="n"/>
              <a:defRPr/>
            </a:pPr>
            <a:endParaRPr kumimoji="0" lang="zh-CN" altLang="en-US" sz="20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endParaRPr kumimoji="0" lang="zh-CN" altLang="en-US" sz="20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71437"/>
            <a:ext cx="8229600" cy="1268413"/>
          </a:xfrm>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000" b="1" i="0" u="none" strike="noStrike" kern="1200" cap="none" spc="0" normalizeH="0" baseline="0" noProof="0" dirty="0" smtClean="0">
                <a:ln>
                  <a:noFill/>
                </a:ln>
                <a:solidFill>
                  <a:srgbClr val="003366"/>
                </a:solidFill>
                <a:effectLst/>
                <a:uLnTx/>
                <a:uFillTx/>
                <a:latin typeface="+mn-ea"/>
                <a:ea typeface="+mj-ea"/>
                <a:cs typeface="+mj-cs"/>
              </a:rPr>
              <a:t>职业性噪声聋的诊断</a:t>
            </a:r>
            <a:r>
              <a:rPr kumimoji="0" lang="zh-CN" altLang="en-US" sz="2800" b="1" i="0" u="none" strike="noStrike" kern="1200" cap="none" spc="0" normalizeH="0" baseline="0" noProof="0" dirty="0" smtClean="0">
                <a:ln>
                  <a:noFill/>
                </a:ln>
                <a:solidFill>
                  <a:srgbClr val="003366"/>
                </a:solidFill>
                <a:effectLst/>
                <a:uLnTx/>
                <a:uFillTx/>
                <a:latin typeface="+mj-ea"/>
                <a:ea typeface="+mj-ea"/>
                <a:cs typeface="+mj-cs"/>
              </a:rPr>
              <a:t>（</a:t>
            </a:r>
            <a:r>
              <a:rPr kumimoji="0" lang="en-US" altLang="zh-CN" sz="2800" b="1" i="0" u="none" strike="noStrike" kern="1200" cap="none" spc="0" normalizeH="0" baseline="0" noProof="0" dirty="0" smtClean="0">
                <a:ln>
                  <a:noFill/>
                </a:ln>
                <a:solidFill>
                  <a:srgbClr val="003366"/>
                </a:solidFill>
                <a:effectLst/>
                <a:uLnTx/>
                <a:uFillTx/>
                <a:latin typeface="+mj-ea"/>
                <a:ea typeface="+mj-ea"/>
                <a:cs typeface="+mj-cs"/>
              </a:rPr>
              <a:t>GBZ 49-2014</a:t>
            </a:r>
            <a:r>
              <a:rPr kumimoji="0" lang="zh-CN" altLang="en-US" sz="2800" b="1" i="0" u="none" strike="noStrike" kern="1200" cap="none" spc="0" normalizeH="0" baseline="0" noProof="0" dirty="0" smtClean="0">
                <a:ln>
                  <a:noFill/>
                </a:ln>
                <a:solidFill>
                  <a:srgbClr val="003366"/>
                </a:solidFill>
                <a:effectLst/>
                <a:uLnTx/>
                <a:uFillTx/>
                <a:latin typeface="+mj-ea"/>
                <a:ea typeface="+mj-ea"/>
                <a:cs typeface="+mj-cs"/>
              </a:rPr>
              <a:t>）</a:t>
            </a:r>
            <a:endParaRPr kumimoji="0" lang="zh-CN" altLang="en-US" sz="2800" b="1" i="0" u="none" strike="noStrike" kern="1200" cap="none" spc="0" normalizeH="0" baseline="0" noProof="0" dirty="0">
              <a:ln>
                <a:noFill/>
              </a:ln>
              <a:solidFill>
                <a:srgbClr val="003366"/>
              </a:solidFill>
              <a:effectLst/>
              <a:uLnTx/>
              <a:uFillTx/>
              <a:latin typeface="+mj-ea"/>
              <a:ea typeface="+mj-ea"/>
              <a:cs typeface="+mj-cs"/>
            </a:endParaRPr>
          </a:p>
        </p:txBody>
      </p:sp>
      <p:sp>
        <p:nvSpPr>
          <p:cNvPr id="3" name="内容占位符 2"/>
          <p:cNvSpPr>
            <a:spLocks noGrp="1"/>
          </p:cNvSpPr>
          <p:nvPr>
            <p:ph idx="1"/>
          </p:nvPr>
        </p:nvSpPr>
        <p:spPr>
          <a:xfrm>
            <a:off x="457200" y="1412875"/>
            <a:ext cx="8229600" cy="4718050"/>
          </a:xfrm>
        </p:spPr>
        <p:txBody>
          <a:bodyPr vert="horz" wrap="square" lIns="91440" tIns="45720" rIns="91440" bIns="45720" numCol="1" anchor="t" anchorCtr="0" compatLnSpc="1"/>
          <a:lstStyle/>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5</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、处理原则</a:t>
            </a:r>
            <a:endParaRPr kumimoji="0" lang="zh-CN" altLang="en-US" sz="24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  </a:t>
            </a: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5.1 </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噪声聋患者均应调离噪声工作场所。</a:t>
            </a:r>
            <a:endParaRPr kumimoji="0" lang="zh-CN" altLang="en-US" sz="24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  </a:t>
            </a: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5.2 </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对噪声敏感者（上岗前职业健康体检纯音听力检查各频率听力均≤</a:t>
            </a: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25dB</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，但噪声作业</a:t>
            </a: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1</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年之内，，高频段</a:t>
            </a: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3000Hz</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a:t>
            </a: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4000Hz</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a:t>
            </a: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6000Hz</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中任一耳，任一频率听阈≥ </a:t>
            </a: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65dB</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）应调离噪声作业场所。 </a:t>
            </a:r>
            <a:endParaRPr kumimoji="0" lang="zh-CN" altLang="en-US" sz="24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  5.3 </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对话障碍者可配戴助听器。</a:t>
            </a:r>
            <a:endParaRPr kumimoji="0" lang="zh-CN" altLang="en-US" sz="24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  </a:t>
            </a: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5.4 </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如需劳动能力鉴定，按</a:t>
            </a: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GB/T 16180</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处理。</a:t>
            </a:r>
            <a:endParaRPr kumimoji="0" lang="en-US" altLang="zh-CN" sz="24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endParaRPr kumimoji="0" lang="en-US" altLang="zh-CN" sz="24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6</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、正确使用本标准的说明</a:t>
            </a:r>
            <a:endParaRPr kumimoji="0" lang="zh-CN" altLang="en-US" sz="24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参见附录</a:t>
            </a: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A</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：正确使用本标准的说明（资料性附录）。</a:t>
            </a:r>
            <a:endParaRPr kumimoji="0" lang="zh-CN" altLang="en-US" sz="24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endParaRPr kumimoji="0" lang="zh-CN" altLang="en-US" sz="16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endParaRPr kumimoji="0" lang="zh-CN" altLang="en-US" sz="16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Char char="n"/>
              <a:defRPr/>
            </a:pPr>
            <a:endParaRPr kumimoji="0" lang="zh-CN" altLang="en-US" sz="20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0000"/>
              <a:buFont typeface="Wingdings" panose="05000000000000000000" pitchFamily="2" charset="2"/>
              <a:buNone/>
              <a:defRPr/>
            </a:pPr>
            <a:endParaRPr kumimoji="0" lang="zh-CN" altLang="en-US" sz="2000" b="1" i="0" u="none" strike="noStrike" kern="1200" cap="none" spc="0" normalizeH="0" baseline="0" noProof="0" dirty="0" smtClean="0">
              <a:ln>
                <a:noFill/>
              </a:ln>
              <a:solidFill>
                <a:srgbClr val="001D3B"/>
              </a:solidFill>
              <a:effectLst/>
              <a:uLnTx/>
              <a:uFillTx/>
              <a:latin typeface="宋体" panose="02010600030101010101" pitchFamily="2" charset="-122"/>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2"/>
          <p:cNvSpPr>
            <a:spLocks noGrp="1" noChangeArrowheads="1"/>
          </p:cNvSpPr>
          <p:nvPr>
            <p:ph type="title" idx="4294967295"/>
          </p:nvPr>
        </p:nvSpPr>
        <p:spPr/>
        <p:txBody>
          <a:bodyPr vert="horz" wrap="square" lIns="91440" tIns="45720" rIns="91440" bIns="45720" numCol="1" anchor="ctr"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dirty="0" smtClean="0">
                <a:ln>
                  <a:noFill/>
                </a:ln>
                <a:solidFill>
                  <a:srgbClr val="003366"/>
                </a:solidFill>
                <a:effectLst/>
                <a:uLnTx/>
                <a:uFillTx/>
                <a:latin typeface="+mn-ea"/>
                <a:ea typeface="+mj-ea"/>
                <a:cs typeface="+mj-cs"/>
              </a:rPr>
              <a:t>职业性噪声聋的诊断</a:t>
            </a:r>
            <a:r>
              <a:rPr kumimoji="0" lang="zh-CN" altLang="en-US" sz="2800" b="1" i="0" u="none" strike="noStrike" kern="1200" cap="none" spc="0" normalizeH="0" baseline="0" noProof="0" dirty="0" smtClean="0">
                <a:ln>
                  <a:noFill/>
                </a:ln>
                <a:solidFill>
                  <a:srgbClr val="003366"/>
                </a:solidFill>
                <a:effectLst/>
                <a:uLnTx/>
                <a:uFillTx/>
                <a:latin typeface="+mj-ea"/>
                <a:ea typeface="+mj-ea"/>
                <a:cs typeface="+mj-cs"/>
              </a:rPr>
              <a:t>（</a:t>
            </a:r>
            <a:r>
              <a:rPr kumimoji="0" lang="en-US" altLang="zh-CN" sz="2800" b="1" i="0" u="none" strike="noStrike" kern="1200" cap="none" spc="0" normalizeH="0" baseline="0" noProof="0" dirty="0" smtClean="0">
                <a:ln>
                  <a:noFill/>
                </a:ln>
                <a:solidFill>
                  <a:srgbClr val="003366"/>
                </a:solidFill>
                <a:effectLst/>
                <a:uLnTx/>
                <a:uFillTx/>
                <a:latin typeface="+mj-ea"/>
                <a:ea typeface="+mj-ea"/>
                <a:cs typeface="+mj-cs"/>
              </a:rPr>
              <a:t>GBZ 49-2014</a:t>
            </a:r>
            <a:r>
              <a:rPr kumimoji="0" lang="zh-CN" altLang="en-US" sz="2800" b="1" i="0" u="none" strike="noStrike" kern="1200" cap="none" spc="0" normalizeH="0" baseline="0" noProof="0" dirty="0" smtClean="0">
                <a:ln>
                  <a:noFill/>
                </a:ln>
                <a:solidFill>
                  <a:srgbClr val="003366"/>
                </a:solidFill>
                <a:effectLst/>
                <a:uLnTx/>
                <a:uFillTx/>
                <a:latin typeface="+mj-ea"/>
                <a:ea typeface="+mj-ea"/>
                <a:cs typeface="+mj-cs"/>
              </a:rPr>
              <a:t>）</a:t>
            </a:r>
            <a:endParaRPr kumimoji="0" lang="zh-CN" altLang="en-US" sz="2800" b="1" i="0" u="none" strike="noStrike" kern="1200" cap="none" spc="0" normalizeH="0" baseline="0" noProof="0" dirty="0">
              <a:ln>
                <a:noFill/>
              </a:ln>
              <a:solidFill>
                <a:srgbClr val="003366"/>
              </a:solidFill>
              <a:effectLst/>
              <a:uLnTx/>
              <a:uFillTx/>
              <a:latin typeface="+mj-lt"/>
              <a:ea typeface="+mj-ea"/>
              <a:cs typeface="+mj-cs"/>
            </a:endParaRPr>
          </a:p>
        </p:txBody>
      </p:sp>
      <p:sp>
        <p:nvSpPr>
          <p:cNvPr id="118787" name="Rectangle 3"/>
          <p:cNvSpPr>
            <a:spLocks noGrp="1" noChangeArrowheads="1"/>
          </p:cNvSpPr>
          <p:nvPr>
            <p:ph type="body" idx="1"/>
          </p:nvPr>
        </p:nvSpPr>
        <p:spPr>
          <a:xfrm>
            <a:off x="457200" y="1089025"/>
            <a:ext cx="8229600" cy="5037138"/>
          </a:xfrm>
        </p:spPr>
        <p:txBody>
          <a:bodyPr vert="horz" wrap="square" lIns="91440" tIns="45720" rIns="91440" bIns="45720" numCol="1" anchor="t" anchorCtr="0" compatLnSpc="1"/>
          <a:lstStyle/>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                         </a:t>
            </a: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附录</a:t>
            </a:r>
            <a:r>
              <a:rPr kumimoji="0" lang="en-US" altLang="zh-CN" sz="2400" b="1" i="0" u="none" strike="noStrike" kern="1200" cap="none" spc="0" normalizeH="0" baseline="0" noProof="0" dirty="0" smtClean="0">
                <a:ln>
                  <a:noFill/>
                </a:ln>
                <a:solidFill>
                  <a:srgbClr val="001D3B"/>
                </a:solidFill>
                <a:effectLst/>
                <a:uLnTx/>
                <a:uFillTx/>
                <a:latin typeface="+mn-ea"/>
                <a:ea typeface="+mn-ea"/>
                <a:cs typeface="+mn-cs"/>
              </a:rPr>
              <a:t>A</a:t>
            </a:r>
            <a:endParaRPr kumimoji="0" lang="zh-CN" altLang="en-US" sz="24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                  正确使用本标准的说明</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A.1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职业暴露于</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噪声作业</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引起听力损失的临床特点为早期以高频听力下降为主，可逐渐累及语频，导致感音神经性聋。本标准中的“噪声作业”</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指工作场所噪声强度超过“工作场所有害因素职业接触限值”的作业，即</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8h</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等效声级（</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A</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计权）≥</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85dB</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（见</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GBZ 2.2</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A.2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职业性噪声聋的听力评定以纯音听阈测试结果为依据，纯音听阈各频率重复性测试结果阈值偏差应≤ </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10dB</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，听力损失应符合噪声性听力损伤的特点。为排除</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暂时性听力阈移</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的影响，</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应将受试者脱离噪声环境</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48h</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后作为测定听力的筛选时间。</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若筛选测听结果已达噪声聋水平，应进行复查，</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复查时间定为脱离噪声环境后一周。</a:t>
            </a:r>
            <a:endParaRPr kumimoji="0" lang="en-US" altLang="zh-CN" sz="2000" b="1"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A.3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听力计应符合</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GB/T 7341.1</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的要求，并按</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GB/T 4854.1</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进行校准。</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A.4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纯音听力检查时若受检者在听力计最大声输出值仍无反应，以最大声输出值计算。</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A.5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纯音听力检查结果应按</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GB/T 7582</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进行年龄性别修正</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endParaRPr kumimoji="0" lang="zh-CN" altLang="en-US" sz="2000" b="1"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Char char="n"/>
              <a:defRPr/>
            </a:pPr>
            <a:endParaRPr kumimoji="0" lang="zh-CN" altLang="en-US" sz="2400" b="1" i="0" u="none" strike="noStrike" kern="1200" cap="none" spc="0" normalizeH="0" baseline="0" noProof="0" dirty="0" smtClean="0">
              <a:ln>
                <a:noFill/>
              </a:ln>
              <a:solidFill>
                <a:srgbClr val="001D3B"/>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Char char="n"/>
              <a:defRPr/>
            </a:pPr>
            <a:endParaRPr kumimoji="0" lang="zh-CN" altLang="en-US" sz="2400" b="1" i="0" u="none" strike="noStrike" kern="1200" cap="none" spc="0" normalizeH="0" baseline="0" noProof="0" dirty="0" smtClean="0">
              <a:ln>
                <a:noFill/>
              </a:ln>
              <a:solidFill>
                <a:srgbClr val="001D3B"/>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Char char="n"/>
              <a:defRPr/>
            </a:pPr>
            <a:endParaRPr kumimoji="0" lang="zh-CN" altLang="en-US" sz="2400" b="1" i="0" u="none" strike="noStrike" kern="1200" cap="none" spc="0" normalizeH="0" baseline="0" noProof="0" dirty="0" smtClean="0">
              <a:ln>
                <a:noFill/>
              </a:ln>
              <a:solidFill>
                <a:srgbClr val="001D3B"/>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Char char="n"/>
              <a:defRPr/>
            </a:pPr>
            <a:endParaRPr kumimoji="0" lang="zh-CN" altLang="en-US" sz="1800" b="1" i="0" u="none" strike="noStrike" kern="1200" cap="none" spc="0" normalizeH="0" baseline="0" noProof="0" dirty="0" smtClean="0">
              <a:ln>
                <a:noFill/>
              </a:ln>
              <a:solidFill>
                <a:srgbClr val="001D3B"/>
              </a:solidFill>
              <a:effectLst/>
              <a:uLnTx/>
              <a:uFillTx/>
              <a:latin typeface="+mn-lt"/>
              <a:ea typeface="+mn-ea"/>
              <a:cs typeface="+mn-cs"/>
            </a:endParaRP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Rectangle 172"/>
          <p:cNvSpPr>
            <a:spLocks noGrp="1"/>
          </p:cNvSpPr>
          <p:nvPr>
            <p:ph type="title" idx="4294967295"/>
          </p:nvPr>
        </p:nvSpPr>
        <p:spPr>
          <a:xfrm>
            <a:off x="457200" y="0"/>
            <a:ext cx="8229600" cy="1420813"/>
          </a:xfrm>
        </p:spPr>
        <p:txBody>
          <a:bodyPr vert="horz" wrap="square" lIns="91440" tIns="45720" rIns="91440" bIns="45720" anchor="ctr" anchorCtr="1"/>
          <a:p>
            <a:pPr eaLnBrk="1" hangingPunct="1"/>
            <a:r>
              <a:rPr lang="zh-CN" altLang="en-US" sz="2800" dirty="0"/>
              <a:t>表</a:t>
            </a:r>
            <a:r>
              <a:rPr lang="en-US" altLang="zh-CN" sz="2800" dirty="0"/>
              <a:t>A.1</a:t>
            </a:r>
            <a:r>
              <a:rPr lang="zh-CN" altLang="en-US" sz="2800" dirty="0"/>
              <a:t>耳科正常人随年龄增长的听阈阈移偏差中值</a:t>
            </a:r>
            <a:endParaRPr lang="zh-CN" altLang="en-US" sz="2800" dirty="0"/>
          </a:p>
        </p:txBody>
      </p:sp>
      <p:graphicFrame>
        <p:nvGraphicFramePr>
          <p:cNvPr id="116739" name="内容占位符 116738"/>
          <p:cNvGraphicFramePr/>
          <p:nvPr>
            <p:ph idx="4294967295"/>
          </p:nvPr>
        </p:nvGraphicFramePr>
        <p:xfrm>
          <a:off x="457200" y="1125538"/>
          <a:ext cx="8229600" cy="5110163"/>
        </p:xfrm>
        <a:graphic>
          <a:graphicData uri="http://schemas.openxmlformats.org/drawingml/2006/table">
            <a:tbl>
              <a:tblPr/>
              <a:tblGrid>
                <a:gridCol w="1176338"/>
                <a:gridCol w="587375"/>
                <a:gridCol w="550862"/>
                <a:gridCol w="623888"/>
                <a:gridCol w="528637"/>
                <a:gridCol w="647700"/>
                <a:gridCol w="587375"/>
                <a:gridCol w="588963"/>
                <a:gridCol w="587375"/>
                <a:gridCol w="587375"/>
                <a:gridCol w="587375"/>
                <a:gridCol w="588962"/>
                <a:gridCol w="587375"/>
              </a:tblGrid>
              <a:tr h="1101725">
                <a:tc rowSpan="3">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spcBef>
                          <a:spcPct val="20000"/>
                        </a:spcBef>
                        <a:buClr>
                          <a:schemeClr val="hlink"/>
                        </a:buClr>
                        <a:buSzPct val="90000"/>
                        <a:buFont typeface="Wingdings" panose="05000000000000000000" pitchFamily="2" charset="2"/>
                        <a:buNone/>
                      </a:pPr>
                      <a:r>
                        <a:rPr lang="zh-CN" altLang="en-US" sz="1800" dirty="0">
                          <a:solidFill>
                            <a:srgbClr val="002060"/>
                          </a:solidFill>
                          <a:effectLst>
                            <a:outerShdw blurRad="38100" dist="38100" dir="2700000">
                              <a:srgbClr val="C0C0C0"/>
                            </a:outerShdw>
                          </a:effectLst>
                          <a:latin typeface="宋体" panose="02010600030101010101" pitchFamily="2" charset="-122"/>
                        </a:rPr>
                        <a:t>年龄</a:t>
                      </a:r>
                      <a:endParaRPr lang="zh-CN" altLang="en-US" sz="1800" dirty="0">
                        <a:solidFill>
                          <a:srgbClr val="002060"/>
                        </a:solidFill>
                        <a:effectLst>
                          <a:outerShdw blurRad="38100" dist="38100" dir="2700000">
                            <a:srgbClr val="C0C0C0"/>
                          </a:outerShdw>
                        </a:effectLst>
                        <a:latin typeface="宋体" panose="02010600030101010101" pitchFamily="2" charset="-122"/>
                      </a:endParaRPr>
                    </a:p>
                    <a:p>
                      <a:pPr lvl="0" algn="ctr" eaLnBrk="1" hangingPunct="1">
                        <a:spcBef>
                          <a:spcPct val="20000"/>
                        </a:spcBef>
                        <a:buClr>
                          <a:schemeClr val="hlink"/>
                        </a:buClr>
                        <a:buSzPct val="90000"/>
                        <a:buFont typeface="Wingdings" panose="05000000000000000000" pitchFamily="2" charset="2"/>
                        <a:buNone/>
                      </a:pPr>
                      <a:r>
                        <a:rPr lang="zh-CN" altLang="en-US" sz="1800" dirty="0">
                          <a:solidFill>
                            <a:srgbClr val="002060"/>
                          </a:solidFill>
                          <a:effectLst>
                            <a:outerShdw blurRad="38100" dist="38100" dir="2700000">
                              <a:srgbClr val="C0C0C0"/>
                            </a:outerShdw>
                          </a:effectLst>
                          <a:latin typeface="宋体" panose="02010600030101010101" pitchFamily="2" charset="-122"/>
                        </a:rPr>
                        <a:t> 岁</a:t>
                      </a:r>
                      <a:endParaRPr lang="zh-CN" altLang="en-US"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12">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spcBef>
                          <a:spcPct val="20000"/>
                        </a:spcBef>
                        <a:buClr>
                          <a:schemeClr val="hlink"/>
                        </a:buClr>
                        <a:buSzPct val="90000"/>
                        <a:buFont typeface="Wingdings" panose="05000000000000000000" pitchFamily="2" charset="2"/>
                        <a:buNone/>
                      </a:pPr>
                      <a:r>
                        <a:rPr lang="zh-CN" altLang="en-US" sz="1800" dirty="0">
                          <a:solidFill>
                            <a:srgbClr val="002060"/>
                          </a:solidFill>
                          <a:effectLst>
                            <a:outerShdw blurRad="38100" dist="38100" dir="2700000">
                              <a:srgbClr val="C0C0C0"/>
                            </a:outerShdw>
                          </a:effectLst>
                          <a:latin typeface="宋体" panose="02010600030101010101" pitchFamily="2" charset="-122"/>
                        </a:rPr>
                        <a:t>纯音气导听阀频率</a:t>
                      </a:r>
                      <a:endParaRPr lang="zh-CN" altLang="en-US" sz="1800" dirty="0">
                        <a:solidFill>
                          <a:srgbClr val="002060"/>
                        </a:solidFill>
                        <a:effectLst>
                          <a:outerShdw blurRad="38100" dist="38100" dir="2700000">
                            <a:srgbClr val="C0C0C0"/>
                          </a:outerShdw>
                        </a:effectLst>
                        <a:latin typeface="宋体" panose="02010600030101010101" pitchFamily="2" charset="-122"/>
                      </a:endParaRPr>
                    </a:p>
                    <a:p>
                      <a:pPr lvl="0" algn="ctr" eaLnBrk="1" hangingPunct="1">
                        <a:spcBef>
                          <a:spcPct val="20000"/>
                        </a:spcBef>
                        <a:buClr>
                          <a:schemeClr val="hlink"/>
                        </a:buClr>
                        <a:buSzPct val="90000"/>
                        <a:buFont typeface="Wingdings" panose="05000000000000000000" pitchFamily="2" charset="2"/>
                        <a:buNone/>
                      </a:pPr>
                      <a:r>
                        <a:rPr lang="zh-CN" altLang="en-US" sz="1800" dirty="0">
                          <a:solidFill>
                            <a:srgbClr val="002060"/>
                          </a:solidFill>
                          <a:effectLst>
                            <a:outerShdw blurRad="38100" dist="38100" dir="2700000">
                              <a:srgbClr val="C0C0C0"/>
                            </a:outerShdw>
                          </a:effectLst>
                          <a:latin typeface="宋体" panose="02010600030101010101" pitchFamily="2" charset="-122"/>
                        </a:rPr>
                        <a:t>   </a:t>
                      </a:r>
                      <a:r>
                        <a:rPr lang="en-US" altLang="zh-CN" sz="1800" dirty="0">
                          <a:solidFill>
                            <a:srgbClr val="002060"/>
                          </a:solidFill>
                          <a:effectLst>
                            <a:outerShdw blurRad="38100" dist="38100" dir="2700000">
                              <a:srgbClr val="C0C0C0"/>
                            </a:outerShdw>
                          </a:effectLst>
                          <a:latin typeface="宋体" panose="02010600030101010101" pitchFamily="2" charset="-122"/>
                        </a:rPr>
                        <a:t>Hz</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55245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gridSpan="2">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500</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2">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1000</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2">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2000</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2">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3000</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2">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4000</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2">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6000</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48895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zh-CN" altLang="en-US" sz="1800" dirty="0">
                          <a:solidFill>
                            <a:srgbClr val="002060"/>
                          </a:solidFill>
                          <a:effectLst>
                            <a:outerShdw blurRad="38100" dist="38100" dir="2700000">
                              <a:srgbClr val="C0C0C0"/>
                            </a:outerShdw>
                          </a:effectLst>
                          <a:latin typeface="宋体" panose="02010600030101010101" pitchFamily="2" charset="-122"/>
                        </a:rPr>
                        <a:t>男</a:t>
                      </a:r>
                      <a:endParaRPr lang="zh-CN" altLang="en-US"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zh-CN" altLang="en-US" sz="1800" dirty="0">
                          <a:solidFill>
                            <a:srgbClr val="002060"/>
                          </a:solidFill>
                          <a:effectLst>
                            <a:outerShdw blurRad="38100" dist="38100" dir="2700000">
                              <a:srgbClr val="C0C0C0"/>
                            </a:outerShdw>
                          </a:effectLst>
                          <a:latin typeface="宋体" panose="02010600030101010101" pitchFamily="2" charset="-122"/>
                        </a:rPr>
                        <a:t>女</a:t>
                      </a:r>
                      <a:endParaRPr lang="zh-CN" altLang="en-US"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zh-CN" altLang="en-US" sz="1800" dirty="0">
                          <a:solidFill>
                            <a:srgbClr val="002060"/>
                          </a:solidFill>
                          <a:effectLst>
                            <a:outerShdw blurRad="38100" dist="38100" dir="2700000">
                              <a:srgbClr val="C0C0C0"/>
                            </a:outerShdw>
                          </a:effectLst>
                          <a:latin typeface="宋体" panose="02010600030101010101" pitchFamily="2" charset="-122"/>
                        </a:rPr>
                        <a:t>男</a:t>
                      </a:r>
                      <a:endParaRPr lang="zh-CN" altLang="en-US"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zh-CN" altLang="en-US" sz="1800" dirty="0">
                          <a:solidFill>
                            <a:srgbClr val="002060"/>
                          </a:solidFill>
                          <a:effectLst>
                            <a:outerShdw blurRad="38100" dist="38100" dir="2700000">
                              <a:srgbClr val="C0C0C0"/>
                            </a:outerShdw>
                          </a:effectLst>
                          <a:latin typeface="宋体" panose="02010600030101010101" pitchFamily="2" charset="-122"/>
                        </a:rPr>
                        <a:t>女</a:t>
                      </a:r>
                      <a:endParaRPr lang="zh-CN" altLang="en-US"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zh-CN" altLang="en-US" sz="1800" dirty="0">
                          <a:solidFill>
                            <a:srgbClr val="002060"/>
                          </a:solidFill>
                          <a:effectLst>
                            <a:outerShdw blurRad="38100" dist="38100" dir="2700000">
                              <a:srgbClr val="C0C0C0"/>
                            </a:outerShdw>
                          </a:effectLst>
                          <a:latin typeface="宋体" panose="02010600030101010101" pitchFamily="2" charset="-122"/>
                        </a:rPr>
                        <a:t>男</a:t>
                      </a:r>
                      <a:endParaRPr lang="zh-CN" altLang="en-US"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zh-CN" altLang="en-US" sz="1800" dirty="0">
                          <a:solidFill>
                            <a:srgbClr val="002060"/>
                          </a:solidFill>
                          <a:effectLst>
                            <a:outerShdw blurRad="38100" dist="38100" dir="2700000">
                              <a:srgbClr val="C0C0C0"/>
                            </a:outerShdw>
                          </a:effectLst>
                          <a:latin typeface="宋体" panose="02010600030101010101" pitchFamily="2" charset="-122"/>
                        </a:rPr>
                        <a:t>女</a:t>
                      </a:r>
                      <a:endParaRPr lang="zh-CN" altLang="en-US"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zh-CN" altLang="en-US" sz="1800" dirty="0">
                          <a:solidFill>
                            <a:srgbClr val="002060"/>
                          </a:solidFill>
                          <a:effectLst>
                            <a:outerShdw blurRad="38100" dist="38100" dir="2700000">
                              <a:srgbClr val="C0C0C0"/>
                            </a:outerShdw>
                          </a:effectLst>
                          <a:latin typeface="宋体" panose="02010600030101010101" pitchFamily="2" charset="-122"/>
                        </a:rPr>
                        <a:t>男</a:t>
                      </a:r>
                      <a:endParaRPr lang="zh-CN" altLang="en-US"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zh-CN" altLang="en-US" sz="1800" dirty="0">
                          <a:solidFill>
                            <a:srgbClr val="002060"/>
                          </a:solidFill>
                          <a:effectLst>
                            <a:outerShdw blurRad="38100" dist="38100" dir="2700000">
                              <a:srgbClr val="C0C0C0"/>
                            </a:outerShdw>
                          </a:effectLst>
                          <a:latin typeface="宋体" panose="02010600030101010101" pitchFamily="2" charset="-122"/>
                        </a:rPr>
                        <a:t>女</a:t>
                      </a:r>
                      <a:endParaRPr lang="zh-CN" altLang="en-US"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zh-CN" altLang="en-US" sz="1800" dirty="0">
                          <a:solidFill>
                            <a:srgbClr val="002060"/>
                          </a:solidFill>
                          <a:effectLst>
                            <a:outerShdw blurRad="38100" dist="38100" dir="2700000">
                              <a:srgbClr val="C0C0C0"/>
                            </a:outerShdw>
                          </a:effectLst>
                          <a:latin typeface="宋体" panose="02010600030101010101" pitchFamily="2" charset="-122"/>
                        </a:rPr>
                        <a:t>男</a:t>
                      </a:r>
                      <a:endParaRPr lang="zh-CN" altLang="en-US"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zh-CN" altLang="en-US" sz="1800" dirty="0">
                          <a:solidFill>
                            <a:srgbClr val="002060"/>
                          </a:solidFill>
                          <a:effectLst>
                            <a:outerShdw blurRad="38100" dist="38100" dir="2700000">
                              <a:srgbClr val="C0C0C0"/>
                            </a:outerShdw>
                          </a:effectLst>
                          <a:latin typeface="宋体" panose="02010600030101010101" pitchFamily="2" charset="-122"/>
                        </a:rPr>
                        <a:t>女</a:t>
                      </a:r>
                      <a:endParaRPr lang="zh-CN" altLang="en-US"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zh-CN" altLang="en-US" sz="1800" dirty="0">
                          <a:solidFill>
                            <a:srgbClr val="002060"/>
                          </a:solidFill>
                          <a:effectLst>
                            <a:outerShdw blurRad="38100" dist="38100" dir="2700000">
                              <a:srgbClr val="C0C0C0"/>
                            </a:outerShdw>
                          </a:effectLst>
                          <a:latin typeface="宋体" panose="02010600030101010101" pitchFamily="2" charset="-122"/>
                        </a:rPr>
                        <a:t>男</a:t>
                      </a:r>
                      <a:endParaRPr lang="zh-CN" altLang="en-US"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zh-CN" altLang="en-US" sz="1800" dirty="0">
                          <a:solidFill>
                            <a:srgbClr val="002060"/>
                          </a:solidFill>
                          <a:effectLst>
                            <a:outerShdw blurRad="38100" dist="38100" dir="2700000">
                              <a:srgbClr val="C0C0C0"/>
                            </a:outerShdw>
                          </a:effectLst>
                          <a:latin typeface="宋体" panose="02010600030101010101" pitchFamily="2" charset="-122"/>
                        </a:rPr>
                        <a:t>女</a:t>
                      </a:r>
                      <a:endParaRPr lang="zh-CN" altLang="en-US"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23875">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20~29</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0</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0</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0</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0</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0</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0</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0</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0</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0</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0</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0</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0</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88950">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30~39</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1</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1</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1</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1</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1</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1</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2</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1</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2</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1</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3</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2</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88950">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40~49</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2</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2</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2</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2</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3</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3</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6</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4</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8</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4</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9</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6</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87363">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50~59</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4</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4</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4</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4</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7</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6</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12</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8</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16</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9</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18</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12</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88950">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60~69</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6</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6</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7</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7</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12</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11</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20</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13</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28</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16</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32</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21</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88950">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70~</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9</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9</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11</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11</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19</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16</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31</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20</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43</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24</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49</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eaLnBrk="1" hangingPunct="1">
                        <a:spcBef>
                          <a:spcPct val="20000"/>
                        </a:spcBef>
                        <a:buClr>
                          <a:schemeClr val="hlink"/>
                        </a:buClr>
                        <a:buSzPct val="90000"/>
                        <a:buFont typeface="Wingdings" panose="05000000000000000000" pitchFamily="2" charset="2"/>
                        <a:buNone/>
                      </a:pPr>
                      <a:r>
                        <a:rPr lang="en-US" altLang="zh-CN" sz="1800" dirty="0">
                          <a:solidFill>
                            <a:srgbClr val="002060"/>
                          </a:solidFill>
                          <a:effectLst>
                            <a:outerShdw blurRad="38100" dist="38100" dir="2700000">
                              <a:srgbClr val="C0C0C0"/>
                            </a:outerShdw>
                          </a:effectLst>
                          <a:latin typeface="宋体" panose="02010600030101010101" pitchFamily="2" charset="-122"/>
                        </a:rPr>
                        <a:t>32</a:t>
                      </a:r>
                      <a:endParaRPr lang="en-US" altLang="zh-CN" sz="1800" dirty="0">
                        <a:solidFill>
                          <a:srgbClr val="002060"/>
                        </a:solidFill>
                        <a:effectLst>
                          <a:outerShdw blurRad="38100" dist="38100" dir="2700000">
                            <a:srgbClr val="C0C0C0"/>
                          </a:outerShdw>
                        </a:effectLst>
                        <a:latin typeface="宋体" panose="02010600030101010101" pitchFamily="2" charset="-122"/>
                      </a:endParaRPr>
                    </a:p>
                  </a:txBody>
                  <a:tcPr marT="45700" marB="4570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2"/>
          <p:cNvSpPr>
            <a:spLocks noGrp="1" noChangeArrowheads="1"/>
          </p:cNvSpPr>
          <p:nvPr>
            <p:ph type="title" idx="4294967295"/>
          </p:nvPr>
        </p:nvSpPr>
        <p:spPr/>
        <p:txBody>
          <a:bodyPr vert="horz" wrap="square" lIns="91440" tIns="45720" rIns="91440" bIns="45720" numCol="1" anchor="ctr"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dirty="0" smtClean="0">
                <a:ln>
                  <a:noFill/>
                </a:ln>
                <a:solidFill>
                  <a:srgbClr val="003366"/>
                </a:solidFill>
                <a:effectLst/>
                <a:uLnTx/>
                <a:uFillTx/>
                <a:latin typeface="+mn-ea"/>
                <a:ea typeface="+mj-ea"/>
                <a:cs typeface="+mj-cs"/>
              </a:rPr>
              <a:t>职业性噪声聋的诊断</a:t>
            </a:r>
            <a:r>
              <a:rPr kumimoji="0" lang="zh-CN" altLang="en-US" sz="2800" b="1" i="0" u="none" strike="noStrike" kern="1200" cap="none" spc="0" normalizeH="0" baseline="0" noProof="0" dirty="0" smtClean="0">
                <a:ln>
                  <a:noFill/>
                </a:ln>
                <a:solidFill>
                  <a:srgbClr val="003366"/>
                </a:solidFill>
                <a:effectLst/>
                <a:uLnTx/>
                <a:uFillTx/>
                <a:latin typeface="+mj-ea"/>
                <a:ea typeface="+mj-ea"/>
                <a:cs typeface="+mj-cs"/>
              </a:rPr>
              <a:t>（</a:t>
            </a:r>
            <a:r>
              <a:rPr kumimoji="0" lang="en-US" altLang="zh-CN" sz="2800" b="1" i="0" u="none" strike="noStrike" kern="1200" cap="none" spc="0" normalizeH="0" baseline="0" noProof="0" dirty="0" smtClean="0">
                <a:ln>
                  <a:noFill/>
                </a:ln>
                <a:solidFill>
                  <a:srgbClr val="003366"/>
                </a:solidFill>
                <a:effectLst/>
                <a:uLnTx/>
                <a:uFillTx/>
                <a:latin typeface="+mj-ea"/>
                <a:ea typeface="+mj-ea"/>
                <a:cs typeface="+mj-cs"/>
              </a:rPr>
              <a:t>GBZ 49-2014</a:t>
            </a:r>
            <a:r>
              <a:rPr kumimoji="0" lang="zh-CN" altLang="en-US" sz="2800" b="1" i="0" u="none" strike="noStrike" kern="1200" cap="none" spc="0" normalizeH="0" baseline="0" noProof="0" dirty="0" smtClean="0">
                <a:ln>
                  <a:noFill/>
                </a:ln>
                <a:solidFill>
                  <a:srgbClr val="003366"/>
                </a:solidFill>
                <a:effectLst/>
                <a:uLnTx/>
                <a:uFillTx/>
                <a:latin typeface="+mj-ea"/>
                <a:ea typeface="+mj-ea"/>
                <a:cs typeface="+mj-cs"/>
              </a:rPr>
              <a:t>）</a:t>
            </a:r>
            <a:endParaRPr kumimoji="0" lang="zh-CN" altLang="en-US" sz="2800" b="1" i="0" u="none" strike="noStrike" kern="1200" cap="none" spc="0" normalizeH="0" baseline="0" noProof="0" dirty="0">
              <a:ln>
                <a:noFill/>
              </a:ln>
              <a:solidFill>
                <a:srgbClr val="003366"/>
              </a:solidFill>
              <a:effectLst/>
              <a:uLnTx/>
              <a:uFillTx/>
              <a:latin typeface="+mj-lt"/>
              <a:ea typeface="+mj-ea"/>
              <a:cs typeface="+mj-cs"/>
            </a:endParaRPr>
          </a:p>
        </p:txBody>
      </p:sp>
      <p:sp>
        <p:nvSpPr>
          <p:cNvPr id="121859" name="Rectangle 3"/>
          <p:cNvSpPr>
            <a:spLocks noGrp="1" noChangeArrowheads="1"/>
          </p:cNvSpPr>
          <p:nvPr>
            <p:ph type="body" idx="1"/>
          </p:nvPr>
        </p:nvSpPr>
        <p:spPr>
          <a:xfrm>
            <a:off x="457200" y="1341438"/>
            <a:ext cx="8229600" cy="4789488"/>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A.6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当一侧耳为混合性聋，若骨导听阈符合职业性噪声聋的特点，可按该耳骨导听阈进行诊断评定。若骨导听阈不符合职业性噪声聋的特点，应以对侧耳的纯音听阈进行诊断评定。 </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A.7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若双耳为混合性聋，骨导听阈符合职业性噪声聋的特点，可按骨导听阈进行诊断评定。</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A.8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语言频率听力损失大于等于高频听力损失，不应诊断职业性噪声聋。</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A.9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纯音听力测试结果显示听力曲线为水平样或近似直线、对纯音听力检查结果的真实性有怀疑，或纯音听力测试不配合，或语言频率听力损失超过中度噪声聋以上，应进行客观听力检查，如：听觉脑干诱发电位测试、</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40Hz</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听觉诱发电位测试、声阻抗声反射阈测试、耳声发射测试、多频稳态听觉电位等检查，以排除伪聋和夸大性听力损失的可能。 </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endParaRPr kumimoji="0" lang="zh-CN" altLang="en-US" sz="2800" b="1" i="0" u="none" strike="noStrike" kern="1200" cap="none" spc="0" normalizeH="0" baseline="0" noProof="0" dirty="0" smtClean="0">
              <a:ln>
                <a:noFill/>
              </a:ln>
              <a:solidFill>
                <a:srgbClr val="001D3B"/>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endParaRPr kumimoji="0" lang="zh-CN" altLang="en-US" sz="2800" b="1" i="0" u="none" strike="noStrike" kern="1200" cap="none" spc="0" normalizeH="0" baseline="0" noProof="0" dirty="0" smtClean="0">
              <a:ln>
                <a:noFill/>
              </a:ln>
              <a:solidFill>
                <a:srgbClr val="001D3B"/>
              </a:solidFill>
              <a:effectLst/>
              <a:uLnTx/>
              <a:uFillTx/>
              <a:latin typeface="+mn-lt"/>
              <a:ea typeface="+mn-ea"/>
              <a:cs typeface="+mn-cs"/>
            </a:endParaRP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2"/>
          <p:cNvSpPr>
            <a:spLocks noGrp="1" noChangeArrowheads="1"/>
          </p:cNvSpPr>
          <p:nvPr>
            <p:ph type="title" idx="4294967295"/>
          </p:nvPr>
        </p:nvSpPr>
        <p:spPr/>
        <p:txBody>
          <a:bodyPr vert="horz" wrap="square" lIns="91440" tIns="45720" rIns="91440" bIns="45720" numCol="1" anchor="ctr"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dirty="0" smtClean="0">
                <a:ln>
                  <a:noFill/>
                </a:ln>
                <a:solidFill>
                  <a:srgbClr val="003366"/>
                </a:solidFill>
                <a:effectLst/>
                <a:uLnTx/>
                <a:uFillTx/>
                <a:latin typeface="+mn-ea"/>
                <a:ea typeface="+mj-ea"/>
                <a:cs typeface="+mj-cs"/>
              </a:rPr>
              <a:t>职业性噪声聋的诊断</a:t>
            </a:r>
            <a:r>
              <a:rPr kumimoji="0" lang="zh-CN" altLang="en-US" sz="2800" b="1" i="0" u="none" strike="noStrike" kern="1200" cap="none" spc="0" normalizeH="0" baseline="0" noProof="0" dirty="0" smtClean="0">
                <a:ln>
                  <a:noFill/>
                </a:ln>
                <a:solidFill>
                  <a:srgbClr val="003366"/>
                </a:solidFill>
                <a:effectLst/>
                <a:uLnTx/>
                <a:uFillTx/>
                <a:latin typeface="+mj-ea"/>
                <a:ea typeface="+mj-ea"/>
                <a:cs typeface="+mj-cs"/>
              </a:rPr>
              <a:t>（</a:t>
            </a:r>
            <a:r>
              <a:rPr kumimoji="0" lang="en-US" altLang="zh-CN" sz="2800" b="1" i="0" u="none" strike="noStrike" kern="1200" cap="none" spc="0" normalizeH="0" baseline="0" noProof="0" dirty="0" smtClean="0">
                <a:ln>
                  <a:noFill/>
                </a:ln>
                <a:solidFill>
                  <a:srgbClr val="003366"/>
                </a:solidFill>
                <a:effectLst/>
                <a:uLnTx/>
                <a:uFillTx/>
                <a:latin typeface="+mj-ea"/>
                <a:ea typeface="+mj-ea"/>
                <a:cs typeface="+mj-cs"/>
              </a:rPr>
              <a:t>GBZ 49-2014</a:t>
            </a:r>
            <a:r>
              <a:rPr kumimoji="0" lang="zh-CN" altLang="en-US" sz="2800" b="1" i="0" u="none" strike="noStrike" kern="1200" cap="none" spc="0" normalizeH="0" baseline="0" noProof="0" dirty="0" smtClean="0">
                <a:ln>
                  <a:noFill/>
                </a:ln>
                <a:solidFill>
                  <a:srgbClr val="003366"/>
                </a:solidFill>
                <a:effectLst/>
                <a:uLnTx/>
                <a:uFillTx/>
                <a:latin typeface="+mj-ea"/>
                <a:ea typeface="+mj-ea"/>
                <a:cs typeface="+mj-cs"/>
              </a:rPr>
              <a:t>）</a:t>
            </a:r>
            <a:endParaRPr kumimoji="0" lang="zh-CN" altLang="en-US" sz="2800" b="1" i="0" u="none" strike="noStrike" kern="1200" cap="none" spc="0" normalizeH="0" baseline="0" noProof="0" dirty="0">
              <a:ln>
                <a:noFill/>
              </a:ln>
              <a:solidFill>
                <a:srgbClr val="003366"/>
              </a:solidFill>
              <a:effectLst/>
              <a:uLnTx/>
              <a:uFillTx/>
              <a:latin typeface="+mj-lt"/>
              <a:ea typeface="+mj-ea"/>
              <a:cs typeface="+mj-cs"/>
            </a:endParaRPr>
          </a:p>
        </p:txBody>
      </p:sp>
      <p:sp>
        <p:nvSpPr>
          <p:cNvPr id="122883" name="Rectangle 3"/>
          <p:cNvSpPr>
            <a:spLocks noGrp="1" noChangeArrowheads="1"/>
          </p:cNvSpPr>
          <p:nvPr>
            <p:ph type="body" idx="1"/>
          </p:nvPr>
        </p:nvSpPr>
        <p:spPr>
          <a:xfrm>
            <a:off x="457200" y="1196975"/>
            <a:ext cx="8229600" cy="493395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A.10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进行职业性噪声聋诊断，可按照以下步骤进行：</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 耳科常规检查；</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b</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 至少进行</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3</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次纯音听力检查（纯音听阈测试按</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GB/T 7583</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和</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GB/T 16403</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规定进行），两次检查间隔时间至少</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3d</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，而且各频率听阈偏差应≤</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10dB;</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诊断评定分级时应以每一频率</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3</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次中最小阈值进行计算。</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c</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 对纯音听力检查结果按</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GB/T 7582</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进行年龄性别修正（见表</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A.1</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d</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 进行鉴别诊断，应排除的其他致聋原因主要包括：伪聋、夸大性听力损失、药物（链霉素、庆大霉素、卡那霉素等）中毒性聋、外伤性聋、传染病（流行性脑脊髓膜炎、腮腺炎、麻疹等）性聋、家族性聋、梅尼埃病、突发性聋、各种中耳疾患及听神经瘤、听神经病等；</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e</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 符合职业性噪声聋听力损失特点者，计算双耳高频平均听阈（</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BHFTA</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），见式（</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A.1</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），双耳高频平均听阈≥</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40dB</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者，分别计算单耳平均听阈加权值（</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MTMV</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），以较好耳听阈加权值进行噪声聋诊断分级，见式（</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A.2</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2"/>
          <p:cNvSpPr>
            <a:spLocks noGrp="1" noChangeArrowheads="1"/>
          </p:cNvSpPr>
          <p:nvPr>
            <p:ph type="title" idx="4294967295"/>
          </p:nvPr>
        </p:nvSpPr>
        <p:spPr>
          <a:xfrm>
            <a:off x="468313" y="0"/>
            <a:ext cx="8229600" cy="1139825"/>
          </a:xfrm>
        </p:spPr>
        <p:txBody>
          <a:bodyPr vert="horz" wrap="square" lIns="91440" tIns="45720" rIns="91440" bIns="45720" numCol="1" anchor="ctr"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dirty="0" smtClean="0">
                <a:ln>
                  <a:noFill/>
                </a:ln>
                <a:solidFill>
                  <a:srgbClr val="003366"/>
                </a:solidFill>
                <a:effectLst/>
                <a:uLnTx/>
                <a:uFillTx/>
                <a:latin typeface="+mn-ea"/>
                <a:ea typeface="+mj-ea"/>
                <a:cs typeface="+mj-cs"/>
              </a:rPr>
              <a:t>职业性噪声聋的诊断</a:t>
            </a:r>
            <a:r>
              <a:rPr kumimoji="0" lang="zh-CN" altLang="en-US" sz="4400" b="1" i="0" u="none" strike="noStrike" kern="1200" cap="none" spc="0" normalizeH="0" baseline="0" noProof="0" dirty="0" smtClean="0">
                <a:ln>
                  <a:noFill/>
                </a:ln>
                <a:solidFill>
                  <a:srgbClr val="003366"/>
                </a:solidFill>
                <a:effectLst/>
                <a:uLnTx/>
                <a:uFillTx/>
                <a:latin typeface="+mj-ea"/>
                <a:ea typeface="+mj-ea"/>
                <a:cs typeface="+mj-cs"/>
              </a:rPr>
              <a:t>（</a:t>
            </a:r>
            <a:r>
              <a:rPr kumimoji="0" lang="en-US" altLang="zh-CN" sz="2800" b="1" i="0" u="none" strike="noStrike" kern="1200" cap="none" spc="0" normalizeH="0" baseline="0" noProof="0" dirty="0" smtClean="0">
                <a:ln>
                  <a:noFill/>
                </a:ln>
                <a:solidFill>
                  <a:srgbClr val="003366"/>
                </a:solidFill>
                <a:effectLst/>
                <a:uLnTx/>
                <a:uFillTx/>
                <a:latin typeface="+mj-ea"/>
                <a:ea typeface="+mj-ea"/>
                <a:cs typeface="+mj-cs"/>
              </a:rPr>
              <a:t>GBZ 49-2014</a:t>
            </a:r>
            <a:r>
              <a:rPr kumimoji="0" lang="zh-CN" altLang="en-US" sz="2800" b="1" i="0" u="none" strike="noStrike" kern="1200" cap="none" spc="0" normalizeH="0" baseline="0" noProof="0" dirty="0" smtClean="0">
                <a:ln>
                  <a:noFill/>
                </a:ln>
                <a:solidFill>
                  <a:srgbClr val="003366"/>
                </a:solidFill>
                <a:effectLst/>
                <a:uLnTx/>
                <a:uFillTx/>
                <a:latin typeface="+mj-ea"/>
                <a:ea typeface="+mj-ea"/>
                <a:cs typeface="+mj-cs"/>
              </a:rPr>
              <a:t>）</a:t>
            </a:r>
            <a:endParaRPr kumimoji="0" lang="zh-CN" altLang="en-US" sz="2800" b="1" i="0" u="none" strike="noStrike" kern="1200" cap="none" spc="0" normalizeH="0" baseline="0" noProof="0" dirty="0">
              <a:ln>
                <a:noFill/>
              </a:ln>
              <a:solidFill>
                <a:srgbClr val="003366"/>
              </a:solidFill>
              <a:effectLst/>
              <a:uLnTx/>
              <a:uFillTx/>
              <a:latin typeface="+mj-lt"/>
              <a:ea typeface="+mj-ea"/>
              <a:cs typeface="+mj-cs"/>
            </a:endParaRPr>
          </a:p>
        </p:txBody>
      </p:sp>
      <p:sp>
        <p:nvSpPr>
          <p:cNvPr id="123907" name="Rectangle 3"/>
          <p:cNvSpPr>
            <a:spLocks noGrp="1" noChangeArrowheads="1"/>
          </p:cNvSpPr>
          <p:nvPr>
            <p:ph type="body" idx="1"/>
          </p:nvPr>
        </p:nvSpPr>
        <p:spPr>
          <a:xfrm>
            <a:off x="457200" y="1268413"/>
            <a:ext cx="8229600" cy="4862513"/>
          </a:xfrm>
        </p:spPr>
        <p:txBody>
          <a:bodyPr vert="horz" wrap="square" lIns="91440" tIns="45720" rIns="91440" bIns="45720" numCol="1" anchor="t" anchorCtr="0" compatLnSpc="1"/>
          <a:lstStyle/>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b</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 至少进行</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3</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次纯音听力检查（纯音听阈测试按</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GB/T 7583</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和</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GB/T 16403</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规定进行），两次检查间隔时间至少</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3d</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，而且各频率听阈偏差应≤</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10dB;</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诊断评定分级时应以每一频率</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3</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次中最小阈值进行计算。</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defRPr/>
            </a:pP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c</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 对纯音听力检查结果按</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GB/T 7582</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进行年龄性别修正（见表</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A.1</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defRPr/>
            </a:pP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d</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 进行鉴别诊断，应排除的其他致聋原因主要包括：伪聋、夸大性听力损失、药物（链霉素、庆大霉素、卡那霉素等）中毒性聋、外伤性聋、传染病（流行性脑脊髓膜炎、腮腺炎、麻疹等）性聋、家族性聋、梅尼埃病、突发性聋、各种中耳疾患及听神经瘤、听神经病等；</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defRPr/>
            </a:pP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e</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 符合职业性噪声聋听力损失特点者，计算双耳高频平均听阈（</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BHFTA</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），见式（</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A.1</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），双耳高频平均听阈≥</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40dB</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者，分别计算单耳平均听阈加权值（</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MTMV</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），以较好耳听阈加权值进行噪声聋诊断分级，见式（</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A.2</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9" name="Rectangle 2"/>
          <p:cNvSpPr>
            <a:spLocks noGrp="1" noChangeArrowheads="1"/>
          </p:cNvSpPr>
          <p:nvPr>
            <p:ph type="title" idx="4294967295"/>
          </p:nvPr>
        </p:nvSpPr>
        <p:spPr/>
        <p:txBody>
          <a:bodyPr vert="horz" wrap="square" lIns="91440" tIns="45720" rIns="91440" bIns="45720" numCol="1" anchor="ctr"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dirty="0" smtClean="0">
                <a:ln>
                  <a:noFill/>
                </a:ln>
                <a:solidFill>
                  <a:srgbClr val="003366"/>
                </a:solidFill>
                <a:effectLst/>
                <a:uLnTx/>
                <a:uFillTx/>
                <a:latin typeface="+mn-ea"/>
                <a:ea typeface="+mj-ea"/>
                <a:cs typeface="+mj-cs"/>
              </a:rPr>
              <a:t>职业性噪声聋的诊断</a:t>
            </a:r>
            <a:r>
              <a:rPr kumimoji="0" lang="zh-CN" altLang="en-US" sz="2800" b="1" i="0" u="none" strike="noStrike" kern="1200" cap="none" spc="0" normalizeH="0" baseline="0" noProof="0" dirty="0" smtClean="0">
                <a:ln>
                  <a:noFill/>
                </a:ln>
                <a:solidFill>
                  <a:srgbClr val="003366"/>
                </a:solidFill>
                <a:effectLst/>
                <a:uLnTx/>
                <a:uFillTx/>
                <a:latin typeface="+mj-ea"/>
                <a:ea typeface="+mj-ea"/>
                <a:cs typeface="+mj-cs"/>
              </a:rPr>
              <a:t>（</a:t>
            </a:r>
            <a:r>
              <a:rPr kumimoji="0" lang="en-US" altLang="zh-CN" sz="2800" b="1" i="0" u="none" strike="noStrike" kern="1200" cap="none" spc="0" normalizeH="0" baseline="0" noProof="0" dirty="0" smtClean="0">
                <a:ln>
                  <a:noFill/>
                </a:ln>
                <a:solidFill>
                  <a:srgbClr val="003366"/>
                </a:solidFill>
                <a:effectLst/>
                <a:uLnTx/>
                <a:uFillTx/>
                <a:latin typeface="+mj-ea"/>
                <a:ea typeface="+mj-ea"/>
                <a:cs typeface="+mj-cs"/>
              </a:rPr>
              <a:t>GBZ 49-2014</a:t>
            </a:r>
            <a:r>
              <a:rPr kumimoji="0" lang="zh-CN" altLang="en-US" sz="2800" b="1" i="0" u="none" strike="noStrike" kern="1200" cap="none" spc="0" normalizeH="0" baseline="0" noProof="0" dirty="0" smtClean="0">
                <a:ln>
                  <a:noFill/>
                </a:ln>
                <a:solidFill>
                  <a:srgbClr val="003366"/>
                </a:solidFill>
                <a:effectLst/>
                <a:uLnTx/>
                <a:uFillTx/>
                <a:latin typeface="+mj-ea"/>
                <a:ea typeface="+mj-ea"/>
                <a:cs typeface="+mj-cs"/>
              </a:rPr>
              <a:t>）</a:t>
            </a:r>
            <a:endParaRPr kumimoji="0" lang="zh-CN" altLang="en-US" sz="2800" b="1" i="0" u="none" strike="noStrike" kern="1200" cap="none" spc="0" normalizeH="0" baseline="0" noProof="0" dirty="0">
              <a:ln>
                <a:noFill/>
              </a:ln>
              <a:solidFill>
                <a:srgbClr val="003366"/>
              </a:solidFill>
              <a:effectLst/>
              <a:uLnTx/>
              <a:uFillTx/>
              <a:latin typeface="+mj-lt"/>
              <a:ea typeface="+mj-ea"/>
              <a:cs typeface="+mj-cs"/>
            </a:endParaRPr>
          </a:p>
        </p:txBody>
      </p:sp>
      <p:sp>
        <p:nvSpPr>
          <p:cNvPr id="1030" name="Rectangle 3"/>
          <p:cNvSpPr>
            <a:spLocks noGrp="1" noChangeArrowheads="1"/>
          </p:cNvSpPr>
          <p:nvPr>
            <p:ph type="body" sz="half" idx="1"/>
          </p:nvPr>
        </p:nvSpPr>
        <p:spPr>
          <a:xfrm>
            <a:off x="457200" y="1196975"/>
            <a:ext cx="7786688" cy="4933950"/>
          </a:xfrm>
        </p:spPr>
        <p:txBody>
          <a:bodyPr vert="horz" wrap="square" lIns="91440" tIns="45720" rIns="91440" bIns="45720" numCol="1" anchor="t" anchorCtr="0" compatLnSpc="1"/>
          <a:lstStyle/>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f</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 双耳高频平均听阈及单耳听阈加权值的计算（结果按四舍五入修约至整数），见式（</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A.1</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）和式（</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A.2</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                 </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lt"/>
                <a:ea typeface="+mn-ea"/>
                <a:cs typeface="+mn-cs"/>
              </a:rPr>
              <a:t>BHFTA</a:t>
            </a:r>
            <a:r>
              <a:rPr kumimoji="0" lang="en-US" altLang="zh-CN" sz="2000" b="1" i="0" u="none" strike="noStrike" kern="1200" cap="none" spc="0" normalizeH="0" baseline="0" noProof="0" dirty="0" smtClean="0">
                <a:ln>
                  <a:noFill/>
                </a:ln>
                <a:solidFill>
                  <a:srgbClr val="001D3B"/>
                </a:solidFill>
                <a:effectLst/>
                <a:uLnTx/>
                <a:uFillTx/>
                <a:latin typeface="+mn-lt"/>
                <a:ea typeface="+mn-ea"/>
                <a:cs typeface="Arial" panose="020B0604020202020204" pitchFamily="34" charset="0"/>
              </a:rPr>
              <a:t>=</a:t>
            </a:r>
            <a:endParaRPr kumimoji="0" lang="en-US" altLang="zh-CN" sz="2000" b="1" i="0" u="none" strike="noStrike" kern="1200" cap="none" spc="0" normalizeH="0" baseline="0" noProof="0" dirty="0" smtClean="0">
              <a:ln>
                <a:noFill/>
              </a:ln>
              <a:solidFill>
                <a:srgbClr val="001D3B"/>
              </a:solidFill>
              <a:effectLst/>
              <a:uLnTx/>
              <a:uFillTx/>
              <a:latin typeface="+mn-lt"/>
              <a:ea typeface="+mn-ea"/>
              <a:cs typeface="Arial" panose="020B0604020202020204" pitchFamily="34" charset="0"/>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endParaRPr kumimoji="0" lang="en-US" altLang="zh-CN" sz="2000" b="1" i="0" u="none" strike="noStrike" kern="1200" cap="none" spc="0" normalizeH="0" baseline="0" noProof="0" dirty="0" smtClean="0">
              <a:ln>
                <a:noFill/>
              </a:ln>
              <a:solidFill>
                <a:srgbClr val="001D3B"/>
              </a:solidFill>
              <a:effectLst/>
              <a:uLnTx/>
              <a:uFillTx/>
              <a:latin typeface="+mn-lt"/>
              <a:ea typeface="+mn-ea"/>
              <a:cs typeface="Arial" panose="020B0604020202020204" pitchFamily="34" charset="0"/>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lt"/>
                <a:ea typeface="+mn-ea"/>
                <a:cs typeface="+mn-cs"/>
              </a:rPr>
              <a:t>式中：</a:t>
            </a:r>
            <a:endParaRPr kumimoji="0" lang="zh-CN" altLang="en-US" sz="2000" b="1" i="0" u="none" strike="noStrike" kern="1200" cap="none" spc="0" normalizeH="0" baseline="0" noProof="0" dirty="0" smtClean="0">
              <a:ln>
                <a:noFill/>
              </a:ln>
              <a:solidFill>
                <a:srgbClr val="001D3B"/>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lt"/>
                <a:ea typeface="+mn-ea"/>
                <a:cs typeface="+mn-cs"/>
              </a:rPr>
              <a:t>BHFTA ——</a:t>
            </a:r>
            <a:r>
              <a:rPr kumimoji="0" lang="zh-CN" altLang="en-US" sz="2000" b="1" i="0" u="none" strike="noStrike" kern="1200" cap="none" spc="0" normalizeH="0" baseline="0" noProof="0" dirty="0" smtClean="0">
                <a:ln>
                  <a:noFill/>
                </a:ln>
                <a:solidFill>
                  <a:srgbClr val="001D3B"/>
                </a:solidFill>
                <a:effectLst/>
                <a:uLnTx/>
                <a:uFillTx/>
                <a:latin typeface="+mn-lt"/>
                <a:ea typeface="+mn-ea"/>
                <a:cs typeface="+mn-cs"/>
              </a:rPr>
              <a:t>双耳高频平均听阈，单位为分贝（</a:t>
            </a:r>
            <a:r>
              <a:rPr kumimoji="0" lang="en-US" altLang="zh-CN" sz="2000" b="1" i="0" u="none" strike="noStrike" kern="1200" cap="none" spc="0" normalizeH="0" baseline="0" noProof="0" dirty="0" smtClean="0">
                <a:ln>
                  <a:noFill/>
                </a:ln>
                <a:solidFill>
                  <a:srgbClr val="001D3B"/>
                </a:solidFill>
                <a:effectLst/>
                <a:uLnTx/>
                <a:uFillTx/>
                <a:latin typeface="+mn-lt"/>
                <a:ea typeface="+mn-ea"/>
                <a:cs typeface="+mn-cs"/>
              </a:rPr>
              <a:t>dB</a:t>
            </a:r>
            <a:r>
              <a:rPr kumimoji="0" lang="zh-CN" altLang="en-US" sz="2000" b="1" i="0" u="none" strike="noStrike" kern="1200" cap="none" spc="0" normalizeH="0" baseline="0" noProof="0" dirty="0" smtClean="0">
                <a:ln>
                  <a:noFill/>
                </a:ln>
                <a:solidFill>
                  <a:srgbClr val="001D3B"/>
                </a:solidFill>
                <a:effectLst/>
                <a:uLnTx/>
                <a:uFillTx/>
                <a:latin typeface="+mn-lt"/>
                <a:ea typeface="+mn-ea"/>
                <a:cs typeface="+mn-cs"/>
              </a:rPr>
              <a:t>）；</a:t>
            </a:r>
            <a:endParaRPr kumimoji="0" lang="zh-CN" altLang="en-US" sz="2000" b="1" i="0" u="none" strike="noStrike" kern="1200" cap="none" spc="0" normalizeH="0" baseline="0" noProof="0" dirty="0" smtClean="0">
              <a:ln>
                <a:noFill/>
              </a:ln>
              <a:solidFill>
                <a:srgbClr val="001D3B"/>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lt"/>
                <a:ea typeface="+mn-ea"/>
                <a:cs typeface="+mn-cs"/>
              </a:rPr>
              <a:t>HLL——</a:t>
            </a:r>
            <a:r>
              <a:rPr kumimoji="0" lang="zh-CN" altLang="en-US" sz="2000" b="1" i="0" u="none" strike="noStrike" kern="1200" cap="none" spc="0" normalizeH="0" baseline="0" noProof="0" dirty="0" smtClean="0">
                <a:ln>
                  <a:noFill/>
                </a:ln>
                <a:solidFill>
                  <a:srgbClr val="001D3B"/>
                </a:solidFill>
                <a:effectLst/>
                <a:uLnTx/>
                <a:uFillTx/>
                <a:latin typeface="+mn-lt"/>
                <a:ea typeface="+mn-ea"/>
                <a:cs typeface="+mn-cs"/>
              </a:rPr>
              <a:t>左耳</a:t>
            </a:r>
            <a:r>
              <a:rPr kumimoji="0" lang="en-US" altLang="zh-CN" sz="2000" b="1" i="0" u="none" strike="noStrike" kern="1200" cap="none" spc="0" normalizeH="0" baseline="0" noProof="0" dirty="0" smtClean="0">
                <a:ln>
                  <a:noFill/>
                </a:ln>
                <a:solidFill>
                  <a:srgbClr val="001D3B"/>
                </a:solidFill>
                <a:effectLst/>
                <a:uLnTx/>
                <a:uFillTx/>
                <a:latin typeface="+mn-lt"/>
                <a:ea typeface="+mn-ea"/>
                <a:cs typeface="+mn-cs"/>
              </a:rPr>
              <a:t>3000Hz</a:t>
            </a:r>
            <a:r>
              <a:rPr kumimoji="0" lang="zh-CN" altLang="en-US" sz="2000" b="1" i="0" u="none" strike="noStrike" kern="1200" cap="none" spc="0" normalizeH="0" baseline="0" noProof="0" dirty="0" smtClean="0">
                <a:ln>
                  <a:noFill/>
                </a:ln>
                <a:solidFill>
                  <a:srgbClr val="001D3B"/>
                </a:solidFill>
                <a:effectLst/>
                <a:uLnTx/>
                <a:uFillTx/>
                <a:latin typeface="+mn-lt"/>
                <a:ea typeface="+mn-ea"/>
                <a:cs typeface="+mn-cs"/>
              </a:rPr>
              <a:t>、</a:t>
            </a:r>
            <a:r>
              <a:rPr kumimoji="0" lang="en-US" altLang="zh-CN" sz="2000" b="1" i="0" u="none" strike="noStrike" kern="1200" cap="none" spc="0" normalizeH="0" baseline="0" noProof="0" dirty="0" smtClean="0">
                <a:ln>
                  <a:noFill/>
                </a:ln>
                <a:solidFill>
                  <a:srgbClr val="001D3B"/>
                </a:solidFill>
                <a:effectLst/>
                <a:uLnTx/>
                <a:uFillTx/>
                <a:latin typeface="+mn-lt"/>
                <a:ea typeface="+mn-ea"/>
                <a:cs typeface="+mn-cs"/>
              </a:rPr>
              <a:t>4000Hz</a:t>
            </a:r>
            <a:r>
              <a:rPr kumimoji="0" lang="zh-CN" altLang="en-US" sz="2000" b="1" i="0" u="none" strike="noStrike" kern="1200" cap="none" spc="0" normalizeH="0" baseline="0" noProof="0" dirty="0" smtClean="0">
                <a:ln>
                  <a:noFill/>
                </a:ln>
                <a:solidFill>
                  <a:srgbClr val="001D3B"/>
                </a:solidFill>
                <a:effectLst/>
                <a:uLnTx/>
                <a:uFillTx/>
                <a:latin typeface="+mn-lt"/>
                <a:ea typeface="+mn-ea"/>
                <a:cs typeface="+mn-cs"/>
              </a:rPr>
              <a:t>、</a:t>
            </a:r>
            <a:r>
              <a:rPr kumimoji="0" lang="en-US" altLang="zh-CN" sz="2000" b="1" i="0" u="none" strike="noStrike" kern="1200" cap="none" spc="0" normalizeH="0" baseline="0" noProof="0" dirty="0" smtClean="0">
                <a:ln>
                  <a:noFill/>
                </a:ln>
                <a:solidFill>
                  <a:srgbClr val="001D3B"/>
                </a:solidFill>
                <a:effectLst/>
                <a:uLnTx/>
                <a:uFillTx/>
                <a:latin typeface="+mn-lt"/>
                <a:ea typeface="+mn-ea"/>
                <a:cs typeface="+mn-cs"/>
              </a:rPr>
              <a:t>6000Hz</a:t>
            </a:r>
            <a:r>
              <a:rPr kumimoji="0" lang="zh-CN" altLang="en-US" sz="2000" b="1" i="0" u="none" strike="noStrike" kern="1200" cap="none" spc="0" normalizeH="0" baseline="0" noProof="0" dirty="0" smtClean="0">
                <a:ln>
                  <a:noFill/>
                </a:ln>
                <a:solidFill>
                  <a:srgbClr val="001D3B"/>
                </a:solidFill>
                <a:effectLst/>
                <a:uLnTx/>
                <a:uFillTx/>
                <a:latin typeface="+mn-lt"/>
                <a:ea typeface="+mn-ea"/>
                <a:cs typeface="+mn-cs"/>
              </a:rPr>
              <a:t>听力级之和，单位为分贝（</a:t>
            </a:r>
            <a:r>
              <a:rPr kumimoji="0" lang="en-US" altLang="zh-CN" sz="2000" b="1" i="0" u="none" strike="noStrike" kern="1200" cap="none" spc="0" normalizeH="0" baseline="0" noProof="0" dirty="0" smtClean="0">
                <a:ln>
                  <a:noFill/>
                </a:ln>
                <a:solidFill>
                  <a:srgbClr val="001D3B"/>
                </a:solidFill>
                <a:effectLst/>
                <a:uLnTx/>
                <a:uFillTx/>
                <a:latin typeface="+mn-lt"/>
                <a:ea typeface="+mn-ea"/>
                <a:cs typeface="+mn-cs"/>
              </a:rPr>
              <a:t>dB</a:t>
            </a:r>
            <a:r>
              <a:rPr kumimoji="0" lang="zh-CN" altLang="en-US" sz="2000" b="1" i="0" u="none" strike="noStrike" kern="1200" cap="none" spc="0" normalizeH="0" baseline="0" noProof="0" dirty="0" smtClean="0">
                <a:ln>
                  <a:noFill/>
                </a:ln>
                <a:solidFill>
                  <a:srgbClr val="001D3B"/>
                </a:solidFill>
                <a:effectLst/>
                <a:uLnTx/>
                <a:uFillTx/>
                <a:latin typeface="+mn-lt"/>
                <a:ea typeface="+mn-ea"/>
                <a:cs typeface="+mn-cs"/>
              </a:rPr>
              <a:t>）；</a:t>
            </a:r>
            <a:endParaRPr kumimoji="0" lang="zh-CN" altLang="en-US" sz="2000" b="1" i="0" u="none" strike="noStrike" kern="1200" cap="none" spc="0" normalizeH="0" baseline="0" noProof="0" dirty="0" smtClean="0">
              <a:ln>
                <a:noFill/>
              </a:ln>
              <a:solidFill>
                <a:srgbClr val="001D3B"/>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lt"/>
                <a:ea typeface="+mn-ea"/>
                <a:cs typeface="+mn-cs"/>
              </a:rPr>
              <a:t>HLR——</a:t>
            </a:r>
            <a:r>
              <a:rPr kumimoji="0" lang="zh-CN" altLang="en-US" sz="2000" b="1" i="0" u="none" strike="noStrike" kern="1200" cap="none" spc="0" normalizeH="0" baseline="0" noProof="0" dirty="0" smtClean="0">
                <a:ln>
                  <a:noFill/>
                </a:ln>
                <a:solidFill>
                  <a:srgbClr val="001D3B"/>
                </a:solidFill>
                <a:effectLst/>
                <a:uLnTx/>
                <a:uFillTx/>
                <a:latin typeface="+mn-lt"/>
                <a:ea typeface="+mn-ea"/>
                <a:cs typeface="+mn-cs"/>
              </a:rPr>
              <a:t>右耳</a:t>
            </a:r>
            <a:r>
              <a:rPr kumimoji="0" lang="en-US" altLang="zh-CN" sz="2000" b="1" i="0" u="none" strike="noStrike" kern="1200" cap="none" spc="0" normalizeH="0" baseline="0" noProof="0" dirty="0" smtClean="0">
                <a:ln>
                  <a:noFill/>
                </a:ln>
                <a:solidFill>
                  <a:srgbClr val="001D3B"/>
                </a:solidFill>
                <a:effectLst/>
                <a:uLnTx/>
                <a:uFillTx/>
                <a:latin typeface="+mn-lt"/>
                <a:ea typeface="+mn-ea"/>
                <a:cs typeface="+mn-cs"/>
              </a:rPr>
              <a:t>3000Hz</a:t>
            </a:r>
            <a:r>
              <a:rPr kumimoji="0" lang="zh-CN" altLang="en-US" sz="2000" b="1" i="0" u="none" strike="noStrike" kern="1200" cap="none" spc="0" normalizeH="0" baseline="0" noProof="0" dirty="0" smtClean="0">
                <a:ln>
                  <a:noFill/>
                </a:ln>
                <a:solidFill>
                  <a:srgbClr val="001D3B"/>
                </a:solidFill>
                <a:effectLst/>
                <a:uLnTx/>
                <a:uFillTx/>
                <a:latin typeface="+mn-lt"/>
                <a:ea typeface="+mn-ea"/>
                <a:cs typeface="+mn-cs"/>
              </a:rPr>
              <a:t>、</a:t>
            </a:r>
            <a:r>
              <a:rPr kumimoji="0" lang="en-US" altLang="zh-CN" sz="2000" b="1" i="0" u="none" strike="noStrike" kern="1200" cap="none" spc="0" normalizeH="0" baseline="0" noProof="0" dirty="0" smtClean="0">
                <a:ln>
                  <a:noFill/>
                </a:ln>
                <a:solidFill>
                  <a:srgbClr val="001D3B"/>
                </a:solidFill>
                <a:effectLst/>
                <a:uLnTx/>
                <a:uFillTx/>
                <a:latin typeface="+mn-lt"/>
                <a:ea typeface="+mn-ea"/>
                <a:cs typeface="+mn-cs"/>
              </a:rPr>
              <a:t>4000Hz</a:t>
            </a:r>
            <a:r>
              <a:rPr kumimoji="0" lang="zh-CN" altLang="en-US" sz="2000" b="1" i="0" u="none" strike="noStrike" kern="1200" cap="none" spc="0" normalizeH="0" baseline="0" noProof="0" dirty="0" smtClean="0">
                <a:ln>
                  <a:noFill/>
                </a:ln>
                <a:solidFill>
                  <a:srgbClr val="001D3B"/>
                </a:solidFill>
                <a:effectLst/>
                <a:uLnTx/>
                <a:uFillTx/>
                <a:latin typeface="+mn-lt"/>
                <a:ea typeface="+mn-ea"/>
                <a:cs typeface="+mn-cs"/>
              </a:rPr>
              <a:t>、</a:t>
            </a:r>
            <a:r>
              <a:rPr kumimoji="0" lang="en-US" altLang="zh-CN" sz="2000" b="1" i="0" u="none" strike="noStrike" kern="1200" cap="none" spc="0" normalizeH="0" baseline="0" noProof="0" dirty="0" smtClean="0">
                <a:ln>
                  <a:noFill/>
                </a:ln>
                <a:solidFill>
                  <a:srgbClr val="001D3B"/>
                </a:solidFill>
                <a:effectLst/>
                <a:uLnTx/>
                <a:uFillTx/>
                <a:latin typeface="+mn-lt"/>
                <a:ea typeface="+mn-ea"/>
                <a:cs typeface="+mn-cs"/>
              </a:rPr>
              <a:t>6000Hz</a:t>
            </a:r>
            <a:r>
              <a:rPr kumimoji="0" lang="zh-CN" altLang="en-US" sz="2000" b="1" i="0" u="none" strike="noStrike" kern="1200" cap="none" spc="0" normalizeH="0" baseline="0" noProof="0" dirty="0" smtClean="0">
                <a:ln>
                  <a:noFill/>
                </a:ln>
                <a:solidFill>
                  <a:srgbClr val="001D3B"/>
                </a:solidFill>
                <a:effectLst/>
                <a:uLnTx/>
                <a:uFillTx/>
                <a:latin typeface="+mn-lt"/>
                <a:ea typeface="+mn-ea"/>
                <a:cs typeface="+mn-cs"/>
              </a:rPr>
              <a:t>听力级之和，单位为分贝（</a:t>
            </a:r>
            <a:r>
              <a:rPr kumimoji="0" lang="en-US" altLang="zh-CN" sz="2000" b="1" i="0" u="none" strike="noStrike" kern="1200" cap="none" spc="0" normalizeH="0" baseline="0" noProof="0" dirty="0" smtClean="0">
                <a:ln>
                  <a:noFill/>
                </a:ln>
                <a:solidFill>
                  <a:srgbClr val="001D3B"/>
                </a:solidFill>
                <a:effectLst/>
                <a:uLnTx/>
                <a:uFillTx/>
                <a:latin typeface="+mn-lt"/>
                <a:ea typeface="+mn-ea"/>
                <a:cs typeface="+mn-cs"/>
              </a:rPr>
              <a:t>dB</a:t>
            </a:r>
            <a:r>
              <a:rPr kumimoji="0" lang="zh-CN" altLang="en-US" sz="2000" b="1" i="0" u="none" strike="noStrike" kern="1200" cap="none" spc="0" normalizeH="0" baseline="0" noProof="0" dirty="0" smtClean="0">
                <a:ln>
                  <a:noFill/>
                </a:ln>
                <a:solidFill>
                  <a:srgbClr val="001D3B"/>
                </a:solidFill>
                <a:effectLst/>
                <a:uLnTx/>
                <a:uFillTx/>
                <a:latin typeface="+mn-lt"/>
                <a:ea typeface="+mn-ea"/>
                <a:cs typeface="+mn-cs"/>
              </a:rPr>
              <a:t>）。</a:t>
            </a:r>
            <a:endParaRPr kumimoji="0" lang="zh-CN" altLang="en-US" sz="2000" b="1" i="0" u="none" strike="noStrike" kern="1200" cap="none" spc="0" normalizeH="0" baseline="0" noProof="0" dirty="0" smtClean="0">
              <a:ln>
                <a:noFill/>
              </a:ln>
              <a:solidFill>
                <a:srgbClr val="001D3B"/>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lt"/>
                <a:ea typeface="+mn-ea"/>
                <a:cs typeface="+mn-cs"/>
              </a:rPr>
              <a:t>         </a:t>
            </a:r>
            <a:r>
              <a:rPr kumimoji="0" lang="en-US" altLang="zh-CN" sz="2000" b="1" i="0" u="none" strike="noStrike" kern="1200" cap="none" spc="0" normalizeH="0" baseline="0" noProof="0" dirty="0" smtClean="0">
                <a:ln>
                  <a:noFill/>
                </a:ln>
                <a:solidFill>
                  <a:srgbClr val="001D3B"/>
                </a:solidFill>
                <a:effectLst/>
                <a:uLnTx/>
                <a:uFillTx/>
                <a:latin typeface="+mn-lt"/>
                <a:ea typeface="+mn-ea"/>
                <a:cs typeface="+mn-cs"/>
              </a:rPr>
              <a:t>MTMV=</a:t>
            </a:r>
            <a:endParaRPr kumimoji="0" lang="en-US" altLang="zh-CN" sz="2000" b="1" i="0" u="none" strike="noStrike" kern="1200" cap="none" spc="0" normalizeH="0" baseline="0" noProof="0" dirty="0" smtClean="0">
              <a:ln>
                <a:noFill/>
              </a:ln>
              <a:solidFill>
                <a:srgbClr val="001D3B"/>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lt"/>
                <a:ea typeface="+mn-ea"/>
                <a:cs typeface="+mn-cs"/>
              </a:rPr>
              <a:t>式中：</a:t>
            </a:r>
            <a:endParaRPr kumimoji="0" lang="zh-CN" altLang="en-US" sz="2000" b="1" i="0" u="none" strike="noStrike" kern="1200" cap="none" spc="0" normalizeH="0" baseline="0" noProof="0" dirty="0" smtClean="0">
              <a:ln>
                <a:noFill/>
              </a:ln>
              <a:solidFill>
                <a:srgbClr val="001D3B"/>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lt"/>
                <a:ea typeface="+mn-ea"/>
                <a:cs typeface="+mn-cs"/>
              </a:rPr>
              <a:t>MTWV ——</a:t>
            </a:r>
            <a:r>
              <a:rPr kumimoji="0" lang="zh-CN" altLang="en-US" sz="2000" b="1" i="0" u="none" strike="noStrike" kern="1200" cap="none" spc="0" normalizeH="0" baseline="0" noProof="0" dirty="0" smtClean="0">
                <a:ln>
                  <a:noFill/>
                </a:ln>
                <a:solidFill>
                  <a:srgbClr val="001D3B"/>
                </a:solidFill>
                <a:effectLst/>
                <a:uLnTx/>
                <a:uFillTx/>
                <a:latin typeface="+mn-lt"/>
                <a:ea typeface="+mn-ea"/>
                <a:cs typeface="+mn-cs"/>
              </a:rPr>
              <a:t>单耳听阈加权值，单位为分贝（</a:t>
            </a:r>
            <a:r>
              <a:rPr kumimoji="0" lang="en-US" altLang="zh-CN" sz="2000" b="1" i="0" u="none" strike="noStrike" kern="1200" cap="none" spc="0" normalizeH="0" baseline="0" noProof="0" dirty="0" smtClean="0">
                <a:ln>
                  <a:noFill/>
                </a:ln>
                <a:solidFill>
                  <a:srgbClr val="001D3B"/>
                </a:solidFill>
                <a:effectLst/>
                <a:uLnTx/>
                <a:uFillTx/>
                <a:latin typeface="+mn-lt"/>
                <a:ea typeface="+mn-ea"/>
                <a:cs typeface="+mn-cs"/>
              </a:rPr>
              <a:t>dB</a:t>
            </a:r>
            <a:r>
              <a:rPr kumimoji="0" lang="zh-CN" altLang="en-US" sz="2000" b="1" i="0" u="none" strike="noStrike" kern="1200" cap="none" spc="0" normalizeH="0" baseline="0" noProof="0" dirty="0" smtClean="0">
                <a:ln>
                  <a:noFill/>
                </a:ln>
                <a:solidFill>
                  <a:srgbClr val="001D3B"/>
                </a:solidFill>
                <a:effectLst/>
                <a:uLnTx/>
                <a:uFillTx/>
                <a:latin typeface="+mn-lt"/>
                <a:ea typeface="+mn-ea"/>
                <a:cs typeface="+mn-cs"/>
              </a:rPr>
              <a:t>）；</a:t>
            </a:r>
            <a:endParaRPr kumimoji="0" lang="zh-CN" altLang="en-US" sz="2000" b="1" i="0" u="none" strike="noStrike" kern="1200" cap="none" spc="0" normalizeH="0" baseline="0" noProof="0" dirty="0" smtClean="0">
              <a:ln>
                <a:noFill/>
              </a:ln>
              <a:solidFill>
                <a:srgbClr val="001D3B"/>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lt"/>
                <a:ea typeface="+mn-ea"/>
                <a:cs typeface="+mn-cs"/>
              </a:rPr>
              <a:t>HL——</a:t>
            </a:r>
            <a:r>
              <a:rPr kumimoji="0" lang="zh-CN" altLang="en-US" sz="2000" b="1" i="0" u="none" strike="noStrike" kern="1200" cap="none" spc="0" normalizeH="0" baseline="0" noProof="0" dirty="0" smtClean="0">
                <a:ln>
                  <a:noFill/>
                </a:ln>
                <a:solidFill>
                  <a:srgbClr val="001D3B"/>
                </a:solidFill>
                <a:effectLst/>
                <a:uLnTx/>
                <a:uFillTx/>
                <a:latin typeface="+mn-lt"/>
                <a:ea typeface="+mn-ea"/>
                <a:cs typeface="+mn-cs"/>
              </a:rPr>
              <a:t>听力级，单位为分贝（</a:t>
            </a:r>
            <a:r>
              <a:rPr kumimoji="0" lang="en-US" altLang="zh-CN" sz="2000" b="1" i="0" u="none" strike="noStrike" kern="1200" cap="none" spc="0" normalizeH="0" baseline="0" noProof="0" dirty="0" smtClean="0">
                <a:ln>
                  <a:noFill/>
                </a:ln>
                <a:solidFill>
                  <a:srgbClr val="001D3B"/>
                </a:solidFill>
                <a:effectLst/>
                <a:uLnTx/>
                <a:uFillTx/>
                <a:latin typeface="+mn-lt"/>
                <a:ea typeface="+mn-ea"/>
                <a:cs typeface="+mn-cs"/>
              </a:rPr>
              <a:t>dB</a:t>
            </a:r>
            <a:r>
              <a:rPr kumimoji="0" lang="zh-CN" altLang="en-US" sz="2000" b="1" i="0" u="none" strike="noStrike" kern="1200" cap="none" spc="0" normalizeH="0" baseline="0" noProof="0" dirty="0" smtClean="0">
                <a:ln>
                  <a:noFill/>
                </a:ln>
                <a:solidFill>
                  <a:srgbClr val="001D3B"/>
                </a:solidFill>
                <a:effectLst/>
                <a:uLnTx/>
                <a:uFillTx/>
                <a:latin typeface="+mn-lt"/>
                <a:ea typeface="+mn-ea"/>
                <a:cs typeface="+mn-cs"/>
              </a:rPr>
              <a:t>）。</a:t>
            </a:r>
            <a:endParaRPr kumimoji="0" lang="zh-CN" altLang="en-US" sz="2000" b="1" i="0" u="none" strike="noStrike" kern="1200" cap="none" spc="0" normalizeH="0" baseline="0" noProof="0" dirty="0" smtClean="0">
              <a:ln>
                <a:noFill/>
              </a:ln>
              <a:solidFill>
                <a:srgbClr val="001D3B"/>
              </a:solidFill>
              <a:effectLst/>
              <a:uLnTx/>
              <a:uFillTx/>
              <a:latin typeface="+mn-lt"/>
              <a:ea typeface="+mn-ea"/>
              <a:cs typeface="+mn-cs"/>
            </a:endParaRPr>
          </a:p>
        </p:txBody>
      </p:sp>
      <p:graphicFrame>
        <p:nvGraphicFramePr>
          <p:cNvPr id="1026" name="Object 20"/>
          <p:cNvGraphicFramePr>
            <a:graphicFrameLocks noChangeAspect="1"/>
          </p:cNvGraphicFramePr>
          <p:nvPr>
            <p:ph sz="quarter" idx="1"/>
          </p:nvPr>
        </p:nvGraphicFramePr>
        <p:xfrm>
          <a:off x="2400300" y="4941888"/>
          <a:ext cx="5735638" cy="790575"/>
        </p:xfrm>
        <a:graphic>
          <a:graphicData uri="http://schemas.openxmlformats.org/presentationml/2006/ole">
            <mc:AlternateContent xmlns:mc="http://schemas.openxmlformats.org/markup-compatibility/2006">
              <mc:Choice xmlns:v="urn:schemas-microsoft-com:vml" Requires="v">
                <p:oleObj spid="_x0000_s3076" name="" r:id="rId1" imgW="3225800" imgH="406400" progId="Equation.3">
                  <p:embed/>
                </p:oleObj>
              </mc:Choice>
              <mc:Fallback>
                <p:oleObj name="" r:id="rId1" imgW="3225800" imgH="406400" progId="Equation.3">
                  <p:embed/>
                  <p:pic>
                    <p:nvPicPr>
                      <p:cNvPr id="0" name="图片 3075"/>
                      <p:cNvPicPr/>
                      <p:nvPr/>
                    </p:nvPicPr>
                    <p:blipFill>
                      <a:blip r:embed="rId2"/>
                      <a:srcRect/>
                      <a:stretch>
                        <a:fillRect/>
                      </a:stretch>
                    </p:blipFill>
                    <p:spPr>
                      <a:xfrm>
                        <a:off x="2400300" y="4941888"/>
                        <a:ext cx="5735638" cy="790575"/>
                      </a:xfrm>
                      <a:prstGeom prst="rect">
                        <a:avLst/>
                      </a:prstGeom>
                      <a:blipFill rotWithShape="0">
                        <a:blip r:embed="rId3"/>
                      </a:blipFill>
                      <a:ln w="38100">
                        <a:miter/>
                      </a:ln>
                    </p:spPr>
                  </p:pic>
                </p:oleObj>
              </mc:Fallback>
            </mc:AlternateContent>
          </a:graphicData>
        </a:graphic>
      </p:graphicFrame>
      <p:graphicFrame>
        <p:nvGraphicFramePr>
          <p:cNvPr id="1027" name="Object 22"/>
          <p:cNvGraphicFramePr>
            <a:graphicFrameLocks noChangeAspect="1"/>
          </p:cNvGraphicFramePr>
          <p:nvPr>
            <p:ph sz="quarter" idx="1"/>
          </p:nvPr>
        </p:nvGraphicFramePr>
        <p:xfrm>
          <a:off x="1927225" y="2257425"/>
          <a:ext cx="1473200" cy="857250"/>
        </p:xfrm>
        <a:graphic>
          <a:graphicData uri="http://schemas.openxmlformats.org/presentationml/2006/ole">
            <mc:AlternateContent xmlns:mc="http://schemas.openxmlformats.org/markup-compatibility/2006">
              <mc:Choice xmlns:v="urn:schemas-microsoft-com:vml" Requires="v">
                <p:oleObj spid="_x0000_s3078" name="" r:id="rId4" imgW="698500" imgH="406400" progId="Equation.3">
                  <p:embed/>
                </p:oleObj>
              </mc:Choice>
              <mc:Fallback>
                <p:oleObj name="" r:id="rId4" imgW="698500" imgH="406400" progId="Equation.3">
                  <p:embed/>
                  <p:pic>
                    <p:nvPicPr>
                      <p:cNvPr id="0" name="图片 3077"/>
                      <p:cNvPicPr/>
                      <p:nvPr/>
                    </p:nvPicPr>
                    <p:blipFill>
                      <a:blip r:embed="rId5"/>
                      <a:srcRect/>
                      <a:stretch>
                        <a:fillRect/>
                      </a:stretch>
                    </p:blipFill>
                    <p:spPr>
                      <a:xfrm>
                        <a:off x="1927225" y="2257425"/>
                        <a:ext cx="1473200" cy="857250"/>
                      </a:xfrm>
                      <a:prstGeom prst="rect">
                        <a:avLst/>
                      </a:prstGeom>
                      <a:blipFill rotWithShape="0">
                        <a:blip r:embed="rId3"/>
                      </a:blipFill>
                      <a:ln w="38100">
                        <a:miter/>
                      </a:ln>
                    </p:spPr>
                  </p:pic>
                </p:oleObj>
              </mc:Fallback>
            </mc:AlternateContent>
          </a:graphicData>
        </a:graphic>
      </p:graphicFrame>
      <p:graphicFrame>
        <p:nvGraphicFramePr>
          <p:cNvPr id="1028" name="Object 23"/>
          <p:cNvGraphicFramePr>
            <a:graphicFrameLocks noChangeAspect="1"/>
          </p:cNvGraphicFramePr>
          <p:nvPr/>
        </p:nvGraphicFramePr>
        <p:xfrm>
          <a:off x="4502150" y="3213100"/>
          <a:ext cx="139700" cy="431800"/>
        </p:xfrm>
        <a:graphic>
          <a:graphicData uri="http://schemas.openxmlformats.org/presentationml/2006/ole">
            <mc:AlternateContent xmlns:mc="http://schemas.openxmlformats.org/markup-compatibility/2006">
              <mc:Choice xmlns:v="urn:schemas-microsoft-com:vml" Requires="v">
                <p:oleObj spid="_x0000_s3077" name="" r:id="rId6" imgW="139700" imgH="431800" progId="Equation.3">
                  <p:embed/>
                </p:oleObj>
              </mc:Choice>
              <mc:Fallback>
                <p:oleObj name="" r:id="rId6" imgW="139700" imgH="431800" progId="Equation.3">
                  <p:embed/>
                  <p:pic>
                    <p:nvPicPr>
                      <p:cNvPr id="0" name="图片 3076"/>
                      <p:cNvPicPr/>
                      <p:nvPr/>
                    </p:nvPicPr>
                    <p:blipFill>
                      <a:blip r:embed="rId7"/>
                      <a:stretch>
                        <a:fillRect/>
                      </a:stretch>
                    </p:blipFill>
                    <p:spPr>
                      <a:xfrm>
                        <a:off x="4502150" y="3213100"/>
                        <a:ext cx="139700" cy="431800"/>
                      </a:xfrm>
                      <a:prstGeom prst="rect">
                        <a:avLst/>
                      </a:prstGeom>
                      <a:noFill/>
                      <a:ln w="38100">
                        <a:noFill/>
                        <a:miter/>
                      </a:ln>
                    </p:spPr>
                  </p:pic>
                </p:oleObj>
              </mc:Fallback>
            </mc:AlternateContent>
          </a:graphicData>
        </a:graphic>
      </p:graphicFrame>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4" name="标题 1"/>
          <p:cNvSpPr>
            <a:spLocks noGrp="1"/>
          </p:cNvSpPr>
          <p:nvPr>
            <p:ph type="title"/>
          </p:nvPr>
        </p:nvSpPr>
        <p:spPr/>
        <p:txBody>
          <a:bodyPr vert="horz" wrap="square" lIns="91440" tIns="45720" rIns="91440" bIns="45720" anchor="ctr" anchorCtr="1"/>
          <a:p>
            <a:r>
              <a:rPr lang="zh-CN" altLang="en-US" dirty="0"/>
              <a:t>概述</a:t>
            </a:r>
            <a:endParaRPr lang="zh-CN" altLang="en-US" dirty="0"/>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pic>
        <p:nvPicPr>
          <p:cNvPr id="120836" name="Picture 4"/>
          <p:cNvPicPr>
            <a:picLocks noGrp="1" noChangeAspect="1"/>
          </p:cNvPicPr>
          <p:nvPr>
            <p:ph idx="1"/>
          </p:nvPr>
        </p:nvPicPr>
        <p:blipFill>
          <a:blip r:embed="rId1"/>
          <a:srcRect/>
          <a:stretch>
            <a:fillRect/>
          </a:stretch>
        </p:blipFill>
        <p:spPr>
          <a:xfrm>
            <a:off x="0" y="981075"/>
            <a:ext cx="9144000" cy="5327650"/>
          </a:xfrm>
        </p:spPr>
      </p:pic>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8" name="标题 1"/>
          <p:cNvSpPr>
            <a:spLocks noGrp="1"/>
          </p:cNvSpPr>
          <p:nvPr>
            <p:ph type="title"/>
          </p:nvPr>
        </p:nvSpPr>
        <p:spPr/>
        <p:txBody>
          <a:bodyPr vert="horz" wrap="square" lIns="91440" tIns="45720" rIns="91440" bIns="45720" anchor="ctr" anchorCtr="1"/>
          <a:p>
            <a:r>
              <a:rPr lang="zh-CN" altLang="en-US" dirty="0"/>
              <a:t>概述</a:t>
            </a:r>
            <a:endParaRPr lang="zh-CN" altLang="en-US" dirty="0"/>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pic>
        <p:nvPicPr>
          <p:cNvPr id="121860" name="Picture 3"/>
          <p:cNvPicPr>
            <a:picLocks noGrp="1" noChangeAspect="1"/>
          </p:cNvPicPr>
          <p:nvPr>
            <p:ph idx="1"/>
          </p:nvPr>
        </p:nvPicPr>
        <p:blipFill>
          <a:blip r:embed="rId1"/>
          <a:srcRect/>
          <a:stretch>
            <a:fillRect/>
          </a:stretch>
        </p:blipFill>
        <p:spPr>
          <a:xfrm>
            <a:off x="611188" y="765175"/>
            <a:ext cx="7056437" cy="6042025"/>
          </a:xfr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rgbClr val="003366"/>
                </a:solidFill>
                <a:effectLst/>
                <a:uLnTx/>
                <a:uFillTx/>
                <a:latin typeface="+mn-ea"/>
                <a:ea typeface="+mj-ea"/>
                <a:cs typeface="+mj-cs"/>
              </a:rPr>
              <a:t>概述</a:t>
            </a:r>
            <a:endParaRPr kumimoji="0" lang="zh-CN" altLang="en-US" sz="44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1412875"/>
            <a:ext cx="8229600" cy="471805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（一）、基本知识</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273050" marR="0" lvl="0" indent="-27305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err="1" smtClean="0">
                <a:ln>
                  <a:noFill/>
                </a:ln>
                <a:solidFill>
                  <a:srgbClr val="001D3B"/>
                </a:solidFill>
                <a:effectLst/>
                <a:uLnTx/>
                <a:uFillTx/>
                <a:latin typeface="+mn-ea"/>
                <a:ea typeface="+mn-ea"/>
                <a:cs typeface="+mn-cs"/>
              </a:rPr>
              <a:t>听阈</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273050" marR="0" lvl="0" indent="-27305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     </a:t>
            </a:r>
            <a:r>
              <a:rPr kumimoji="0" lang="en-US" altLang="zh-CN" sz="2000" b="1" i="0" u="none" strike="noStrike" kern="1200" cap="none" spc="0" normalizeH="0" baseline="0" noProof="0" dirty="0" err="1" smtClean="0">
                <a:ln>
                  <a:noFill/>
                </a:ln>
                <a:solidFill>
                  <a:srgbClr val="001D3B"/>
                </a:solidFill>
                <a:effectLst/>
                <a:uLnTx/>
                <a:uFillTx/>
                <a:latin typeface="+mn-ea"/>
                <a:ea typeface="+mn-ea"/>
                <a:cs typeface="+mn-cs"/>
              </a:rPr>
              <a:t>正常人耳刚能引起音响感觉的声音强度（GBZ</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/T224-2010）。</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273050" marR="0" lvl="0" indent="-27305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耳科正常人：指具有正常健康状态、耳道无耵聍堵塞、无过度噪声暴露史、无耳毒性药物史、无任何耳疾体征者。）</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273050" marR="0" lvl="0" indent="-27305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某人的听阈是指在规定条件下，受试者在重复试验中做出正确察觉反应能达到预定百分数的最低声压级或振动力级（注：预定百分数常取为</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50% </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 GB/T16296.1-2018</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Char char="n"/>
              <a:defRPr/>
            </a:pPr>
            <a:endParaRPr kumimoji="0" lang="zh-CN" altLang="en-US" sz="2000" b="1" i="0" u="none" strike="noStrike" kern="1200" cap="none" spc="0" normalizeH="0" baseline="0" noProof="0" dirty="0">
              <a:ln>
                <a:noFill/>
              </a:ln>
              <a:solidFill>
                <a:srgbClr val="001D3B"/>
              </a:solidFill>
              <a:effectLst/>
              <a:uLnTx/>
              <a:uFillTx/>
              <a:latin typeface="+mn-ea"/>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smtClean="0">
                <a:ln>
                  <a:noFill/>
                </a:ln>
                <a:solidFill>
                  <a:srgbClr val="003366"/>
                </a:solidFill>
                <a:effectLst/>
                <a:uLnTx/>
                <a:uFillTx/>
                <a:latin typeface="+mn-ea"/>
                <a:ea typeface="+mj-ea"/>
                <a:cs typeface="+mj-cs"/>
              </a:rPr>
              <a:t>职业性噪声聋的诊断计算步骤</a:t>
            </a:r>
            <a:endParaRPr kumimoji="0" lang="zh-CN" altLang="en-US" sz="28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1341438"/>
            <a:ext cx="8229600" cy="4789488"/>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3200" b="1" i="0" u="none" strike="noStrike" kern="1200" cap="none" spc="0" normalizeH="0" baseline="0" noProof="0" dirty="0" smtClean="0">
                <a:ln>
                  <a:noFill/>
                </a:ln>
                <a:solidFill>
                  <a:srgbClr val="001D3B"/>
                </a:solidFill>
                <a:effectLst/>
                <a:uLnTx/>
                <a:uFillTx/>
                <a:latin typeface="+mn-ea"/>
                <a:ea typeface="+mn-ea"/>
                <a:cs typeface="+mn-cs"/>
              </a:rPr>
              <a:t>听力测定结论：</a:t>
            </a:r>
            <a:endParaRPr kumimoji="0" lang="en-US" altLang="zh-CN" sz="32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400" b="1" i="0" u="none" strike="noStrike" kern="1200" cap="none" spc="0" normalizeH="0" baseline="0" noProof="0" dirty="0" smtClean="0">
                <a:ln>
                  <a:noFill/>
                </a:ln>
                <a:solidFill>
                  <a:srgbClr val="0070C0"/>
                </a:solidFill>
                <a:effectLst/>
                <a:uLnTx/>
                <a:uFillTx/>
                <a:latin typeface="+mn-ea"/>
                <a:ea typeface="+mn-ea"/>
                <a:cs typeface="+mn-cs"/>
              </a:rPr>
              <a:t>左耳语频的平均听阈值：</a:t>
            </a:r>
            <a:r>
              <a:rPr kumimoji="0" lang="en-US" altLang="zh-CN" sz="2400" b="1" i="0" u="none" strike="noStrike" kern="1200" cap="none" spc="0" normalizeH="0" baseline="0" noProof="0" dirty="0" smtClean="0">
                <a:ln>
                  <a:noFill/>
                </a:ln>
                <a:solidFill>
                  <a:srgbClr val="0070C0"/>
                </a:solidFill>
                <a:effectLst/>
                <a:uLnTx/>
                <a:uFillTx/>
                <a:latin typeface="+mn-ea"/>
                <a:ea typeface="+mn-ea"/>
                <a:cs typeface="+mn-cs"/>
              </a:rPr>
              <a:t>36dB(HL)</a:t>
            </a:r>
            <a:endParaRPr kumimoji="0" lang="en-US" altLang="zh-CN" sz="2400" b="1" i="0" u="none" strike="noStrike" kern="1200" cap="none" spc="0" normalizeH="0" baseline="0" noProof="0" dirty="0" smtClean="0">
              <a:ln>
                <a:noFill/>
              </a:ln>
              <a:solidFill>
                <a:srgbClr val="0070C0"/>
              </a:solidFill>
              <a:effectLst/>
              <a:uLnTx/>
              <a:uFillTx/>
              <a:latin typeface="+mn-ea"/>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400" b="1" i="0" u="none" strike="noStrike" kern="1200" cap="none" spc="0" normalizeH="0" baseline="0" noProof="0" dirty="0" smtClean="0">
                <a:ln>
                  <a:noFill/>
                </a:ln>
                <a:solidFill>
                  <a:srgbClr val="0070C0"/>
                </a:solidFill>
                <a:effectLst/>
                <a:uLnTx/>
                <a:uFillTx/>
                <a:latin typeface="+mn-ea"/>
                <a:ea typeface="+mn-ea"/>
                <a:cs typeface="+mn-cs"/>
              </a:rPr>
              <a:t>右耳语频的平均听阈值</a:t>
            </a:r>
            <a:r>
              <a:rPr kumimoji="0" lang="en-US" altLang="zh-CN" sz="2400" b="1" i="0" u="none" strike="noStrike" kern="1200" cap="none" spc="0" normalizeH="0" baseline="0" noProof="0" dirty="0" smtClean="0">
                <a:ln>
                  <a:noFill/>
                </a:ln>
                <a:solidFill>
                  <a:srgbClr val="0070C0"/>
                </a:solidFill>
                <a:effectLst/>
                <a:uLnTx/>
                <a:uFillTx/>
                <a:latin typeface="+mn-ea"/>
                <a:ea typeface="+mn-ea"/>
                <a:cs typeface="+mn-cs"/>
              </a:rPr>
              <a:t>: 46dB(HL)</a:t>
            </a:r>
            <a:endParaRPr kumimoji="0" lang="en-US" altLang="zh-CN" sz="2400" b="1" i="0" u="none" strike="noStrike" kern="1200" cap="none" spc="0" normalizeH="0" baseline="0" noProof="0" dirty="0" smtClean="0">
              <a:ln>
                <a:noFill/>
              </a:ln>
              <a:solidFill>
                <a:srgbClr val="0070C0"/>
              </a:solidFill>
              <a:effectLst/>
              <a:uLnTx/>
              <a:uFillTx/>
              <a:latin typeface="+mn-ea"/>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400" b="1" i="0" u="none" strike="noStrike" kern="1200" cap="none" spc="0" normalizeH="0" baseline="0" noProof="0" dirty="0" smtClean="0">
                <a:ln>
                  <a:noFill/>
                </a:ln>
                <a:solidFill>
                  <a:srgbClr val="0070C0"/>
                </a:solidFill>
                <a:effectLst/>
                <a:uLnTx/>
                <a:uFillTx/>
                <a:latin typeface="+mn-ea"/>
                <a:ea typeface="+mn-ea"/>
                <a:cs typeface="+mn-cs"/>
              </a:rPr>
              <a:t>双耳高频的平均听阈值</a:t>
            </a:r>
            <a:r>
              <a:rPr kumimoji="0" lang="en-US" altLang="zh-CN" sz="2400" b="1" i="0" u="none" strike="noStrike" kern="1200" cap="none" spc="0" normalizeH="0" baseline="0" noProof="0" dirty="0" smtClean="0">
                <a:ln>
                  <a:noFill/>
                </a:ln>
                <a:solidFill>
                  <a:srgbClr val="0070C0"/>
                </a:solidFill>
                <a:effectLst/>
                <a:uLnTx/>
                <a:uFillTx/>
                <a:latin typeface="+mn-ea"/>
                <a:ea typeface="+mn-ea"/>
                <a:cs typeface="+mn-cs"/>
              </a:rPr>
              <a:t>: 54dB(HL)</a:t>
            </a:r>
            <a:endParaRPr kumimoji="0" lang="en-US" altLang="zh-CN" sz="2400" b="1" i="0" u="none" strike="noStrike" kern="1200" cap="none" spc="0" normalizeH="0" baseline="0" noProof="0" dirty="0" smtClean="0">
              <a:ln>
                <a:noFill/>
              </a:ln>
              <a:solidFill>
                <a:srgbClr val="0070C0"/>
              </a:solidFill>
              <a:effectLst/>
              <a:uLnTx/>
              <a:uFillTx/>
              <a:latin typeface="+mn-ea"/>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400" b="1" i="0" u="none" strike="noStrike" kern="1200" cap="none" spc="0" normalizeH="0" baseline="0" noProof="0" dirty="0" smtClean="0">
                <a:ln>
                  <a:noFill/>
                </a:ln>
                <a:solidFill>
                  <a:srgbClr val="FF0000"/>
                </a:solidFill>
                <a:effectLst/>
                <a:uLnTx/>
                <a:uFillTx/>
                <a:latin typeface="+mn-ea"/>
                <a:ea typeface="+mn-ea"/>
                <a:cs typeface="+mn-cs"/>
              </a:rPr>
              <a:t>注：结果按四舍五入修约至整数</a:t>
            </a:r>
            <a:endParaRPr kumimoji="0" lang="en-US" altLang="zh-CN" sz="2400" b="1"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400" b="1" i="0" u="none" strike="noStrike" kern="1200" cap="none" spc="0" normalizeH="0" baseline="0" noProof="0" dirty="0" smtClean="0">
                <a:ln>
                  <a:noFill/>
                </a:ln>
                <a:solidFill>
                  <a:srgbClr val="FF0000"/>
                </a:solidFill>
                <a:effectLst/>
                <a:uLnTx/>
                <a:uFillTx/>
                <a:latin typeface="+mn-ea"/>
                <a:ea typeface="+mn-ea"/>
                <a:cs typeface="+mn-cs"/>
              </a:rPr>
              <a:t>  职业性噪声聋诊断分级时，双耳高频平均听阈≥</a:t>
            </a:r>
            <a:r>
              <a:rPr kumimoji="0" lang="en-US" altLang="zh-CN" sz="2400" b="1" i="0" u="none" strike="noStrike" kern="1200" cap="none" spc="0" normalizeH="0" baseline="0" noProof="0" dirty="0" smtClean="0">
                <a:ln>
                  <a:noFill/>
                </a:ln>
                <a:solidFill>
                  <a:srgbClr val="FF0000"/>
                </a:solidFill>
                <a:effectLst/>
                <a:uLnTx/>
                <a:uFillTx/>
                <a:latin typeface="+mn-ea"/>
                <a:ea typeface="+mn-ea"/>
                <a:cs typeface="+mn-cs"/>
              </a:rPr>
              <a:t>40dB</a:t>
            </a:r>
            <a:r>
              <a:rPr kumimoji="0" lang="zh-CN" altLang="en-US" sz="2400" b="1" i="0" u="none" strike="noStrike" kern="1200" cap="none" spc="0" normalizeH="0" baseline="0" noProof="0" dirty="0" smtClean="0">
                <a:ln>
                  <a:noFill/>
                </a:ln>
                <a:solidFill>
                  <a:srgbClr val="FF0000"/>
                </a:solidFill>
                <a:effectLst/>
                <a:uLnTx/>
                <a:uFillTx/>
                <a:latin typeface="+mn-ea"/>
                <a:ea typeface="+mn-ea"/>
                <a:cs typeface="+mn-cs"/>
              </a:rPr>
              <a:t>者，分别计算单耳平均听阈加权值（</a:t>
            </a:r>
            <a:r>
              <a:rPr kumimoji="0" lang="en-US" altLang="zh-CN" sz="2400" b="1" i="0" u="none" strike="noStrike" kern="1200" cap="none" spc="0" normalizeH="0" baseline="0" noProof="0" dirty="0" smtClean="0">
                <a:ln>
                  <a:noFill/>
                </a:ln>
                <a:solidFill>
                  <a:srgbClr val="FF0000"/>
                </a:solidFill>
                <a:effectLst/>
                <a:uLnTx/>
                <a:uFillTx/>
                <a:latin typeface="+mn-ea"/>
                <a:ea typeface="+mn-ea"/>
                <a:cs typeface="+mn-cs"/>
              </a:rPr>
              <a:t>MTMV</a:t>
            </a:r>
            <a:r>
              <a:rPr kumimoji="0" lang="zh-CN" altLang="en-US" sz="2400" b="1" i="0" u="none" strike="noStrike" kern="1200" cap="none" spc="0" normalizeH="0" baseline="0" noProof="0" dirty="0" smtClean="0">
                <a:ln>
                  <a:noFill/>
                </a:ln>
                <a:solidFill>
                  <a:srgbClr val="FF0000"/>
                </a:solidFill>
                <a:effectLst/>
                <a:uLnTx/>
                <a:uFillTx/>
                <a:latin typeface="+mn-ea"/>
                <a:ea typeface="+mn-ea"/>
                <a:cs typeface="+mn-cs"/>
              </a:rPr>
              <a:t>），以较好耳听阈加权值进行噪声聋诊断分级。</a:t>
            </a:r>
            <a:endParaRPr kumimoji="0" lang="en-US" altLang="zh-CN" sz="2400" b="1"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400" b="1" i="0" u="none" strike="noStrike" kern="1200" cap="none" spc="0" normalizeH="0" baseline="0" noProof="0" dirty="0" smtClean="0">
                <a:ln>
                  <a:noFill/>
                </a:ln>
                <a:solidFill>
                  <a:srgbClr val="0070C0"/>
                </a:solidFill>
                <a:effectLst/>
                <a:uLnTx/>
                <a:uFillTx/>
                <a:latin typeface="+mn-ea"/>
                <a:ea typeface="+mn-ea"/>
                <a:cs typeface="+mn-cs"/>
              </a:rPr>
              <a:t>左耳语频的平均听阈加权值：</a:t>
            </a:r>
            <a:r>
              <a:rPr kumimoji="0" lang="en-US" altLang="zh-CN" sz="2400" b="1" i="0" u="none" strike="noStrike" kern="1200" cap="none" spc="0" normalizeH="0" baseline="0" noProof="0" dirty="0" smtClean="0">
                <a:ln>
                  <a:noFill/>
                </a:ln>
                <a:solidFill>
                  <a:srgbClr val="0070C0"/>
                </a:solidFill>
                <a:effectLst/>
                <a:uLnTx/>
                <a:uFillTx/>
                <a:latin typeface="+mn-ea"/>
                <a:ea typeface="+mn-ea"/>
                <a:cs typeface="+mn-cs"/>
              </a:rPr>
              <a:t>38dB(HL)</a:t>
            </a:r>
            <a:endParaRPr kumimoji="0" lang="en-US" altLang="zh-CN" sz="2400" b="1" i="0" u="none" strike="noStrike" kern="1200" cap="none" spc="0" normalizeH="0" baseline="0" noProof="0" dirty="0" smtClean="0">
              <a:ln>
                <a:noFill/>
              </a:ln>
              <a:solidFill>
                <a:srgbClr val="0070C0"/>
              </a:solidFill>
              <a:effectLst/>
              <a:uLnTx/>
              <a:uFillTx/>
              <a:latin typeface="+mn-ea"/>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400" b="1" i="0" u="none" strike="noStrike" kern="1200" cap="none" spc="0" normalizeH="0" baseline="0" noProof="0" dirty="0" smtClean="0">
                <a:ln>
                  <a:noFill/>
                </a:ln>
                <a:solidFill>
                  <a:srgbClr val="0070C0"/>
                </a:solidFill>
                <a:effectLst/>
                <a:uLnTx/>
                <a:uFillTx/>
                <a:latin typeface="+mn-ea"/>
                <a:ea typeface="+mn-ea"/>
                <a:cs typeface="+mn-cs"/>
              </a:rPr>
              <a:t>右耳语频的平均听阈加权值</a:t>
            </a:r>
            <a:r>
              <a:rPr kumimoji="0" lang="en-US" altLang="zh-CN" sz="2400" b="1" i="0" u="none" strike="noStrike" kern="1200" cap="none" spc="0" normalizeH="0" baseline="0" noProof="0" dirty="0" smtClean="0">
                <a:ln>
                  <a:noFill/>
                </a:ln>
                <a:solidFill>
                  <a:srgbClr val="0070C0"/>
                </a:solidFill>
                <a:effectLst/>
                <a:uLnTx/>
                <a:uFillTx/>
                <a:latin typeface="+mn-ea"/>
                <a:ea typeface="+mn-ea"/>
                <a:cs typeface="+mn-cs"/>
              </a:rPr>
              <a:t>: 48dB(HL)</a:t>
            </a:r>
            <a:endParaRPr kumimoji="0" lang="en-US" altLang="zh-CN" sz="2400" b="1" i="0" u="none" strike="noStrike" kern="1200" cap="none" spc="0" normalizeH="0" baseline="0" noProof="0" dirty="0" smtClean="0">
              <a:ln>
                <a:noFill/>
              </a:ln>
              <a:solidFill>
                <a:srgbClr val="0070C0"/>
              </a:solidFill>
              <a:effectLst/>
              <a:uLnTx/>
              <a:uFillTx/>
              <a:latin typeface="+mn-ea"/>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Char char="n"/>
              <a:defRPr/>
            </a:pPr>
            <a:endParaRPr kumimoji="0" lang="zh-CN" altLang="en-US" sz="2400" b="1" i="0" u="none" strike="noStrike" kern="1200" cap="none" spc="0" normalizeH="0" baseline="0" noProof="0" dirty="0">
              <a:ln>
                <a:noFill/>
              </a:ln>
              <a:solidFill>
                <a:srgbClr val="FF0000"/>
              </a:solidFill>
              <a:effectLst/>
              <a:uLnTx/>
              <a:uFillTx/>
              <a:latin typeface="+mn-lt"/>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200" cap="none" spc="0" normalizeH="0" baseline="0" noProof="0" dirty="0" smtClean="0">
                <a:ln>
                  <a:noFill/>
                </a:ln>
                <a:solidFill>
                  <a:schemeClr val="folHlink"/>
                </a:solidFill>
                <a:effectLst>
                  <a:outerShdw blurRad="38100" dist="38100" dir="2700000" algn="tl">
                    <a:srgbClr val="000000"/>
                  </a:outerShdw>
                </a:effectLst>
                <a:uLnTx/>
                <a:uFillTx/>
                <a:latin typeface="+mj-lt"/>
                <a:ea typeface="+mj-ea"/>
                <a:cs typeface="+mj-cs"/>
              </a:rPr>
              <a:t>噪声作业人员健康监护</a:t>
            </a:r>
            <a:endParaRPr kumimoji="0" lang="zh-CN" altLang="en-US" sz="36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1052513"/>
            <a:ext cx="8229600" cy="5078413"/>
          </a:xfrm>
        </p:spPr>
        <p:txBody>
          <a:bodyPr vert="horz" wrap="square" lIns="91440" tIns="45720" rIns="91440" bIns="45720" numCol="1" anchor="t" anchorCtr="0" compatLnSpc="1"/>
          <a:lstStyle/>
          <a:p>
            <a:pPr marL="0" marR="0" lvl="0" indent="0" algn="l" defTabSz="914400" rtl="0" eaLnBrk="1" fontAlgn="ctr"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1800" b="1" i="0" u="none" strike="noStrike" kern="1200" cap="none" spc="0" normalizeH="0" baseline="0" noProof="0" dirty="0" smtClean="0">
                <a:ln>
                  <a:noFill/>
                </a:ln>
                <a:solidFill>
                  <a:srgbClr val="002060"/>
                </a:solidFill>
                <a:effectLst/>
                <a:uLnTx/>
                <a:uFillTx/>
                <a:latin typeface="+mn-ea"/>
                <a:ea typeface="+mn-ea"/>
                <a:cs typeface="+mn-cs"/>
              </a:rPr>
              <a:t>1.</a:t>
            </a:r>
            <a:r>
              <a:rPr kumimoji="0" lang="zh-CN" altLang="en-US" sz="1800" b="1" i="0" u="none" strike="noStrike" kern="1200" cap="none" spc="0" normalizeH="0" baseline="0" noProof="0" dirty="0" smtClean="0">
                <a:ln>
                  <a:noFill/>
                </a:ln>
                <a:solidFill>
                  <a:srgbClr val="002060"/>
                </a:solidFill>
                <a:effectLst/>
                <a:uLnTx/>
                <a:uFillTx/>
                <a:latin typeface="+mn-ea"/>
                <a:ea typeface="+mn-ea"/>
                <a:cs typeface="+mn-cs"/>
              </a:rPr>
              <a:t>物理因素作业人员</a:t>
            </a:r>
            <a:r>
              <a:rPr kumimoji="0" lang="en-US" altLang="zh-CN" sz="1800" b="1" i="0" u="none" strike="noStrike" kern="1200" cap="none" spc="0" normalizeH="0" baseline="0" noProof="0" dirty="0" smtClean="0">
                <a:ln>
                  <a:noFill/>
                </a:ln>
                <a:solidFill>
                  <a:srgbClr val="002060"/>
                </a:solidFill>
                <a:effectLst/>
                <a:uLnTx/>
                <a:uFillTx/>
                <a:latin typeface="+mn-ea"/>
                <a:ea typeface="+mn-ea"/>
                <a:cs typeface="+mn-cs"/>
              </a:rPr>
              <a:t>6</a:t>
            </a:r>
            <a:r>
              <a:rPr kumimoji="0" lang="zh-CN" altLang="en-US" sz="1800" b="1" i="0" u="none" strike="noStrike" kern="1200" cap="none" spc="0" normalizeH="0" baseline="0" noProof="0" dirty="0" smtClean="0">
                <a:ln>
                  <a:noFill/>
                </a:ln>
                <a:solidFill>
                  <a:srgbClr val="002060"/>
                </a:solidFill>
                <a:effectLst/>
                <a:uLnTx/>
                <a:uFillTx/>
                <a:latin typeface="+mn-ea"/>
                <a:ea typeface="+mn-ea"/>
                <a:cs typeface="+mn-cs"/>
              </a:rPr>
              <a:t>类</a:t>
            </a:r>
            <a:endParaRPr kumimoji="0" lang="zh-CN" altLang="en-US" sz="1800" b="1" i="0" u="none" strike="noStrike" kern="1200" cap="none" spc="0" normalizeH="0" baseline="0" noProof="0" dirty="0" smtClean="0">
              <a:ln>
                <a:noFill/>
              </a:ln>
              <a:solidFill>
                <a:srgbClr val="002060"/>
              </a:solidFill>
              <a:effectLst/>
              <a:uLnTx/>
              <a:uFillTx/>
              <a:latin typeface="+mn-ea"/>
              <a:ea typeface="+mn-ea"/>
              <a:cs typeface="+mn-cs"/>
            </a:endParaRPr>
          </a:p>
          <a:p>
            <a:pPr marL="0" marR="0" lvl="0" indent="0" algn="l" defTabSz="914400" rtl="0" eaLnBrk="1" fontAlgn="ctr"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1800" b="1" i="0" u="none" strike="noStrike" kern="1200" cap="none" spc="0" normalizeH="0" baseline="0" noProof="0" dirty="0" smtClean="0">
                <a:ln>
                  <a:noFill/>
                </a:ln>
                <a:solidFill>
                  <a:srgbClr val="002060"/>
                </a:solidFill>
                <a:effectLst/>
                <a:uLnTx/>
                <a:uFillTx/>
                <a:latin typeface="+mn-ea"/>
                <a:ea typeface="+mn-ea"/>
                <a:cs typeface="+mn-cs"/>
              </a:rPr>
              <a:t>       物理因素种类          职业病诊断标准</a:t>
            </a:r>
            <a:endParaRPr kumimoji="0" lang="zh-CN" altLang="en-US" sz="1800" b="1" i="0" u="none" strike="noStrike" kern="1200" cap="none" spc="0" normalizeH="0" baseline="0" noProof="0" dirty="0" smtClean="0">
              <a:ln>
                <a:noFill/>
              </a:ln>
              <a:solidFill>
                <a:srgbClr val="002060"/>
              </a:solidFill>
              <a:effectLst/>
              <a:uLnTx/>
              <a:uFillTx/>
              <a:latin typeface="+mn-ea"/>
              <a:ea typeface="+mn-ea"/>
              <a:cs typeface="+mn-cs"/>
            </a:endParaRPr>
          </a:p>
          <a:p>
            <a:pPr marL="0" marR="0" lvl="0" indent="0" algn="l" defTabSz="914400" rtl="0" eaLnBrk="1" fontAlgn="ctr"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1800" b="1" i="0" u="none" strike="noStrike" kern="1200" cap="none" spc="0" normalizeH="0" baseline="0" noProof="0" dirty="0" smtClean="0">
                <a:ln>
                  <a:noFill/>
                </a:ln>
                <a:solidFill>
                  <a:srgbClr val="002060"/>
                </a:solidFill>
                <a:effectLst/>
                <a:uLnTx/>
                <a:uFillTx/>
                <a:latin typeface="+mn-ea"/>
                <a:ea typeface="+mn-ea"/>
                <a:cs typeface="+mn-cs"/>
              </a:rPr>
              <a:t>       噪声                  职业性噪声聋诊断标准  </a:t>
            </a:r>
            <a:r>
              <a:rPr kumimoji="0" lang="en-US" altLang="zh-CN" sz="1800" b="1" i="0" u="none" strike="noStrike" kern="1200" cap="none" spc="0" normalizeH="0" baseline="0" noProof="0" dirty="0" smtClean="0">
                <a:ln>
                  <a:noFill/>
                </a:ln>
                <a:solidFill>
                  <a:srgbClr val="002060"/>
                </a:solidFill>
                <a:effectLst/>
                <a:uLnTx/>
                <a:uFillTx/>
                <a:latin typeface="+mn-ea"/>
                <a:ea typeface="+mn-ea"/>
                <a:cs typeface="+mn-cs"/>
              </a:rPr>
              <a:t>GBZ49-20</a:t>
            </a:r>
            <a:r>
              <a:rPr kumimoji="0" lang="zh-CN" altLang="en-US" sz="1800" b="1" i="0" u="none" strike="noStrike" kern="1200" cap="none" spc="0" normalizeH="0" baseline="0" noProof="0" dirty="0" smtClean="0">
                <a:ln>
                  <a:noFill/>
                </a:ln>
                <a:solidFill>
                  <a:srgbClr val="002060"/>
                </a:solidFill>
                <a:effectLst/>
                <a:uLnTx/>
                <a:uFillTx/>
                <a:latin typeface="+mn-ea"/>
                <a:ea typeface="+mn-ea"/>
                <a:cs typeface="+mn-cs"/>
              </a:rPr>
              <a:t>14</a:t>
            </a:r>
            <a:endParaRPr kumimoji="0" lang="zh-CN" altLang="en-US" sz="1800" b="1" i="0" u="none" strike="noStrike" kern="1200" cap="none" spc="0" normalizeH="0" baseline="0" noProof="0" dirty="0" smtClean="0">
              <a:ln>
                <a:noFill/>
              </a:ln>
              <a:solidFill>
                <a:srgbClr val="002060"/>
              </a:solidFill>
              <a:effectLst/>
              <a:uLnTx/>
              <a:uFillTx/>
              <a:latin typeface="+mn-ea"/>
              <a:ea typeface="+mn-ea"/>
              <a:cs typeface="+mn-cs"/>
            </a:endParaRPr>
          </a:p>
          <a:p>
            <a:pPr marL="0" marR="0" lvl="0" indent="0" algn="l" defTabSz="914400" rtl="0" eaLnBrk="1" fontAlgn="ctr"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1800" b="1" i="0" u="none" strike="noStrike" kern="1200" cap="none" spc="0" normalizeH="0" baseline="0" noProof="0" dirty="0" smtClean="0">
                <a:ln>
                  <a:noFill/>
                </a:ln>
                <a:solidFill>
                  <a:srgbClr val="002060"/>
                </a:solidFill>
                <a:effectLst/>
                <a:uLnTx/>
                <a:uFillTx/>
                <a:latin typeface="+mn-ea"/>
                <a:ea typeface="+mn-ea"/>
                <a:cs typeface="+mn-cs"/>
              </a:rPr>
              <a:t>       </a:t>
            </a:r>
            <a:r>
              <a:rPr kumimoji="0" lang="zh-CN" altLang="en-US" sz="1800" b="1" i="0" u="none" strike="noStrike" kern="1200" cap="none" spc="0" normalizeH="0" baseline="0" noProof="0" dirty="0" smtClean="0">
                <a:ln>
                  <a:noFill/>
                </a:ln>
                <a:solidFill>
                  <a:srgbClr val="002060"/>
                </a:solidFill>
                <a:effectLst/>
                <a:uLnTx/>
                <a:uFillTx/>
                <a:latin typeface="+mn-ea"/>
                <a:ea typeface="+mn-ea"/>
                <a:cs typeface="+mn-cs"/>
              </a:rPr>
              <a:t>手传振动              职业性手臂振动病的诊断  </a:t>
            </a:r>
            <a:r>
              <a:rPr kumimoji="0" lang="en-US" altLang="zh-CN" sz="1800" b="1" i="0" u="none" strike="noStrike" kern="1200" cap="none" spc="0" normalizeH="0" baseline="0" noProof="0" dirty="0" smtClean="0">
                <a:ln>
                  <a:noFill/>
                </a:ln>
                <a:solidFill>
                  <a:srgbClr val="002060"/>
                </a:solidFill>
                <a:effectLst/>
                <a:uLnTx/>
                <a:uFillTx/>
                <a:latin typeface="+mn-ea"/>
                <a:ea typeface="+mn-ea"/>
                <a:cs typeface="+mn-cs"/>
              </a:rPr>
              <a:t>GBZ7-20</a:t>
            </a:r>
            <a:r>
              <a:rPr kumimoji="0" lang="zh-CN" altLang="en-US" sz="1800" b="1" i="0" u="none" strike="noStrike" kern="1200" cap="none" spc="0" normalizeH="0" baseline="0" noProof="0" dirty="0" smtClean="0">
                <a:ln>
                  <a:noFill/>
                </a:ln>
                <a:solidFill>
                  <a:srgbClr val="002060"/>
                </a:solidFill>
                <a:effectLst/>
                <a:uLnTx/>
                <a:uFillTx/>
                <a:latin typeface="+mn-ea"/>
                <a:ea typeface="+mn-ea"/>
                <a:cs typeface="+mn-cs"/>
              </a:rPr>
              <a:t>14</a:t>
            </a:r>
            <a:endParaRPr kumimoji="0" lang="zh-CN" altLang="en-US" sz="1800" b="1" i="0" u="none" strike="noStrike" kern="1200" cap="none" spc="0" normalizeH="0" baseline="0" noProof="0" dirty="0" smtClean="0">
              <a:ln>
                <a:noFill/>
              </a:ln>
              <a:solidFill>
                <a:srgbClr val="002060"/>
              </a:solidFill>
              <a:effectLst/>
              <a:uLnTx/>
              <a:uFillTx/>
              <a:latin typeface="+mn-ea"/>
              <a:ea typeface="+mn-ea"/>
              <a:cs typeface="+mn-cs"/>
            </a:endParaRPr>
          </a:p>
          <a:p>
            <a:pPr marL="0" marR="0" lvl="0" indent="0" algn="l" defTabSz="914400" rtl="0" eaLnBrk="1" fontAlgn="ctr"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1800" b="1" i="0" u="none" strike="noStrike" kern="1200" cap="none" spc="0" normalizeH="0" baseline="0" noProof="0" dirty="0" smtClean="0">
                <a:ln>
                  <a:noFill/>
                </a:ln>
                <a:solidFill>
                  <a:srgbClr val="002060"/>
                </a:solidFill>
                <a:effectLst/>
                <a:uLnTx/>
                <a:uFillTx/>
                <a:latin typeface="+mn-ea"/>
                <a:ea typeface="+mn-ea"/>
                <a:cs typeface="+mn-cs"/>
              </a:rPr>
              <a:t>       </a:t>
            </a:r>
            <a:r>
              <a:rPr kumimoji="0" lang="zh-CN" altLang="en-US" sz="1800" b="1" i="0" u="none" strike="noStrike" kern="1200" cap="none" spc="0" normalizeH="0" baseline="0" noProof="0" dirty="0" smtClean="0">
                <a:ln>
                  <a:noFill/>
                </a:ln>
                <a:solidFill>
                  <a:srgbClr val="002060"/>
                </a:solidFill>
                <a:effectLst/>
                <a:uLnTx/>
                <a:uFillTx/>
                <a:latin typeface="+mn-ea"/>
                <a:ea typeface="+mn-ea"/>
                <a:cs typeface="+mn-cs"/>
              </a:rPr>
              <a:t>高温                  职业性中暑诊断标准  </a:t>
            </a:r>
            <a:r>
              <a:rPr kumimoji="0" lang="en-US" altLang="zh-CN" sz="1800" b="1" i="0" u="none" strike="noStrike" kern="1200" cap="none" spc="0" normalizeH="0" baseline="0" noProof="0" dirty="0" smtClean="0">
                <a:ln>
                  <a:noFill/>
                </a:ln>
                <a:solidFill>
                  <a:srgbClr val="002060"/>
                </a:solidFill>
                <a:effectLst/>
                <a:uLnTx/>
                <a:uFillTx/>
                <a:latin typeface="+mn-ea"/>
                <a:ea typeface="+mn-ea"/>
                <a:cs typeface="+mn-cs"/>
              </a:rPr>
              <a:t>GBZ41-2019</a:t>
            </a:r>
            <a:endParaRPr kumimoji="0" lang="en-US" altLang="zh-CN" sz="1800" b="1" i="0" u="none" strike="noStrike" kern="1200" cap="none" spc="0" normalizeH="0" baseline="0" noProof="0" dirty="0" smtClean="0">
              <a:ln>
                <a:noFill/>
              </a:ln>
              <a:solidFill>
                <a:srgbClr val="002060"/>
              </a:solidFill>
              <a:effectLst/>
              <a:uLnTx/>
              <a:uFillTx/>
              <a:latin typeface="+mn-ea"/>
              <a:ea typeface="+mn-ea"/>
              <a:cs typeface="+mn-cs"/>
            </a:endParaRPr>
          </a:p>
          <a:p>
            <a:pPr marL="0" marR="0" lvl="0" indent="0" algn="l" defTabSz="914400" rtl="0" eaLnBrk="1" fontAlgn="ctr"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1800" b="1" i="0" u="none" strike="noStrike" kern="1200" cap="none" spc="0" normalizeH="0" baseline="0" noProof="0" dirty="0" smtClean="0">
                <a:ln>
                  <a:noFill/>
                </a:ln>
                <a:solidFill>
                  <a:srgbClr val="002060"/>
                </a:solidFill>
                <a:effectLst/>
                <a:uLnTx/>
                <a:uFillTx/>
                <a:latin typeface="+mn-ea"/>
                <a:ea typeface="+mn-ea"/>
                <a:cs typeface="+mn-cs"/>
              </a:rPr>
              <a:t>       </a:t>
            </a:r>
            <a:r>
              <a:rPr kumimoji="0" lang="zh-CN" altLang="en-US" sz="1800" b="1" i="0" u="none" strike="noStrike" kern="1200" cap="none" spc="0" normalizeH="0" baseline="0" noProof="0" dirty="0" smtClean="0">
                <a:ln>
                  <a:noFill/>
                </a:ln>
                <a:solidFill>
                  <a:srgbClr val="002060"/>
                </a:solidFill>
                <a:effectLst/>
                <a:uLnTx/>
                <a:uFillTx/>
                <a:latin typeface="+mn-ea"/>
                <a:ea typeface="+mn-ea"/>
                <a:cs typeface="+mn-cs"/>
              </a:rPr>
              <a:t>高气压                职业性减压病的诊断  </a:t>
            </a:r>
            <a:r>
              <a:rPr kumimoji="0" lang="en-US" altLang="zh-CN" sz="1800" b="1" i="0" u="none" strike="noStrike" kern="1200" cap="none" spc="0" normalizeH="0" baseline="0" noProof="0" dirty="0" smtClean="0">
                <a:ln>
                  <a:noFill/>
                </a:ln>
                <a:solidFill>
                  <a:srgbClr val="002060"/>
                </a:solidFill>
                <a:effectLst/>
                <a:uLnTx/>
                <a:uFillTx/>
                <a:latin typeface="+mn-ea"/>
                <a:ea typeface="+mn-ea"/>
                <a:cs typeface="+mn-cs"/>
              </a:rPr>
              <a:t>GBZ24-2017</a:t>
            </a:r>
            <a:endParaRPr kumimoji="0" lang="en-US" altLang="zh-CN" sz="1800" b="1" i="0" u="none" strike="noStrike" kern="1200" cap="none" spc="0" normalizeH="0" baseline="0" noProof="0" dirty="0" smtClean="0">
              <a:ln>
                <a:noFill/>
              </a:ln>
              <a:solidFill>
                <a:srgbClr val="002060"/>
              </a:solidFill>
              <a:effectLst/>
              <a:uLnTx/>
              <a:uFillTx/>
              <a:latin typeface="+mn-ea"/>
              <a:ea typeface="+mn-ea"/>
              <a:cs typeface="+mn-cs"/>
            </a:endParaRPr>
          </a:p>
          <a:p>
            <a:pPr marL="0" marR="0" lvl="0" indent="0" algn="l" defTabSz="914400" rtl="0" eaLnBrk="1" fontAlgn="ctr"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1800" b="1" i="0" u="none" strike="noStrike" kern="1200" cap="none" spc="0" normalizeH="0" baseline="0" noProof="0" dirty="0" smtClean="0">
                <a:ln>
                  <a:noFill/>
                </a:ln>
                <a:solidFill>
                  <a:srgbClr val="002060"/>
                </a:solidFill>
                <a:effectLst/>
                <a:uLnTx/>
                <a:uFillTx/>
                <a:latin typeface="+mn-ea"/>
                <a:ea typeface="+mn-ea"/>
                <a:cs typeface="+mn-cs"/>
              </a:rPr>
              <a:t>       </a:t>
            </a:r>
            <a:r>
              <a:rPr kumimoji="0" lang="zh-CN" altLang="en-US" sz="1800" b="1" i="0" u="none" strike="noStrike" kern="1200" cap="none" spc="0" normalizeH="0" baseline="0" noProof="0" dirty="0" smtClean="0">
                <a:ln>
                  <a:noFill/>
                </a:ln>
                <a:solidFill>
                  <a:srgbClr val="002060"/>
                </a:solidFill>
                <a:effectLst/>
                <a:uLnTx/>
                <a:uFillTx/>
                <a:latin typeface="+mn-ea"/>
                <a:ea typeface="+mn-ea"/>
                <a:cs typeface="+mn-cs"/>
              </a:rPr>
              <a:t>紫外辐射（紫外线  )   职业性急性电光性眼炎诊断标准  </a:t>
            </a:r>
            <a:r>
              <a:rPr kumimoji="0" lang="en-US" altLang="zh-CN" sz="1800" b="1" i="0" u="none" strike="noStrike" kern="1200" cap="none" spc="0" normalizeH="0" baseline="0" noProof="0" dirty="0" smtClean="0">
                <a:ln>
                  <a:noFill/>
                </a:ln>
                <a:solidFill>
                  <a:srgbClr val="002060"/>
                </a:solidFill>
                <a:effectLst/>
                <a:uLnTx/>
                <a:uFillTx/>
                <a:latin typeface="+mn-ea"/>
                <a:ea typeface="+mn-ea"/>
                <a:cs typeface="+mn-cs"/>
              </a:rPr>
              <a:t>GBZ9-2002</a:t>
            </a:r>
            <a:endParaRPr kumimoji="0" lang="en-US" altLang="zh-CN" sz="1800" b="1" i="0" u="none" strike="noStrike" kern="1200" cap="none" spc="0" normalizeH="0" baseline="0" noProof="0" dirty="0" smtClean="0">
              <a:ln>
                <a:noFill/>
              </a:ln>
              <a:solidFill>
                <a:srgbClr val="002060"/>
              </a:solidFill>
              <a:effectLst/>
              <a:uLnTx/>
              <a:uFillTx/>
              <a:latin typeface="+mn-ea"/>
              <a:ea typeface="+mn-ea"/>
              <a:cs typeface="+mn-cs"/>
            </a:endParaRPr>
          </a:p>
          <a:p>
            <a:pPr marL="0" marR="0" lvl="0" indent="0" algn="l" defTabSz="914400" rtl="0" eaLnBrk="1" fontAlgn="ctr"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1800" b="1" i="0" u="none" strike="noStrike" kern="1200" cap="none" spc="0" normalizeH="0" baseline="0" noProof="0" dirty="0" smtClean="0">
                <a:ln>
                  <a:noFill/>
                </a:ln>
                <a:solidFill>
                  <a:srgbClr val="002060"/>
                </a:solidFill>
                <a:effectLst/>
                <a:uLnTx/>
                <a:uFillTx/>
                <a:latin typeface="+mn-ea"/>
                <a:ea typeface="+mn-ea"/>
                <a:cs typeface="+mn-cs"/>
              </a:rPr>
              <a:t>       </a:t>
            </a:r>
            <a:r>
              <a:rPr kumimoji="0" lang="zh-CN" altLang="en-US" sz="1800" b="1" i="0" u="none" strike="noStrike" kern="1200" cap="none" spc="0" normalizeH="0" baseline="0" noProof="0" dirty="0" smtClean="0">
                <a:ln>
                  <a:noFill/>
                </a:ln>
                <a:solidFill>
                  <a:srgbClr val="002060"/>
                </a:solidFill>
                <a:effectLst/>
                <a:uLnTx/>
                <a:uFillTx/>
                <a:latin typeface="+mn-ea"/>
                <a:ea typeface="+mn-ea"/>
                <a:cs typeface="+mn-cs"/>
              </a:rPr>
              <a:t>微波                  职业性白内障诊断标准  </a:t>
            </a:r>
            <a:r>
              <a:rPr kumimoji="0" lang="en-US" altLang="zh-CN" sz="1800" b="1" i="0" u="none" strike="noStrike" kern="1200" cap="none" spc="0" normalizeH="0" baseline="0" noProof="0" dirty="0" smtClean="0">
                <a:ln>
                  <a:noFill/>
                </a:ln>
                <a:solidFill>
                  <a:srgbClr val="002060"/>
                </a:solidFill>
                <a:effectLst/>
                <a:uLnTx/>
                <a:uFillTx/>
                <a:latin typeface="+mn-ea"/>
                <a:ea typeface="+mn-ea"/>
                <a:cs typeface="+mn-cs"/>
              </a:rPr>
              <a:t>GBZ35-20</a:t>
            </a:r>
            <a:r>
              <a:rPr kumimoji="0" lang="zh-CN" altLang="en-US" sz="1800" b="1" i="0" u="none" strike="noStrike" kern="1200" cap="none" spc="0" normalizeH="0" baseline="0" noProof="0" dirty="0" smtClean="0">
                <a:ln>
                  <a:noFill/>
                </a:ln>
                <a:solidFill>
                  <a:srgbClr val="002060"/>
                </a:solidFill>
                <a:effectLst/>
                <a:uLnTx/>
                <a:uFillTx/>
                <a:latin typeface="+mn-ea"/>
                <a:ea typeface="+mn-ea"/>
                <a:cs typeface="+mn-cs"/>
              </a:rPr>
              <a:t>10</a:t>
            </a:r>
            <a:endParaRPr kumimoji="0" lang="zh-CN" altLang="en-US" sz="1800" b="1" i="0" u="none" strike="noStrike" kern="1200" cap="none" spc="0" normalizeH="0" baseline="0" noProof="0" dirty="0" smtClean="0">
              <a:ln>
                <a:noFill/>
              </a:ln>
              <a:solidFill>
                <a:srgbClr val="002060"/>
              </a:solidFill>
              <a:effectLst/>
              <a:uLnTx/>
              <a:uFillTx/>
              <a:latin typeface="+mn-ea"/>
              <a:ea typeface="+mn-ea"/>
              <a:cs typeface="+mn-cs"/>
            </a:endParaRPr>
          </a:p>
          <a:p>
            <a:pPr marL="0" marR="0" lvl="0" indent="0" algn="l" defTabSz="914400" rtl="0" eaLnBrk="1" fontAlgn="ctr"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1800" b="1" i="0" u="none" strike="noStrike" kern="1200" cap="none" spc="0" normalizeH="0" baseline="0" noProof="0" dirty="0" smtClean="0">
                <a:ln>
                  <a:noFill/>
                </a:ln>
                <a:solidFill>
                  <a:srgbClr val="002060"/>
                </a:solidFill>
                <a:effectLst/>
                <a:uLnTx/>
                <a:uFillTx/>
                <a:latin typeface="+mn-ea"/>
                <a:ea typeface="+mn-ea"/>
                <a:cs typeface="+mn-cs"/>
              </a:rPr>
              <a:t> 2.</a:t>
            </a:r>
            <a:r>
              <a:rPr kumimoji="0" lang="zh-CN" altLang="en-US" sz="1800" b="1" i="0" u="none" strike="noStrike" kern="1200" cap="none" spc="0" normalizeH="0" baseline="0" noProof="0" dirty="0" smtClean="0">
                <a:ln>
                  <a:noFill/>
                </a:ln>
                <a:solidFill>
                  <a:srgbClr val="002060"/>
                </a:solidFill>
                <a:effectLst/>
                <a:uLnTx/>
                <a:uFillTx/>
                <a:latin typeface="+mn-ea"/>
                <a:ea typeface="+mn-ea"/>
                <a:cs typeface="+mn-cs"/>
              </a:rPr>
              <a:t>特种作业人员</a:t>
            </a:r>
            <a:r>
              <a:rPr kumimoji="0" lang="en-US" altLang="zh-CN" sz="1800" b="1" i="0" u="none" strike="noStrike" kern="1200" cap="none" spc="0" normalizeH="0" baseline="0" noProof="0" dirty="0" smtClean="0">
                <a:ln>
                  <a:noFill/>
                </a:ln>
                <a:solidFill>
                  <a:srgbClr val="002060"/>
                </a:solidFill>
                <a:effectLst/>
                <a:uLnTx/>
                <a:uFillTx/>
                <a:latin typeface="+mn-ea"/>
                <a:ea typeface="+mn-ea"/>
                <a:cs typeface="+mn-cs"/>
              </a:rPr>
              <a:t>9</a:t>
            </a:r>
            <a:r>
              <a:rPr kumimoji="0" lang="zh-CN" altLang="en-US" sz="1800" b="1" i="0" u="none" strike="noStrike" kern="1200" cap="none" spc="0" normalizeH="0" baseline="0" noProof="0" dirty="0" smtClean="0">
                <a:ln>
                  <a:noFill/>
                </a:ln>
                <a:solidFill>
                  <a:srgbClr val="002060"/>
                </a:solidFill>
                <a:effectLst/>
                <a:uLnTx/>
                <a:uFillTx/>
                <a:latin typeface="+mn-ea"/>
                <a:ea typeface="+mn-ea"/>
                <a:cs typeface="+mn-cs"/>
              </a:rPr>
              <a:t>类</a:t>
            </a:r>
            <a:endParaRPr kumimoji="0" lang="zh-CN" altLang="en-US" sz="1800" b="1" i="0" u="none" strike="noStrike" kern="1200" cap="none" spc="0" normalizeH="0" baseline="0" noProof="0" dirty="0" smtClean="0">
              <a:ln>
                <a:noFill/>
              </a:ln>
              <a:solidFill>
                <a:srgbClr val="002060"/>
              </a:solidFill>
              <a:effectLst/>
              <a:uLnTx/>
              <a:uFillTx/>
              <a:latin typeface="+mn-ea"/>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1800" b="1" i="0" u="none" strike="noStrike" kern="1200" cap="none" spc="0" normalizeH="0" baseline="0" noProof="0" dirty="0" smtClean="0">
                <a:ln>
                  <a:noFill/>
                </a:ln>
                <a:solidFill>
                  <a:srgbClr val="002060"/>
                </a:solidFill>
                <a:effectLst/>
                <a:uLnTx/>
                <a:uFillTx/>
                <a:latin typeface="+mn-ea"/>
                <a:ea typeface="+mn-ea"/>
                <a:cs typeface="+mn-cs"/>
              </a:rPr>
              <a:t>       电工作业    压力容器作业      肝炎病防治工作      视频作业</a:t>
            </a:r>
            <a:endParaRPr kumimoji="0" lang="zh-CN" altLang="en-US" sz="1800" b="1" i="0" u="none" strike="noStrike" kern="1200" cap="none" spc="0" normalizeH="0" baseline="0" noProof="0" dirty="0" smtClean="0">
              <a:ln>
                <a:noFill/>
              </a:ln>
              <a:solidFill>
                <a:srgbClr val="002060"/>
              </a:solidFill>
              <a:effectLst/>
              <a:uLnTx/>
              <a:uFillTx/>
              <a:latin typeface="+mn-ea"/>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1800" b="1" i="0" u="none" strike="noStrike" kern="1200" cap="none" spc="0" normalizeH="0" baseline="0" noProof="0" dirty="0" smtClean="0">
                <a:ln>
                  <a:noFill/>
                </a:ln>
                <a:solidFill>
                  <a:srgbClr val="002060"/>
                </a:solidFill>
                <a:effectLst/>
                <a:uLnTx/>
                <a:uFillTx/>
                <a:latin typeface="+mn-ea"/>
                <a:ea typeface="+mn-ea"/>
                <a:cs typeface="+mn-cs"/>
              </a:rPr>
              <a:t>       高处作业        结核病防治工作      职业机动车驾驶作业</a:t>
            </a:r>
            <a:endParaRPr kumimoji="0" lang="zh-CN" altLang="en-US" sz="1800" b="1" i="0" u="none" strike="noStrike" kern="1200" cap="none" spc="0" normalizeH="0" baseline="0" noProof="0" dirty="0" smtClean="0">
              <a:ln>
                <a:noFill/>
              </a:ln>
              <a:solidFill>
                <a:srgbClr val="002060"/>
              </a:solidFill>
              <a:effectLst/>
              <a:uLnTx/>
              <a:uFillTx/>
              <a:latin typeface="+mn-ea"/>
              <a:ea typeface="+mn-ea"/>
              <a:cs typeface="+mn-cs"/>
            </a:endParaRPr>
          </a:p>
          <a:p>
            <a:pPr marL="0" marR="0" lvl="0" indent="0" algn="l" defTabSz="914400" rtl="0" eaLnBrk="1" fontAlgn="ctr"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1800" b="1" i="0" u="none" strike="noStrike" kern="1200" cap="none" spc="0" normalizeH="0" baseline="0" noProof="0" dirty="0" smtClean="0">
                <a:ln>
                  <a:noFill/>
                </a:ln>
                <a:solidFill>
                  <a:srgbClr val="002060"/>
                </a:solidFill>
                <a:effectLst/>
                <a:uLnTx/>
                <a:uFillTx/>
                <a:latin typeface="+mn-ea"/>
                <a:ea typeface="+mn-ea"/>
                <a:cs typeface="+mn-cs"/>
              </a:rPr>
              <a:t>       高原作业              职业性高原病诊断标准  </a:t>
            </a:r>
            <a:r>
              <a:rPr kumimoji="0" lang="en-US" altLang="zh-CN" sz="1800" b="1" i="0" u="none" strike="noStrike" kern="1200" cap="none" spc="0" normalizeH="0" baseline="0" noProof="0" dirty="0" smtClean="0">
                <a:ln>
                  <a:noFill/>
                </a:ln>
                <a:solidFill>
                  <a:srgbClr val="002060"/>
                </a:solidFill>
                <a:effectLst/>
                <a:uLnTx/>
                <a:uFillTx/>
                <a:latin typeface="+mn-ea"/>
                <a:ea typeface="+mn-ea"/>
                <a:cs typeface="+mn-cs"/>
              </a:rPr>
              <a:t>GBZ92-2008</a:t>
            </a:r>
            <a:endParaRPr kumimoji="0" lang="en-US" altLang="zh-CN" sz="1800" b="1" i="0" u="none" strike="noStrike" kern="1200" cap="none" spc="0" normalizeH="0" baseline="0" noProof="0" dirty="0" smtClean="0">
              <a:ln>
                <a:noFill/>
              </a:ln>
              <a:solidFill>
                <a:srgbClr val="002060"/>
              </a:solidFill>
              <a:effectLst/>
              <a:uLnTx/>
              <a:uFillTx/>
              <a:latin typeface="+mn-ea"/>
              <a:ea typeface="+mn-ea"/>
              <a:cs typeface="+mn-cs"/>
            </a:endParaRPr>
          </a:p>
          <a:p>
            <a:pPr marL="0" marR="0" lvl="0" indent="0" algn="l" defTabSz="914400" rtl="0" eaLnBrk="1" fontAlgn="ctr"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1800" b="1" i="0" u="none" strike="noStrike" kern="1200" cap="none" spc="0" normalizeH="0" baseline="0" noProof="0" dirty="0" smtClean="0">
                <a:ln>
                  <a:noFill/>
                </a:ln>
                <a:solidFill>
                  <a:srgbClr val="002060"/>
                </a:solidFill>
                <a:effectLst/>
                <a:uLnTx/>
                <a:uFillTx/>
                <a:latin typeface="+mn-ea"/>
                <a:ea typeface="+mn-ea"/>
                <a:cs typeface="+mn-cs"/>
              </a:rPr>
              <a:t>       </a:t>
            </a:r>
            <a:r>
              <a:rPr kumimoji="0" lang="zh-CN" altLang="en-US" sz="1800" b="1" i="0" u="none" strike="noStrike" kern="1200" cap="none" spc="0" normalizeH="0" baseline="0" noProof="0" dirty="0" smtClean="0">
                <a:ln>
                  <a:noFill/>
                </a:ln>
                <a:solidFill>
                  <a:srgbClr val="002060"/>
                </a:solidFill>
                <a:effectLst/>
                <a:uLnTx/>
                <a:uFillTx/>
                <a:latin typeface="+mn-ea"/>
                <a:ea typeface="+mn-ea"/>
                <a:cs typeface="+mn-cs"/>
              </a:rPr>
              <a:t>航空作业              职业性航空病诊断标准  </a:t>
            </a:r>
            <a:r>
              <a:rPr kumimoji="0" lang="en-US" altLang="zh-CN" sz="1800" b="1" i="0" u="none" strike="noStrike" kern="1200" cap="none" spc="0" normalizeH="0" baseline="0" noProof="0" dirty="0" smtClean="0">
                <a:ln>
                  <a:noFill/>
                </a:ln>
                <a:solidFill>
                  <a:srgbClr val="002060"/>
                </a:solidFill>
                <a:effectLst/>
                <a:uLnTx/>
                <a:uFillTx/>
                <a:latin typeface="+mn-ea"/>
                <a:ea typeface="+mn-ea"/>
                <a:cs typeface="+mn-cs"/>
              </a:rPr>
              <a:t>GBZ93-2010</a:t>
            </a:r>
            <a:endParaRPr kumimoji="0" lang="en-US" altLang="zh-CN" sz="1800" b="1" i="0" u="none" strike="noStrike" kern="1200" cap="none" spc="0" normalizeH="0" baseline="0" noProof="0" dirty="0" smtClean="0">
              <a:ln>
                <a:noFill/>
              </a:ln>
              <a:solidFill>
                <a:srgbClr val="002060"/>
              </a:solidFill>
              <a:effectLst/>
              <a:uLnTx/>
              <a:uFillTx/>
              <a:latin typeface="+mn-ea"/>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endParaRPr kumimoji="0" lang="en-US" altLang="zh-CN" sz="1800" b="1" i="0" u="none" strike="noStrike" kern="1200" cap="none" spc="0" normalizeH="0" baseline="0" noProof="0" dirty="0" smtClean="0">
              <a:ln>
                <a:noFill/>
              </a:ln>
              <a:solidFill>
                <a:srgbClr val="002060"/>
              </a:solidFill>
              <a:effectLst/>
              <a:uLnTx/>
              <a:uFillTx/>
              <a:latin typeface="+mn-ea"/>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200" cap="none" spc="0" normalizeH="0" baseline="0" noProof="0" dirty="0" smtClean="0">
                <a:ln>
                  <a:noFill/>
                </a:ln>
                <a:solidFill>
                  <a:schemeClr val="folHlink"/>
                </a:solidFill>
                <a:effectLst>
                  <a:outerShdw blurRad="38100" dist="38100" dir="2700000" algn="tl">
                    <a:srgbClr val="000000"/>
                  </a:outerShdw>
                </a:effectLst>
                <a:uLnTx/>
                <a:uFillTx/>
                <a:latin typeface="+mj-lt"/>
                <a:ea typeface="+mj-ea"/>
                <a:cs typeface="+mj-cs"/>
              </a:rPr>
              <a:t>噪声作业人员健康监护</a:t>
            </a:r>
            <a:endParaRPr kumimoji="0" lang="zh-CN" altLang="en-US" sz="36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1341438"/>
            <a:ext cx="8229600" cy="4789488"/>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噪声作业： </a:t>
            </a:r>
            <a:r>
              <a:rPr kumimoji="0" lang="en-US" altLang="zh-CN" sz="2400" b="1" i="0" u="none" strike="noStrike" kern="1200" cap="none" spc="0" normalizeH="0" baseline="0" noProof="0" dirty="0" smtClean="0">
                <a:ln>
                  <a:noFill/>
                </a:ln>
                <a:solidFill>
                  <a:srgbClr val="001D3B"/>
                </a:solidFill>
                <a:effectLst/>
                <a:uLnTx/>
                <a:uFillTx/>
                <a:latin typeface="+mn-ea"/>
                <a:ea typeface="+mn-ea"/>
                <a:cs typeface="+mn-cs"/>
              </a:rPr>
              <a:t>《</a:t>
            </a: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工作场所职业病危害作业分级 第</a:t>
            </a:r>
            <a:r>
              <a:rPr kumimoji="0" lang="en-US" altLang="zh-CN" sz="2400" b="1" i="0" u="none" strike="noStrike" kern="1200" cap="none" spc="0" normalizeH="0" baseline="0" noProof="0" dirty="0" smtClean="0">
                <a:ln>
                  <a:noFill/>
                </a:ln>
                <a:solidFill>
                  <a:srgbClr val="001D3B"/>
                </a:solidFill>
                <a:effectLst/>
                <a:uLnTx/>
                <a:uFillTx/>
                <a:latin typeface="+mn-ea"/>
                <a:ea typeface="+mn-ea"/>
                <a:cs typeface="+mn-cs"/>
              </a:rPr>
              <a:t>4</a:t>
            </a: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部分：噪声</a:t>
            </a:r>
            <a:r>
              <a:rPr kumimoji="0" lang="en-US" altLang="zh-CN" sz="2400" b="1" i="0" u="none" strike="noStrike" kern="1200" cap="none" spc="0" normalizeH="0" baseline="0" noProof="0" dirty="0" smtClean="0">
                <a:ln>
                  <a:noFill/>
                </a:ln>
                <a:solidFill>
                  <a:srgbClr val="001D3B"/>
                </a:solidFill>
                <a:effectLst/>
                <a:uLnTx/>
                <a:uFillTx/>
                <a:latin typeface="+mn-ea"/>
                <a:ea typeface="+mn-ea"/>
                <a:cs typeface="+mn-cs"/>
              </a:rPr>
              <a:t>》</a:t>
            </a: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a:t>
            </a:r>
            <a:r>
              <a:rPr kumimoji="0" lang="en-US" altLang="zh-CN" sz="2400" b="1" i="0" u="none" strike="noStrike" kern="1200" cap="none" spc="0" normalizeH="0" baseline="0" noProof="0" dirty="0" smtClean="0">
                <a:ln>
                  <a:noFill/>
                </a:ln>
                <a:solidFill>
                  <a:srgbClr val="001D3B"/>
                </a:solidFill>
                <a:effectLst/>
                <a:uLnTx/>
                <a:uFillTx/>
                <a:latin typeface="+mn-ea"/>
                <a:ea typeface="+mn-ea"/>
                <a:cs typeface="+mn-cs"/>
              </a:rPr>
              <a:t>GBZ/T229.4-2012</a:t>
            </a: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）。存在有损听力、有害健康或有其他危害的声音，且</a:t>
            </a:r>
            <a:r>
              <a:rPr kumimoji="0" lang="en-US" altLang="zh-CN" sz="2400" b="1" i="0" u="none" strike="noStrike" kern="1200" cap="none" spc="0" normalizeH="0" baseline="0" noProof="0" dirty="0" smtClean="0">
                <a:ln>
                  <a:noFill/>
                </a:ln>
                <a:solidFill>
                  <a:srgbClr val="001D3B"/>
                </a:solidFill>
                <a:effectLst/>
                <a:uLnTx/>
                <a:uFillTx/>
                <a:latin typeface="+mn-ea"/>
                <a:ea typeface="+mn-ea"/>
                <a:cs typeface="+mn-cs"/>
              </a:rPr>
              <a:t>8h/d</a:t>
            </a: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或</a:t>
            </a:r>
            <a:r>
              <a:rPr kumimoji="0" lang="en-US" altLang="zh-CN" sz="2400" b="1" i="0" u="none" strike="noStrike" kern="1200" cap="none" spc="0" normalizeH="0" baseline="0" noProof="0" dirty="0" smtClean="0">
                <a:ln>
                  <a:noFill/>
                </a:ln>
                <a:solidFill>
                  <a:srgbClr val="001D3B"/>
                </a:solidFill>
                <a:effectLst/>
                <a:uLnTx/>
                <a:uFillTx/>
                <a:latin typeface="+mn-ea"/>
                <a:ea typeface="+mn-ea"/>
                <a:cs typeface="+mn-cs"/>
              </a:rPr>
              <a:t>40h/</a:t>
            </a: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周噪声暴露等效声级≥</a:t>
            </a:r>
            <a:r>
              <a:rPr kumimoji="0" lang="en-US" altLang="zh-CN" sz="2400" b="1" i="0" u="none" strike="noStrike" kern="1200" cap="none" spc="0" normalizeH="0" baseline="0" noProof="0" dirty="0" smtClean="0">
                <a:ln>
                  <a:noFill/>
                </a:ln>
                <a:solidFill>
                  <a:srgbClr val="001D3B"/>
                </a:solidFill>
                <a:effectLst/>
                <a:uLnTx/>
                <a:uFillTx/>
                <a:latin typeface="+mn-ea"/>
                <a:ea typeface="+mn-ea"/>
                <a:cs typeface="+mn-cs"/>
              </a:rPr>
              <a:t>80dB</a:t>
            </a: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a:t>
            </a:r>
            <a:r>
              <a:rPr kumimoji="0" lang="en-US" altLang="zh-CN" sz="2400" b="1" i="0" u="none" strike="noStrike" kern="1200" cap="none" spc="0" normalizeH="0" baseline="0" noProof="0" dirty="0" smtClean="0">
                <a:ln>
                  <a:noFill/>
                </a:ln>
                <a:solidFill>
                  <a:srgbClr val="001D3B"/>
                </a:solidFill>
                <a:effectLst/>
                <a:uLnTx/>
                <a:uFillTx/>
                <a:latin typeface="+mn-ea"/>
                <a:ea typeface="+mn-ea"/>
                <a:cs typeface="+mn-cs"/>
              </a:rPr>
              <a:t>A</a:t>
            </a: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）的作业。</a:t>
            </a:r>
            <a:endParaRPr kumimoji="0" lang="zh-CN" altLang="en-US" sz="24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  在工作场所中接触</a:t>
            </a:r>
            <a:r>
              <a:rPr kumimoji="0" lang="en-US" altLang="zh-CN" sz="2400" b="1" i="0" u="none" strike="noStrike" kern="1200" cap="none" spc="0" normalizeH="0" baseline="0" noProof="0" dirty="0" smtClean="0">
                <a:ln>
                  <a:noFill/>
                </a:ln>
                <a:solidFill>
                  <a:srgbClr val="001D3B"/>
                </a:solidFill>
                <a:effectLst/>
                <a:uLnTx/>
                <a:uFillTx/>
                <a:latin typeface="+mn-ea"/>
                <a:ea typeface="+mn-ea"/>
                <a:cs typeface="+mn-cs"/>
              </a:rPr>
              <a:t>8h/d</a:t>
            </a: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或</a:t>
            </a:r>
            <a:r>
              <a:rPr kumimoji="0" lang="en-US" altLang="zh-CN" sz="2400" b="1" i="0" u="none" strike="noStrike" kern="1200" cap="none" spc="0" normalizeH="0" baseline="0" noProof="0" dirty="0" smtClean="0">
                <a:ln>
                  <a:noFill/>
                </a:ln>
                <a:solidFill>
                  <a:srgbClr val="001D3B"/>
                </a:solidFill>
                <a:effectLst/>
                <a:uLnTx/>
                <a:uFillTx/>
                <a:latin typeface="+mn-ea"/>
                <a:ea typeface="+mn-ea"/>
                <a:cs typeface="+mn-cs"/>
              </a:rPr>
              <a:t>40h/</a:t>
            </a: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周噪声暴露等效声级≥</a:t>
            </a:r>
            <a:r>
              <a:rPr kumimoji="0" lang="en-US" altLang="zh-CN" sz="2400" b="1" i="0" u="none" strike="noStrike" kern="1200" cap="none" spc="0" normalizeH="0" baseline="0" noProof="0" dirty="0" smtClean="0">
                <a:ln>
                  <a:noFill/>
                </a:ln>
                <a:solidFill>
                  <a:srgbClr val="001D3B"/>
                </a:solidFill>
                <a:effectLst/>
                <a:uLnTx/>
                <a:uFillTx/>
                <a:latin typeface="+mn-ea"/>
                <a:ea typeface="+mn-ea"/>
                <a:cs typeface="+mn-cs"/>
              </a:rPr>
              <a:t>80dB</a:t>
            </a: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a:t>
            </a:r>
            <a:r>
              <a:rPr kumimoji="0" lang="en-US" altLang="zh-CN" sz="2400" b="1" i="0" u="none" strike="noStrike" kern="1200" cap="none" spc="0" normalizeH="0" baseline="0" noProof="0" dirty="0" smtClean="0">
                <a:ln>
                  <a:noFill/>
                </a:ln>
                <a:solidFill>
                  <a:srgbClr val="001D3B"/>
                </a:solidFill>
                <a:effectLst/>
                <a:uLnTx/>
                <a:uFillTx/>
                <a:latin typeface="+mn-ea"/>
                <a:ea typeface="+mn-ea"/>
                <a:cs typeface="+mn-cs"/>
              </a:rPr>
              <a:t>A</a:t>
            </a: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）的人员均应接受噪声作业的职业健康检查。</a:t>
            </a:r>
            <a:endParaRPr kumimoji="0" lang="zh-CN" altLang="en-US" sz="24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endParaRPr kumimoji="0" lang="zh-CN" altLang="en-US" sz="24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400" b="1" i="0" u="none" strike="noStrike" kern="1200" cap="none" spc="0" normalizeH="0" baseline="0" noProof="0" dirty="0" smtClean="0">
                <a:ln>
                  <a:noFill/>
                </a:ln>
                <a:solidFill>
                  <a:srgbClr val="35654B"/>
                </a:solidFill>
                <a:effectLst/>
                <a:uLnTx/>
                <a:uFillTx/>
                <a:latin typeface="+mn-ea"/>
                <a:ea typeface="+mn-ea"/>
                <a:cs typeface="+mn-cs"/>
              </a:rPr>
              <a:t>  </a:t>
            </a: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噪声作业的职业健康检查分为上岗前、在岗期间、离岗检查及应急职业健康检查。</a:t>
            </a:r>
            <a:endParaRPr kumimoji="0" lang="zh-CN" altLang="en-US" sz="2400" b="1" i="0" u="none" strike="noStrike" kern="1200" cap="none" spc="0" normalizeH="0" baseline="0" noProof="0" dirty="0">
              <a:ln>
                <a:noFill/>
              </a:ln>
              <a:solidFill>
                <a:srgbClr val="001D3B"/>
              </a:solidFill>
              <a:effectLst/>
              <a:uLnTx/>
              <a:uFillTx/>
              <a:latin typeface="+mn-ea"/>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200" cap="none" spc="0" normalizeH="0" baseline="0" noProof="0" dirty="0" smtClean="0">
                <a:ln>
                  <a:noFill/>
                </a:ln>
                <a:solidFill>
                  <a:schemeClr val="folHlink"/>
                </a:solidFill>
                <a:effectLst>
                  <a:outerShdw blurRad="38100" dist="38100" dir="2700000" algn="tl">
                    <a:srgbClr val="000000"/>
                  </a:outerShdw>
                </a:effectLst>
                <a:uLnTx/>
                <a:uFillTx/>
                <a:latin typeface="+mj-lt"/>
                <a:ea typeface="+mj-ea"/>
                <a:cs typeface="+mj-cs"/>
              </a:rPr>
              <a:t>噪声作业人员健康监护</a:t>
            </a:r>
            <a:endParaRPr kumimoji="0" lang="zh-CN" altLang="en-US" sz="3600" b="1" i="0" u="none" strike="noStrike" kern="1200" cap="none" spc="0" normalizeH="0" baseline="0" noProof="0" dirty="0">
              <a:ln>
                <a:noFill/>
              </a:ln>
              <a:solidFill>
                <a:srgbClr val="003366"/>
              </a:solidFill>
              <a:effectLst/>
              <a:uLnTx/>
              <a:uFillTx/>
              <a:latin typeface="+mj-lt"/>
              <a:ea typeface="+mj-ea"/>
              <a:cs typeface="+mj-cs"/>
            </a:endParaRPr>
          </a:p>
        </p:txBody>
      </p:sp>
      <p:sp>
        <p:nvSpPr>
          <p:cNvPr id="130051" name="内容占位符 2"/>
          <p:cNvSpPr>
            <a:spLocks noGrp="1"/>
          </p:cNvSpPr>
          <p:nvPr>
            <p:ph idx="1"/>
          </p:nvPr>
        </p:nvSpPr>
        <p:spPr>
          <a:xfrm>
            <a:off x="468313" y="1341438"/>
            <a:ext cx="8229600" cy="4789488"/>
          </a:xfrm>
        </p:spPr>
        <p:txBody>
          <a:bodyPr vert="horz" wrap="square" lIns="91440" tIns="45720" rIns="91440" bIns="45720" numCol="1" anchor="t" anchorCtr="0" compatLnSpc="1"/>
          <a:lstStyle/>
          <a:p>
            <a:pPr marL="609600" marR="0" lvl="0" indent="-609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一、上岗前职业健康检查 </a:t>
            </a:r>
            <a:endParaRPr kumimoji="0" lang="zh-CN" altLang="en-US" sz="2400" b="1" i="0" u="none" strike="noStrike" kern="1200" cap="none" spc="0" normalizeH="0" baseline="0" noProof="0" dirty="0" smtClean="0">
              <a:ln>
                <a:noFill/>
              </a:ln>
              <a:solidFill>
                <a:srgbClr val="001D3B"/>
              </a:solidFill>
              <a:effectLst/>
              <a:uLnTx/>
              <a:uFillTx/>
              <a:latin typeface="+mn-ea"/>
              <a:ea typeface="+mn-ea"/>
              <a:cs typeface="+mn-cs"/>
            </a:endParaRPr>
          </a:p>
          <a:p>
            <a:pPr marL="609600" marR="0" lvl="0" indent="-609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400" b="1" i="0" u="none" strike="noStrike" kern="1200" cap="none" spc="0" normalizeH="0" baseline="0" noProof="0" dirty="0" smtClean="0">
                <a:ln>
                  <a:noFill/>
                </a:ln>
                <a:solidFill>
                  <a:srgbClr val="001D3B"/>
                </a:solidFill>
                <a:effectLst/>
                <a:uLnTx/>
                <a:uFillTx/>
                <a:latin typeface="+mn-ea"/>
                <a:ea typeface="+mn-ea"/>
                <a:cs typeface="+mn-cs"/>
              </a:rPr>
              <a:t>1</a:t>
            </a: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、目标疾病</a:t>
            </a:r>
            <a:r>
              <a:rPr kumimoji="0" lang="en-US" altLang="zh-CN" sz="2400" b="1" i="0" u="none" strike="noStrike" kern="1200" cap="none" spc="0" normalizeH="0" baseline="0" noProof="0" dirty="0" smtClean="0">
                <a:ln>
                  <a:noFill/>
                </a:ln>
                <a:solidFill>
                  <a:srgbClr val="001D3B"/>
                </a:solidFill>
                <a:effectLst/>
                <a:uLnTx/>
                <a:uFillTx/>
                <a:latin typeface="+mn-ea"/>
                <a:ea typeface="+mn-ea"/>
                <a:cs typeface="+mn-cs"/>
              </a:rPr>
              <a:t>— </a:t>
            </a: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职业禁忌证： </a:t>
            </a:r>
            <a:endParaRPr kumimoji="0" lang="zh-CN" altLang="en-US" sz="2400" b="1" i="0" u="none" strike="noStrike" kern="1200" cap="none" spc="0" normalizeH="0" baseline="0" noProof="0" dirty="0" smtClean="0">
              <a:ln>
                <a:noFill/>
              </a:ln>
              <a:solidFill>
                <a:srgbClr val="001D3B"/>
              </a:solidFill>
              <a:effectLst/>
              <a:uLnTx/>
              <a:uFillTx/>
              <a:latin typeface="+mn-ea"/>
              <a:ea typeface="+mn-ea"/>
              <a:cs typeface="+mn-cs"/>
            </a:endParaRPr>
          </a:p>
          <a:p>
            <a:pPr marL="609600" marR="0" lvl="0" indent="-609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a</a:t>
            </a: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a:t>
            </a: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各种原因引起永久性感音神经性听力损失（</a:t>
            </a:r>
            <a:r>
              <a:rPr kumimoji="0" lang="en-US" altLang="zh-CN" sz="2400" b="1" i="0" u="none" strike="noStrike" kern="1200" cap="none" spc="0" normalizeH="0" baseline="0" noProof="0" dirty="0" smtClean="0">
                <a:ln>
                  <a:noFill/>
                </a:ln>
                <a:solidFill>
                  <a:srgbClr val="001D3B"/>
                </a:solidFill>
                <a:effectLst/>
                <a:uLnTx/>
                <a:uFillTx/>
                <a:latin typeface="+mn-ea"/>
                <a:ea typeface="+mn-ea"/>
                <a:cs typeface="+mn-cs"/>
              </a:rPr>
              <a:t>500Hz</a:t>
            </a: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a:t>
            </a:r>
            <a:r>
              <a:rPr kumimoji="0" lang="en-US" altLang="zh-CN" sz="2400" b="1" i="0" u="none" strike="noStrike" kern="1200" cap="none" spc="0" normalizeH="0" baseline="0" noProof="0" dirty="0" smtClean="0">
                <a:ln>
                  <a:noFill/>
                </a:ln>
                <a:solidFill>
                  <a:srgbClr val="001D3B"/>
                </a:solidFill>
                <a:effectLst/>
                <a:uLnTx/>
                <a:uFillTx/>
                <a:latin typeface="+mn-ea"/>
                <a:ea typeface="+mn-ea"/>
                <a:cs typeface="+mn-cs"/>
              </a:rPr>
              <a:t>1000Hz</a:t>
            </a: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和</a:t>
            </a:r>
            <a:r>
              <a:rPr kumimoji="0" lang="en-US" altLang="zh-CN" sz="2400" b="1" i="0" u="none" strike="noStrike" kern="1200" cap="none" spc="0" normalizeH="0" baseline="0" noProof="0" dirty="0" smtClean="0">
                <a:ln>
                  <a:noFill/>
                </a:ln>
                <a:solidFill>
                  <a:srgbClr val="001D3B"/>
                </a:solidFill>
                <a:effectLst/>
                <a:uLnTx/>
                <a:uFillTx/>
                <a:latin typeface="+mn-ea"/>
                <a:ea typeface="+mn-ea"/>
                <a:cs typeface="+mn-cs"/>
              </a:rPr>
              <a:t>2000Hz</a:t>
            </a: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中任一频率的纯音气导听阈＞</a:t>
            </a:r>
            <a:r>
              <a:rPr kumimoji="0" lang="en-US" altLang="zh-CN" sz="2400" b="1" i="0" u="none" strike="noStrike" kern="1200" cap="none" spc="0" normalizeH="0" baseline="0" noProof="0" dirty="0" smtClean="0">
                <a:ln>
                  <a:noFill/>
                </a:ln>
                <a:solidFill>
                  <a:srgbClr val="001D3B"/>
                </a:solidFill>
                <a:effectLst/>
                <a:uLnTx/>
                <a:uFillTx/>
                <a:latin typeface="+mn-ea"/>
                <a:ea typeface="+mn-ea"/>
                <a:cs typeface="+mn-cs"/>
              </a:rPr>
              <a:t>25dB</a:t>
            </a: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a:t>
            </a:r>
            <a:endParaRPr kumimoji="0" lang="zh-CN" altLang="en-US" sz="2400" b="1" i="0" u="none" strike="noStrike" kern="1200" cap="none" spc="0" normalizeH="0" baseline="0" noProof="0" dirty="0" smtClean="0">
              <a:ln>
                <a:noFill/>
              </a:ln>
              <a:solidFill>
                <a:srgbClr val="001D3B"/>
              </a:solidFill>
              <a:effectLst/>
              <a:uLnTx/>
              <a:uFillTx/>
              <a:latin typeface="+mn-ea"/>
              <a:ea typeface="+mn-ea"/>
              <a:cs typeface="+mn-cs"/>
            </a:endParaRPr>
          </a:p>
          <a:p>
            <a:pPr marL="609600" marR="0" lvl="0" indent="-609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 </a:t>
            </a:r>
            <a:endParaRPr kumimoji="0" lang="zh-CN" altLang="en-US" sz="2400" b="1" i="0" u="none" strike="noStrike" kern="1200" cap="none" spc="0" normalizeH="0" baseline="0" noProof="0" dirty="0" smtClean="0">
              <a:ln>
                <a:noFill/>
              </a:ln>
              <a:solidFill>
                <a:srgbClr val="001D3B"/>
              </a:solidFill>
              <a:effectLst/>
              <a:uLnTx/>
              <a:uFillTx/>
              <a:latin typeface="+mn-ea"/>
              <a:ea typeface="+mn-ea"/>
              <a:cs typeface="+mn-cs"/>
            </a:endParaRPr>
          </a:p>
          <a:p>
            <a:pPr marL="609600" marR="0" lvl="0" indent="-609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b</a:t>
            </a: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a:t>
            </a: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高频段</a:t>
            </a:r>
            <a:r>
              <a:rPr kumimoji="0" lang="en-US" altLang="zh-CN" sz="2400" b="1" i="0" u="none" strike="noStrike" kern="1200" cap="none" spc="0" normalizeH="0" baseline="0" noProof="0" dirty="0" smtClean="0">
                <a:ln>
                  <a:noFill/>
                </a:ln>
                <a:solidFill>
                  <a:srgbClr val="001D3B"/>
                </a:solidFill>
                <a:effectLst/>
                <a:uLnTx/>
                <a:uFillTx/>
                <a:latin typeface="+mn-ea"/>
                <a:ea typeface="+mn-ea"/>
                <a:cs typeface="+mn-cs"/>
              </a:rPr>
              <a:t>3000Hz</a:t>
            </a: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a:t>
            </a:r>
            <a:r>
              <a:rPr kumimoji="0" lang="en-US" altLang="zh-CN" sz="2400" b="1" i="0" u="none" strike="noStrike" kern="1200" cap="none" spc="0" normalizeH="0" baseline="0" noProof="0" dirty="0" smtClean="0">
                <a:ln>
                  <a:noFill/>
                </a:ln>
                <a:solidFill>
                  <a:srgbClr val="001D3B"/>
                </a:solidFill>
                <a:effectLst/>
                <a:uLnTx/>
                <a:uFillTx/>
                <a:latin typeface="+mn-ea"/>
                <a:ea typeface="+mn-ea"/>
                <a:cs typeface="+mn-cs"/>
              </a:rPr>
              <a:t>4000Hz</a:t>
            </a: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a:t>
            </a:r>
            <a:r>
              <a:rPr kumimoji="0" lang="en-US" altLang="zh-CN" sz="2400" b="1" i="0" u="none" strike="noStrike" kern="1200" cap="none" spc="0" normalizeH="0" baseline="0" noProof="0" dirty="0" smtClean="0">
                <a:ln>
                  <a:noFill/>
                </a:ln>
                <a:solidFill>
                  <a:srgbClr val="001D3B"/>
                </a:solidFill>
                <a:effectLst/>
                <a:uLnTx/>
                <a:uFillTx/>
                <a:latin typeface="+mn-ea"/>
                <a:ea typeface="+mn-ea"/>
                <a:cs typeface="+mn-cs"/>
              </a:rPr>
              <a:t>6000Hz</a:t>
            </a: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双耳平均听阈≥</a:t>
            </a:r>
            <a:r>
              <a:rPr kumimoji="0" lang="en-US" altLang="zh-CN" sz="2400" b="1" i="0" u="none" strike="noStrike" kern="1200" cap="none" spc="0" normalizeH="0" baseline="0" noProof="0" dirty="0" smtClean="0">
                <a:ln>
                  <a:noFill/>
                </a:ln>
                <a:solidFill>
                  <a:srgbClr val="001D3B"/>
                </a:solidFill>
                <a:effectLst/>
                <a:uLnTx/>
                <a:uFillTx/>
                <a:latin typeface="+mn-ea"/>
                <a:ea typeface="+mn-ea"/>
                <a:cs typeface="+mn-cs"/>
              </a:rPr>
              <a:t>40dB </a:t>
            </a:r>
            <a:endParaRPr kumimoji="0" lang="en-US" altLang="zh-CN" sz="2400" b="1" i="0" u="none" strike="noStrike" kern="1200" cap="none" spc="0" normalizeH="0" baseline="0" noProof="0" dirty="0" smtClean="0">
              <a:ln>
                <a:noFill/>
              </a:ln>
              <a:solidFill>
                <a:srgbClr val="001D3B"/>
              </a:solidFill>
              <a:effectLst/>
              <a:uLnTx/>
              <a:uFillTx/>
              <a:latin typeface="+mn-ea"/>
              <a:ea typeface="+mn-ea"/>
              <a:cs typeface="+mn-cs"/>
            </a:endParaRPr>
          </a:p>
          <a:p>
            <a:pPr marL="609600" marR="0" lvl="0" indent="-609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endParaRPr kumimoji="0" lang="zh-CN" altLang="en-US" sz="2400" b="1" i="0" u="none" strike="noStrike" kern="1200" cap="none" spc="0" normalizeH="0" baseline="0" noProof="0" dirty="0" smtClean="0">
              <a:ln>
                <a:noFill/>
              </a:ln>
              <a:solidFill>
                <a:srgbClr val="001D3B"/>
              </a:solidFill>
              <a:effectLst/>
              <a:uLnTx/>
              <a:uFillTx/>
              <a:latin typeface="+mn-ea"/>
              <a:ea typeface="+mn-ea"/>
              <a:cs typeface="+mn-cs"/>
            </a:endParaRPr>
          </a:p>
          <a:p>
            <a:pPr marL="609600" marR="0" lvl="0" indent="-609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c)</a:t>
            </a: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任一耳传导性耳聋，平均语频听力损失≥ </a:t>
            </a:r>
            <a:r>
              <a:rPr kumimoji="0" lang="en-US" altLang="zh-CN" sz="2400" b="1" i="0" u="none" strike="noStrike" kern="1200" cap="none" spc="0" normalizeH="0" baseline="0" noProof="0" dirty="0" smtClean="0">
                <a:ln>
                  <a:noFill/>
                </a:ln>
                <a:solidFill>
                  <a:srgbClr val="001D3B"/>
                </a:solidFill>
                <a:effectLst/>
                <a:uLnTx/>
                <a:uFillTx/>
                <a:latin typeface="+mn-ea"/>
                <a:ea typeface="+mn-ea"/>
                <a:cs typeface="+mn-cs"/>
              </a:rPr>
              <a:t>41 dB </a:t>
            </a:r>
            <a:endParaRPr kumimoji="0" lang="en-US" altLang="zh-CN" sz="2400" b="1" i="0" u="none" strike="noStrike" kern="1200" cap="none" spc="0" normalizeH="0" baseline="0" noProof="0" dirty="0" smtClean="0">
              <a:ln>
                <a:noFill/>
              </a:ln>
              <a:solidFill>
                <a:srgbClr val="001D3B"/>
              </a:solidFill>
              <a:effectLst/>
              <a:uLnTx/>
              <a:uFillTx/>
              <a:latin typeface="+mn-ea"/>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95288" y="0"/>
            <a:ext cx="8229600" cy="1139825"/>
          </a:xfrm>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200" cap="none" spc="0" normalizeH="0" baseline="0" noProof="0" dirty="0" smtClean="0">
                <a:ln>
                  <a:noFill/>
                </a:ln>
                <a:solidFill>
                  <a:schemeClr val="folHlink"/>
                </a:solidFill>
                <a:effectLst>
                  <a:outerShdw blurRad="38100" dist="38100" dir="2700000" algn="tl">
                    <a:srgbClr val="000000"/>
                  </a:outerShdw>
                </a:effectLst>
                <a:uLnTx/>
                <a:uFillTx/>
                <a:latin typeface="+mj-lt"/>
                <a:ea typeface="+mj-ea"/>
                <a:cs typeface="+mj-cs"/>
              </a:rPr>
              <a:t>噪声作业人员健康监护</a:t>
            </a:r>
            <a:endParaRPr kumimoji="0" lang="zh-CN" altLang="en-US" sz="3600" b="1" i="0" u="none" strike="noStrike" kern="1200" cap="none" spc="0" normalizeH="0" baseline="0" noProof="0" dirty="0">
              <a:ln>
                <a:noFill/>
              </a:ln>
              <a:solidFill>
                <a:srgbClr val="003366"/>
              </a:solidFill>
              <a:effectLst/>
              <a:uLnTx/>
              <a:uFillTx/>
              <a:latin typeface="+mj-lt"/>
              <a:ea typeface="+mj-ea"/>
              <a:cs typeface="+mj-cs"/>
            </a:endParaRPr>
          </a:p>
        </p:txBody>
      </p:sp>
      <p:pic>
        <p:nvPicPr>
          <p:cNvPr id="126979" name="内容占位符 5"/>
          <p:cNvPicPr>
            <a:picLocks noGrp="1" noChangeAspect="1"/>
          </p:cNvPicPr>
          <p:nvPr>
            <p:ph idx="1"/>
          </p:nvPr>
        </p:nvPicPr>
        <p:blipFill>
          <a:blip r:embed="rId1"/>
          <a:srcRect/>
          <a:stretch>
            <a:fillRect/>
          </a:stretch>
        </p:blipFill>
        <p:spPr>
          <a:xfrm>
            <a:off x="3175" y="1546225"/>
            <a:ext cx="5326063" cy="3233738"/>
          </a:xfrm>
        </p:spPr>
      </p:pic>
      <p:sp>
        <p:nvSpPr>
          <p:cNvPr id="126980" name="文本框 6"/>
          <p:cNvSpPr txBox="1"/>
          <p:nvPr/>
        </p:nvSpPr>
        <p:spPr>
          <a:xfrm>
            <a:off x="1306513" y="2894013"/>
            <a:ext cx="720725" cy="769937"/>
          </a:xfrm>
          <a:prstGeom prst="rect">
            <a:avLst/>
          </a:prstGeom>
          <a:noFill/>
          <a:ln w="9525">
            <a:noFill/>
          </a:ln>
        </p:spPr>
        <p:txBody>
          <a:bodyPr>
            <a:spAutoFit/>
          </a:bodyPr>
          <a:p>
            <a:r>
              <a:rPr lang="en-US" altLang="zh-CN" sz="4400" dirty="0">
                <a:solidFill>
                  <a:srgbClr val="1E3A2B"/>
                </a:solidFill>
                <a:latin typeface="Verdana" panose="020B0604030504040204" pitchFamily="34" charset="0"/>
              </a:rPr>
              <a:t>A</a:t>
            </a:r>
            <a:endParaRPr lang="zh-CN" altLang="en-US" sz="4400" dirty="0">
              <a:solidFill>
                <a:srgbClr val="1E3A2B"/>
              </a:solidFill>
              <a:latin typeface="Verdana" panose="020B0604030504040204" pitchFamily="34" charset="0"/>
            </a:endParaRPr>
          </a:p>
        </p:txBody>
      </p:sp>
      <p:sp>
        <p:nvSpPr>
          <p:cNvPr id="126981" name="文本框 7"/>
          <p:cNvSpPr txBox="1"/>
          <p:nvPr/>
        </p:nvSpPr>
        <p:spPr>
          <a:xfrm>
            <a:off x="3687763" y="2808288"/>
            <a:ext cx="649287" cy="708025"/>
          </a:xfrm>
          <a:prstGeom prst="rect">
            <a:avLst/>
          </a:prstGeom>
          <a:noFill/>
          <a:ln w="9525">
            <a:noFill/>
          </a:ln>
        </p:spPr>
        <p:txBody>
          <a:bodyPr>
            <a:spAutoFit/>
          </a:bodyPr>
          <a:p>
            <a:r>
              <a:rPr lang="en-US" altLang="zh-CN" sz="4000" dirty="0">
                <a:solidFill>
                  <a:srgbClr val="1E3A2B"/>
                </a:solidFill>
                <a:latin typeface="Verdana" panose="020B0604030504040204" pitchFamily="34" charset="0"/>
              </a:rPr>
              <a:t>B</a:t>
            </a:r>
            <a:endParaRPr lang="zh-CN" altLang="en-US" sz="4000" dirty="0">
              <a:solidFill>
                <a:srgbClr val="1E3A2B"/>
              </a:solidFill>
              <a:latin typeface="Verdana" panose="020B0604030504040204" pitchFamily="34" charset="0"/>
            </a:endParaRPr>
          </a:p>
        </p:txBody>
      </p:sp>
      <p:cxnSp>
        <p:nvCxnSpPr>
          <p:cNvPr id="10" name="直接箭头连接符 9"/>
          <p:cNvCxnSpPr>
            <a:endCxn id="0" idx="2"/>
          </p:cNvCxnSpPr>
          <p:nvPr/>
        </p:nvCxnSpPr>
        <p:spPr>
          <a:xfrm>
            <a:off x="2546350" y="3324225"/>
            <a:ext cx="119063" cy="1455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6983" name="文本框 10"/>
          <p:cNvSpPr txBox="1"/>
          <p:nvPr/>
        </p:nvSpPr>
        <p:spPr>
          <a:xfrm>
            <a:off x="1979613" y="4797425"/>
            <a:ext cx="1825625" cy="584200"/>
          </a:xfrm>
          <a:prstGeom prst="rect">
            <a:avLst/>
          </a:prstGeom>
          <a:noFill/>
          <a:ln w="9525">
            <a:noFill/>
          </a:ln>
        </p:spPr>
        <p:txBody>
          <a:bodyPr>
            <a:spAutoFit/>
          </a:bodyPr>
          <a:p>
            <a:r>
              <a:rPr lang="zh-CN" altLang="en-US" sz="3200" b="1" dirty="0">
                <a:solidFill>
                  <a:srgbClr val="002060"/>
                </a:solidFill>
                <a:latin typeface="Verdana" panose="020B0604030504040204" pitchFamily="34" charset="0"/>
              </a:rPr>
              <a:t>禁忌证</a:t>
            </a:r>
            <a:endParaRPr lang="zh-CN" altLang="en-US" sz="3200" b="1" dirty="0">
              <a:solidFill>
                <a:srgbClr val="002060"/>
              </a:solidFill>
              <a:latin typeface="Verdana" panose="020B0604030504040204" pitchFamily="34" charset="0"/>
            </a:endParaRPr>
          </a:p>
        </p:txBody>
      </p:sp>
      <p:sp>
        <p:nvSpPr>
          <p:cNvPr id="46088" name="文本框 11"/>
          <p:cNvSpPr txBox="1">
            <a:spLocks noChangeArrowheads="1"/>
          </p:cNvSpPr>
          <p:nvPr/>
        </p:nvSpPr>
        <p:spPr bwMode="auto">
          <a:xfrm>
            <a:off x="5308600" y="1628775"/>
            <a:ext cx="3584575" cy="3108325"/>
          </a:xfrm>
          <a:prstGeom prst="rect">
            <a:avLst/>
          </a:prstGeom>
          <a:noFill/>
          <a:ln w="9525">
            <a:noFill/>
            <a:miter lim="800000"/>
          </a:ln>
        </p:spPr>
        <p:txBody>
          <a:bodyPr>
            <a:spAutoFit/>
          </a:bodyPr>
          <a:lstStyle/>
          <a:p>
            <a:pPr marR="0" defTabSz="914400">
              <a:buClrTx/>
              <a:buSzTx/>
              <a:buFont typeface="Arial" panose="020B0604020202020204" pitchFamily="34" charset="0"/>
              <a:buNone/>
              <a:defRPr/>
            </a:pPr>
            <a:r>
              <a:rPr kumimoji="0" lang="en-US" altLang="zh-CN" sz="2400" b="1" kern="1200" cap="none" spc="0" normalizeH="0" baseline="0" noProof="0" dirty="0">
                <a:solidFill>
                  <a:srgbClr val="002060"/>
                </a:solidFill>
                <a:latin typeface="+mn-ea"/>
                <a:ea typeface="+mn-ea"/>
                <a:cs typeface="+mn-cs"/>
              </a:rPr>
              <a:t>A: </a:t>
            </a:r>
            <a:r>
              <a:rPr kumimoji="0" lang="zh-CN" altLang="en-US" sz="2400" b="1" kern="1200" cap="none" spc="0" normalizeH="0" baseline="0" noProof="0" dirty="0">
                <a:solidFill>
                  <a:srgbClr val="002060"/>
                </a:solidFill>
                <a:latin typeface="+mn-ea"/>
                <a:ea typeface="+mn-ea"/>
                <a:cs typeface="+mn-cs"/>
              </a:rPr>
              <a:t>感音神经性听力损失</a:t>
            </a:r>
            <a:endParaRPr kumimoji="0" lang="en-US" altLang="zh-CN" sz="2400" b="1" kern="1200" cap="none" spc="0" normalizeH="0" baseline="0" noProof="0" dirty="0">
              <a:solidFill>
                <a:srgbClr val="002060"/>
              </a:solidFill>
              <a:latin typeface="+mn-ea"/>
              <a:ea typeface="+mn-ea"/>
              <a:cs typeface="+mn-cs"/>
            </a:endParaRPr>
          </a:p>
          <a:p>
            <a:pPr marR="0" defTabSz="914400">
              <a:buClrTx/>
              <a:buSzTx/>
              <a:buFont typeface="Arial" panose="020B0604020202020204" pitchFamily="34" charset="0"/>
              <a:buNone/>
              <a:defRPr/>
            </a:pPr>
            <a:endParaRPr kumimoji="0" lang="en-US" altLang="zh-CN" sz="2400" b="1" kern="1200" cap="none" spc="0" normalizeH="0" baseline="0" noProof="0" dirty="0">
              <a:solidFill>
                <a:srgbClr val="002060"/>
              </a:solidFill>
              <a:latin typeface="+mn-ea"/>
              <a:ea typeface="+mn-ea"/>
              <a:cs typeface="+mn-cs"/>
            </a:endParaRPr>
          </a:p>
          <a:p>
            <a:pPr marR="0" defTabSz="914400">
              <a:buClrTx/>
              <a:buSzTx/>
              <a:buFont typeface="Arial" panose="020B0604020202020204" pitchFamily="34" charset="0"/>
              <a:buNone/>
              <a:defRPr/>
            </a:pPr>
            <a:r>
              <a:rPr kumimoji="0" lang="en-US" altLang="zh-CN" sz="2400" b="1" kern="1200" cap="none" spc="0" normalizeH="0" baseline="0" noProof="0" dirty="0">
                <a:solidFill>
                  <a:srgbClr val="002060"/>
                </a:solidFill>
                <a:latin typeface="+mn-ea"/>
                <a:ea typeface="+mn-ea"/>
                <a:cs typeface="+mn-cs"/>
              </a:rPr>
              <a:t>B: 500 Hz</a:t>
            </a:r>
            <a:r>
              <a:rPr kumimoji="0" lang="zh-CN" altLang="en-US" sz="2400" b="1" kern="1200" cap="none" spc="0" normalizeH="0" baseline="0" noProof="0" dirty="0">
                <a:solidFill>
                  <a:srgbClr val="002060"/>
                </a:solidFill>
                <a:latin typeface="+mn-ea"/>
                <a:ea typeface="+mn-ea"/>
                <a:cs typeface="+mn-cs"/>
              </a:rPr>
              <a:t>，</a:t>
            </a:r>
            <a:r>
              <a:rPr kumimoji="0" lang="en-US" altLang="zh-CN" sz="2400" b="1" kern="1200" cap="none" spc="0" normalizeH="0" baseline="0" noProof="0" dirty="0">
                <a:solidFill>
                  <a:srgbClr val="002060"/>
                </a:solidFill>
                <a:latin typeface="+mn-ea"/>
                <a:ea typeface="+mn-ea"/>
                <a:cs typeface="+mn-cs"/>
              </a:rPr>
              <a:t>1000Hz</a:t>
            </a:r>
            <a:r>
              <a:rPr kumimoji="0" lang="zh-CN" altLang="en-US" sz="2400" b="1" kern="1200" cap="none" spc="0" normalizeH="0" baseline="0" noProof="0" dirty="0">
                <a:solidFill>
                  <a:srgbClr val="002060"/>
                </a:solidFill>
                <a:latin typeface="+mn-ea"/>
                <a:ea typeface="+mn-ea"/>
                <a:cs typeface="+mn-cs"/>
              </a:rPr>
              <a:t>，</a:t>
            </a:r>
            <a:r>
              <a:rPr kumimoji="0" lang="en-US" altLang="zh-CN" sz="2400" b="1" kern="1200" cap="none" spc="0" normalizeH="0" baseline="0" noProof="0" dirty="0">
                <a:solidFill>
                  <a:srgbClr val="002060"/>
                </a:solidFill>
                <a:latin typeface="+mn-ea"/>
                <a:ea typeface="+mn-ea"/>
                <a:cs typeface="+mn-cs"/>
              </a:rPr>
              <a:t>2000Hz </a:t>
            </a:r>
            <a:r>
              <a:rPr kumimoji="0" lang="zh-CN" altLang="en-US" sz="2400" b="1" kern="1200" cap="none" spc="0" normalizeH="0" baseline="0" noProof="0" dirty="0">
                <a:solidFill>
                  <a:srgbClr val="002060"/>
                </a:solidFill>
                <a:latin typeface="+mn-ea"/>
                <a:ea typeface="+mn-ea"/>
                <a:cs typeface="+mn-cs"/>
              </a:rPr>
              <a:t>中任一频率的纯音气导听阈大于</a:t>
            </a:r>
            <a:r>
              <a:rPr kumimoji="0" lang="en-US" altLang="zh-CN" sz="2400" b="1" kern="1200" cap="none" spc="0" normalizeH="0" baseline="0" noProof="0" dirty="0">
                <a:solidFill>
                  <a:srgbClr val="002060"/>
                </a:solidFill>
                <a:latin typeface="+mn-ea"/>
                <a:ea typeface="+mn-ea"/>
                <a:cs typeface="+mn-cs"/>
              </a:rPr>
              <a:t>25dB</a:t>
            </a:r>
            <a:endParaRPr kumimoji="0" lang="zh-CN" altLang="en-US" sz="2400" b="1" kern="1200" cap="none" spc="0" normalizeH="0" baseline="0" noProof="0" dirty="0">
              <a:solidFill>
                <a:srgbClr val="002060"/>
              </a:solidFill>
              <a:latin typeface="+mn-ea"/>
              <a:ea typeface="+mn-ea"/>
              <a:cs typeface="+mn-cs"/>
            </a:endParaRPr>
          </a:p>
          <a:p>
            <a:pPr marR="0" defTabSz="914400">
              <a:buClrTx/>
              <a:buSzTx/>
              <a:buFont typeface="Arial" panose="020B0604020202020204" pitchFamily="34" charset="0"/>
              <a:buNone/>
              <a:defRPr/>
            </a:pPr>
            <a:endParaRPr kumimoji="0" lang="en-US" altLang="zh-CN" sz="2400" b="1" kern="1200" cap="none" spc="0" normalizeH="0" baseline="0" noProof="0" dirty="0">
              <a:solidFill>
                <a:srgbClr val="002060"/>
              </a:solidFill>
              <a:latin typeface="+mn-ea"/>
              <a:ea typeface="+mn-ea"/>
              <a:cs typeface="+mn-cs"/>
            </a:endParaRPr>
          </a:p>
          <a:p>
            <a:pPr marR="0" defTabSz="914400">
              <a:buClrTx/>
              <a:buSzTx/>
              <a:buFont typeface="Arial" panose="020B0604020202020204" pitchFamily="34" charset="0"/>
              <a:buNone/>
              <a:defRPr/>
            </a:pPr>
            <a:r>
              <a:rPr kumimoji="0" lang="zh-CN" altLang="en-US" sz="2000" b="1" kern="1200" cap="none" spc="0" normalizeH="0" baseline="0" noProof="0" dirty="0">
                <a:latin typeface="+mn-ea"/>
                <a:ea typeface="+mn-ea"/>
                <a:cs typeface="+mn-cs"/>
              </a:rPr>
              <a:t>失</a:t>
            </a:r>
            <a:endParaRPr kumimoji="0" lang="en-US" altLang="zh-CN" sz="2000" b="1" kern="1200" cap="none" spc="0" normalizeH="0" baseline="0" noProof="0" dirty="0">
              <a:latin typeface="+mn-ea"/>
              <a:ea typeface="+mn-ea"/>
              <a:cs typeface="+mn-cs"/>
            </a:endParaRPr>
          </a:p>
          <a:p>
            <a:pPr marR="0" defTabSz="914400">
              <a:buClrTx/>
              <a:buSzTx/>
              <a:buFont typeface="Arial" panose="020B0604020202020204" pitchFamily="34" charset="0"/>
              <a:buNone/>
              <a:defRPr/>
            </a:pPr>
            <a:endParaRPr kumimoji="0" lang="en-US" altLang="zh-CN" sz="3200" b="1" kern="1200" cap="none" spc="0" normalizeH="0" baseline="0" noProof="0" dirty="0">
              <a:latin typeface="Verdana" panose="020B0604030504040204" pitchFamily="34" charset="0"/>
              <a:ea typeface="宋体" panose="02010600030101010101" pitchFamily="2" charset="-122"/>
              <a:cs typeface="+mn-cs"/>
            </a:endParaRP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200" cap="none" spc="0" normalizeH="0" baseline="0" noProof="0" dirty="0" smtClean="0">
                <a:ln>
                  <a:noFill/>
                </a:ln>
                <a:solidFill>
                  <a:schemeClr val="folHlink"/>
                </a:solidFill>
                <a:effectLst>
                  <a:outerShdw blurRad="38100" dist="38100" dir="2700000" algn="tl">
                    <a:srgbClr val="000000"/>
                  </a:outerShdw>
                </a:effectLst>
                <a:uLnTx/>
                <a:uFillTx/>
                <a:latin typeface="+mj-lt"/>
                <a:ea typeface="+mj-ea"/>
                <a:cs typeface="+mj-cs"/>
              </a:rPr>
              <a:t>噪声作业人员健康监护</a:t>
            </a:r>
            <a:endParaRPr kumimoji="0" lang="zh-CN" altLang="en-US" sz="3600" b="1" i="0" u="none" strike="noStrike" kern="1200" cap="none" spc="0" normalizeH="0" baseline="0" noProof="0" dirty="0">
              <a:ln>
                <a:noFill/>
              </a:ln>
              <a:solidFill>
                <a:srgbClr val="003366"/>
              </a:solidFill>
              <a:effectLst/>
              <a:uLnTx/>
              <a:uFillTx/>
              <a:latin typeface="+mj-lt"/>
              <a:ea typeface="+mj-ea"/>
              <a:cs typeface="+mj-cs"/>
            </a:endParaRPr>
          </a:p>
        </p:txBody>
      </p:sp>
      <p:sp>
        <p:nvSpPr>
          <p:cNvPr id="130051" name="内容占位符 2"/>
          <p:cNvSpPr>
            <a:spLocks noGrp="1"/>
          </p:cNvSpPr>
          <p:nvPr>
            <p:ph idx="1"/>
          </p:nvPr>
        </p:nvSpPr>
        <p:spPr>
          <a:xfrm>
            <a:off x="457200" y="981075"/>
            <a:ext cx="8229600" cy="514985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一、上岗前职业健康检查 </a:t>
            </a:r>
            <a:endParaRPr kumimoji="0" lang="zh-CN" altLang="en-US" sz="24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2</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、检查内容</a:t>
            </a:r>
            <a:endParaRPr kumimoji="0" lang="zh-CN" altLang="en-US" sz="24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 a</a:t>
            </a:r>
            <a:r>
              <a:rPr kumimoji="0" lang="en-US" altLang="zh-CN" sz="2000" b="1" i="0" u="none" strike="noStrike" kern="1200" cap="none" spc="0" normalizeH="0" baseline="0" noProof="0" dirty="0" smtClean="0">
                <a:ln>
                  <a:noFill/>
                </a:ln>
                <a:solidFill>
                  <a:srgbClr val="7030A0"/>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症状询问</a:t>
            </a:r>
            <a:endParaRPr kumimoji="0" lang="zh-CN" altLang="en-US" sz="2000" b="1" i="0" u="none" strike="noStrike" kern="1200" cap="none" spc="0" normalizeH="0" baseline="0" noProof="0" dirty="0" smtClean="0">
              <a:ln>
                <a:noFill/>
              </a:ln>
              <a:solidFill>
                <a:srgbClr val="7030A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 1）有无中、外耳疾患史，如有无流脓、流水、耳鸣、耳聋、眩晕等症状；</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 2）可能影响听力的外伤史、爆震史；</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 3)药物史,如链霉素、庆大霉素、卡那霉素、新霉素、妥布霉素、万古霉素、多粘霉素、氮芥、卡铂、顺铂、利尿酸、水杨酸类、含砷剂、抗疟剂等;</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 4)中毒史,如一氧化碳等中毒;</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 5)感染史,如流脑、腮腺炎、耳带状疱疹、伤寒、猩红热、麻疹、风疹、梅毒等疾病史；</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 6）遗传史，如家庭直系亲属中有无耳聋等病史；</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 7）有无噪声接触史及个人防护情况。 </a:t>
            </a:r>
            <a:endParaRPr kumimoji="0" lang="en-US" altLang="zh-CN" sz="2000" b="1" i="0" u="none" strike="noStrike" kern="1200" cap="none" spc="0" normalizeH="0" baseline="0" noProof="0" dirty="0" smtClean="0">
              <a:ln>
                <a:noFill/>
              </a:ln>
              <a:solidFill>
                <a:srgbClr val="002060"/>
              </a:solidFill>
              <a:effectLst/>
              <a:uLnTx/>
              <a:uFillTx/>
              <a:latin typeface="+mn-ea"/>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200" cap="none" spc="0" normalizeH="0" baseline="0" noProof="0" dirty="0" smtClean="0">
                <a:ln>
                  <a:noFill/>
                </a:ln>
                <a:solidFill>
                  <a:schemeClr val="folHlink"/>
                </a:solidFill>
                <a:effectLst>
                  <a:outerShdw blurRad="38100" dist="38100" dir="2700000" algn="tl">
                    <a:srgbClr val="000000"/>
                  </a:outerShdw>
                </a:effectLst>
                <a:uLnTx/>
                <a:uFillTx/>
                <a:latin typeface="+mj-lt"/>
                <a:ea typeface="+mj-ea"/>
                <a:cs typeface="+mj-cs"/>
              </a:rPr>
              <a:t>噪声作业人员健康监护</a:t>
            </a:r>
            <a:endParaRPr kumimoji="0" lang="zh-CN" altLang="en-US" sz="3600" b="1" i="0" u="none" strike="noStrike" kern="1200" cap="none" spc="0" normalizeH="0" baseline="0" noProof="0" dirty="0">
              <a:ln>
                <a:noFill/>
              </a:ln>
              <a:solidFill>
                <a:srgbClr val="003366"/>
              </a:solidFill>
              <a:effectLst/>
              <a:uLnTx/>
              <a:uFillTx/>
              <a:latin typeface="+mj-lt"/>
              <a:ea typeface="+mj-ea"/>
              <a:cs typeface="+mj-cs"/>
            </a:endParaRPr>
          </a:p>
        </p:txBody>
      </p:sp>
      <p:sp>
        <p:nvSpPr>
          <p:cNvPr id="130051" name="内容占位符 2"/>
          <p:cNvSpPr>
            <a:spLocks noGrp="1"/>
          </p:cNvSpPr>
          <p:nvPr>
            <p:ph idx="1"/>
          </p:nvPr>
        </p:nvSpPr>
        <p:spPr>
          <a:xfrm>
            <a:off x="457200" y="1052513"/>
            <a:ext cx="8229600" cy="5078413"/>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一、上岗前职业健康检查 </a:t>
            </a:r>
            <a:endParaRPr kumimoji="0" lang="zh-CN" altLang="en-US" sz="24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2</a:t>
            </a: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、检查内容</a:t>
            </a:r>
            <a:endParaRPr kumimoji="0" lang="zh-CN" altLang="en-US" sz="24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b</a:t>
            </a:r>
            <a:r>
              <a:rPr kumimoji="0" lang="en-US" altLang="zh-CN" sz="2000" b="1" i="0" u="none" strike="noStrike" kern="1200" cap="none" spc="0" normalizeH="0" baseline="0" noProof="0" dirty="0" smtClean="0">
                <a:ln>
                  <a:noFill/>
                </a:ln>
                <a:solidFill>
                  <a:srgbClr val="7030A0"/>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体格检查</a:t>
            </a:r>
            <a:endParaRPr kumimoji="0" lang="zh-CN" altLang="en-US" sz="2000" b="1" i="0" u="none" strike="noStrike" kern="1200" cap="none" spc="0" normalizeH="0" baseline="0" noProof="0" dirty="0" smtClean="0">
              <a:ln>
                <a:noFill/>
              </a:ln>
              <a:solidFill>
                <a:srgbClr val="7030A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 1)</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内科常规检查　注意有无交谈障碍</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 2)</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耳科常规检查　主要是粗听力、外耳和鼓膜的检查，如是否因听力原因影响交谈，双侧耳廓有无畸形，外耳道有无畸形、狭窄、闭锁、阻塞，鼓膜有无穿孔、肥厚、钙化，内陷、粘连、溢液等。</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c</a:t>
            </a:r>
            <a:r>
              <a:rPr kumimoji="0" lang="en-US" altLang="zh-CN" sz="2000" b="1" i="0" u="none" strike="noStrike" kern="1200" cap="none" spc="0" normalizeH="0" baseline="0" noProof="0" dirty="0" smtClean="0">
                <a:ln>
                  <a:noFill/>
                </a:ln>
                <a:solidFill>
                  <a:srgbClr val="7030A0"/>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实验室和其他检查</a:t>
            </a:r>
            <a:endParaRPr kumimoji="0" lang="zh-CN" altLang="en-US" sz="2000" b="1" i="0" u="none" strike="noStrike" kern="1200" cap="none" spc="0" normalizeH="0" baseline="0" noProof="0" dirty="0" smtClean="0">
              <a:ln>
                <a:noFill/>
              </a:ln>
              <a:solidFill>
                <a:srgbClr val="7030A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1)</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必检项目:  纯音听阈测试、心电图、血常规、尿常规、血清</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ALT</a:t>
            </a:r>
            <a:endParaRPr kumimoji="0" lang="en-US" altLang="zh-CN" sz="2000" b="1"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2)</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选检项目 : 声导抗、耳声发射 </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200" cap="none" spc="0" normalizeH="0" baseline="0" noProof="0" dirty="0" smtClean="0">
                <a:ln>
                  <a:noFill/>
                </a:ln>
                <a:solidFill>
                  <a:schemeClr val="folHlink"/>
                </a:solidFill>
                <a:effectLst>
                  <a:outerShdw blurRad="38100" dist="38100" dir="2700000" algn="tl">
                    <a:srgbClr val="000000"/>
                  </a:outerShdw>
                </a:effectLst>
                <a:uLnTx/>
                <a:uFillTx/>
                <a:latin typeface="+mj-lt"/>
                <a:ea typeface="+mj-ea"/>
                <a:cs typeface="+mj-cs"/>
              </a:rPr>
              <a:t>噪声作业人员健康监护</a:t>
            </a:r>
            <a:endParaRPr kumimoji="0" lang="zh-CN" altLang="en-US" sz="3600" b="1" i="0" u="none" strike="noStrike" kern="1200" cap="none" spc="0" normalizeH="0" baseline="0" noProof="0" dirty="0">
              <a:ln>
                <a:noFill/>
              </a:ln>
              <a:solidFill>
                <a:srgbClr val="003366"/>
              </a:solidFill>
              <a:effectLst/>
              <a:uLnTx/>
              <a:uFillTx/>
              <a:latin typeface="+mj-lt"/>
              <a:ea typeface="+mj-ea"/>
              <a:cs typeface="+mj-cs"/>
            </a:endParaRPr>
          </a:p>
        </p:txBody>
      </p:sp>
      <p:sp>
        <p:nvSpPr>
          <p:cNvPr id="130051" name="内容占位符 2"/>
          <p:cNvSpPr>
            <a:spLocks noGrp="1"/>
          </p:cNvSpPr>
          <p:nvPr>
            <p:ph idx="1"/>
          </p:nvPr>
        </p:nvSpPr>
        <p:spPr>
          <a:xfrm>
            <a:off x="457200" y="1052513"/>
            <a:ext cx="8229600" cy="5078413"/>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一、上岗前职业健康检查</a:t>
            </a:r>
            <a:r>
              <a:rPr kumimoji="0" lang="zh-CN" altLang="en-US" sz="2400" b="1" i="0" u="sng" strike="noStrike" kern="1200" cap="none" spc="0" normalizeH="0" baseline="0" noProof="0" dirty="0" smtClean="0">
                <a:ln>
                  <a:noFill/>
                </a:ln>
                <a:solidFill>
                  <a:srgbClr val="FF0000"/>
                </a:solidFill>
                <a:effectLst/>
                <a:uLnTx/>
                <a:uFillTx/>
                <a:latin typeface="+mn-ea"/>
                <a:ea typeface="+mn-ea"/>
                <a:cs typeface="+mn-cs"/>
              </a:rPr>
              <a:t>（总结）</a:t>
            </a:r>
            <a:endParaRPr kumimoji="0" lang="zh-CN" altLang="en-US" sz="2400" b="1" i="0" u="sng"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纯音听阈测试：</a:t>
            </a:r>
            <a:endParaRPr kumimoji="0" lang="en-US" altLang="zh-CN" sz="2000" b="1"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A</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：凡有双耳高频平均听阈损失（高频段</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3000Hz</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4000Hz</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6000Hz</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双耳平均听阈≥</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40dB </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a:t>
            </a:r>
            <a:endParaRPr kumimoji="0" lang="en-US" altLang="zh-CN" sz="2000" b="1"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建议：不能从事接触噪声作业的工作</a:t>
            </a:r>
            <a:r>
              <a:rPr kumimoji="0" lang="en-US" altLang="zh-CN" sz="2000" b="1" i="0" u="none" strike="noStrike" kern="1200" cap="none" spc="0" normalizeH="0" baseline="0" noProof="0" dirty="0" smtClean="0">
                <a:ln>
                  <a:noFill/>
                </a:ln>
                <a:solidFill>
                  <a:srgbClr val="7030A0"/>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有禁忌证</a:t>
            </a:r>
            <a:r>
              <a:rPr kumimoji="0" lang="en-US" altLang="zh-CN" sz="2000" b="1" i="0" u="none" strike="noStrike" kern="1200" cap="none" spc="0" normalizeH="0" baseline="0" noProof="0" dirty="0" smtClean="0">
                <a:ln>
                  <a:noFill/>
                </a:ln>
                <a:solidFill>
                  <a:srgbClr val="7030A0"/>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a:t>
            </a:r>
            <a:endParaRPr kumimoji="0" lang="en-US" altLang="zh-CN" sz="2000" b="1" i="0" u="none" strike="noStrike" kern="1200" cap="none" spc="0" normalizeH="0" baseline="0" noProof="0" dirty="0" smtClean="0">
              <a:ln>
                <a:noFill/>
              </a:ln>
              <a:solidFill>
                <a:srgbClr val="7030A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B</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：仅有单耳或双耳语频听阈损失</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(500Hz</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1000Hz</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和</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2000Hz</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中任一耳语频平均听阈＞</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25dB</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a:t>
            </a:r>
            <a:endParaRPr kumimoji="0" lang="zh-CN" altLang="en-US" sz="2000" b="1"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b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b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a:</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感音神经性听力损失</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耳聋</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a:t>
            </a:r>
            <a:endParaRPr kumimoji="0" lang="en-US" altLang="zh-CN" sz="2000" b="1"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建议：不能从事接触噪声作业的工作</a:t>
            </a:r>
            <a:r>
              <a:rPr kumimoji="0" lang="en-US" altLang="zh-CN" sz="2000" b="1" i="0" u="none" strike="noStrike" kern="1200" cap="none" spc="0" normalizeH="0" baseline="0" noProof="0" dirty="0" smtClean="0">
                <a:ln>
                  <a:noFill/>
                </a:ln>
                <a:solidFill>
                  <a:srgbClr val="7030A0"/>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有禁忌证</a:t>
            </a:r>
            <a:r>
              <a:rPr kumimoji="0" lang="en-US" altLang="zh-CN" sz="2000" b="1" i="0" u="none" strike="noStrike" kern="1200" cap="none" spc="0" normalizeH="0" baseline="0" noProof="0" dirty="0" smtClean="0">
                <a:ln>
                  <a:noFill/>
                </a:ln>
                <a:solidFill>
                  <a:srgbClr val="7030A0"/>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a:t>
            </a:r>
            <a:endParaRPr kumimoji="0" lang="en-US" altLang="zh-CN" sz="2000" b="1" i="0" u="none" strike="noStrike" kern="1200" cap="none" spc="0" normalizeH="0" baseline="0" noProof="0" dirty="0" smtClean="0">
              <a:ln>
                <a:noFill/>
              </a:ln>
              <a:solidFill>
                <a:srgbClr val="7030A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   b:</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传导性听力损失</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耳聋</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，任一耳平均语频听力损失≥ </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41 dB </a:t>
            </a:r>
            <a:endParaRPr kumimoji="0" lang="en-US" altLang="zh-CN" sz="2000" b="1"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建议：不能从事接触噪声作业的工作</a:t>
            </a:r>
            <a:r>
              <a:rPr kumimoji="0" lang="en-US" altLang="zh-CN" sz="2000" b="1" i="0" u="none" strike="noStrike" kern="1200" cap="none" spc="0" normalizeH="0" baseline="0" noProof="0" dirty="0" smtClean="0">
                <a:ln>
                  <a:noFill/>
                </a:ln>
                <a:solidFill>
                  <a:srgbClr val="7030A0"/>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有禁忌证</a:t>
            </a:r>
            <a:r>
              <a:rPr kumimoji="0" lang="en-US" altLang="zh-CN" sz="2000" b="1" i="0" u="none" strike="noStrike" kern="1200" cap="none" spc="0" normalizeH="0" baseline="0" noProof="0" dirty="0" smtClean="0">
                <a:ln>
                  <a:noFill/>
                </a:ln>
                <a:solidFill>
                  <a:srgbClr val="7030A0"/>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a:t>
            </a:r>
            <a:endParaRPr kumimoji="0" lang="zh-CN" altLang="en-US" sz="2000" b="1" i="0" u="none" strike="noStrike" kern="1200" cap="none" spc="0" normalizeH="0" baseline="0" noProof="0" dirty="0" smtClean="0">
              <a:ln>
                <a:noFill/>
              </a:ln>
              <a:solidFill>
                <a:srgbClr val="7030A0"/>
              </a:solidFill>
              <a:effectLst/>
              <a:uLnTx/>
              <a:uFillTx/>
              <a:latin typeface="+mn-ea"/>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95288" y="0"/>
            <a:ext cx="8229600" cy="1139825"/>
          </a:xfrm>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200" cap="none" spc="0" normalizeH="0" baseline="0" noProof="0" dirty="0" smtClean="0">
                <a:ln>
                  <a:noFill/>
                </a:ln>
                <a:solidFill>
                  <a:schemeClr val="folHlink"/>
                </a:solidFill>
                <a:effectLst>
                  <a:outerShdw blurRad="38100" dist="38100" dir="2700000" algn="tl">
                    <a:srgbClr val="000000"/>
                  </a:outerShdw>
                </a:effectLst>
                <a:uLnTx/>
                <a:uFillTx/>
                <a:latin typeface="+mj-lt"/>
                <a:ea typeface="+mj-ea"/>
                <a:cs typeface="+mj-cs"/>
              </a:rPr>
              <a:t>噪声作业人员健康监护</a:t>
            </a:r>
            <a:endParaRPr kumimoji="0" lang="zh-CN" altLang="en-US" sz="3600" b="1" i="0" u="none" strike="noStrike" kern="1200" cap="none" spc="0" normalizeH="0" baseline="0" noProof="0" dirty="0">
              <a:ln>
                <a:noFill/>
              </a:ln>
              <a:solidFill>
                <a:srgbClr val="003366"/>
              </a:solidFill>
              <a:effectLst/>
              <a:uLnTx/>
              <a:uFillTx/>
              <a:latin typeface="+mj-lt"/>
              <a:ea typeface="+mj-ea"/>
              <a:cs typeface="+mj-cs"/>
            </a:endParaRPr>
          </a:p>
        </p:txBody>
      </p:sp>
      <p:sp>
        <p:nvSpPr>
          <p:cNvPr id="132099" name="内容占位符 2"/>
          <p:cNvSpPr>
            <a:spLocks noGrp="1"/>
          </p:cNvSpPr>
          <p:nvPr>
            <p:ph idx="1"/>
          </p:nvPr>
        </p:nvSpPr>
        <p:spPr>
          <a:xfrm>
            <a:off x="457200" y="1052513"/>
            <a:ext cx="8229600" cy="5078413"/>
          </a:xfrm>
        </p:spPr>
        <p:txBody>
          <a:bodyPr vert="horz" wrap="square" lIns="91440" tIns="45720" rIns="91440" bIns="45720" numCol="1" anchor="t" anchorCtr="0" compatLnSpc="1"/>
          <a:lstStyle/>
          <a:p>
            <a:pPr marL="609600" marR="0" lvl="0" indent="-609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二、在岗期间职业健康检查</a:t>
            </a:r>
            <a:endParaRPr kumimoji="0" lang="zh-CN" altLang="en-US" sz="2400" b="1" i="0" u="none" strike="noStrike" kern="1200" cap="none" spc="0" normalizeH="0" baseline="0" noProof="0" dirty="0" smtClean="0">
              <a:ln>
                <a:noFill/>
              </a:ln>
              <a:solidFill>
                <a:srgbClr val="001D3B"/>
              </a:solidFill>
              <a:effectLst/>
              <a:uLnTx/>
              <a:uFillTx/>
              <a:latin typeface="+mn-ea"/>
              <a:ea typeface="+mn-ea"/>
              <a:cs typeface="+mn-cs"/>
            </a:endParaRPr>
          </a:p>
          <a:p>
            <a:pPr marL="609600" marR="0" lvl="0" indent="-609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400" b="1" i="0" u="none" strike="noStrike" kern="1200" cap="none" spc="0" normalizeH="0" baseline="0" noProof="0" dirty="0" smtClean="0">
                <a:ln>
                  <a:noFill/>
                </a:ln>
                <a:solidFill>
                  <a:srgbClr val="001D3B"/>
                </a:solidFill>
                <a:effectLst/>
                <a:uLnTx/>
                <a:uFillTx/>
                <a:latin typeface="+mn-ea"/>
                <a:ea typeface="+mn-ea"/>
                <a:cs typeface="+mn-cs"/>
              </a:rPr>
              <a:t>1</a:t>
            </a: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、目标疾病：</a:t>
            </a:r>
            <a:endParaRPr kumimoji="0" lang="zh-CN" altLang="en-US" sz="2400" b="1" i="0" u="none" strike="noStrike" kern="1200" cap="none" spc="0" normalizeH="0" baseline="0" noProof="0" dirty="0" smtClean="0">
              <a:ln>
                <a:noFill/>
              </a:ln>
              <a:solidFill>
                <a:srgbClr val="001D3B"/>
              </a:solidFill>
              <a:effectLst/>
              <a:uLnTx/>
              <a:uFillTx/>
              <a:latin typeface="+mn-ea"/>
              <a:ea typeface="+mn-ea"/>
              <a:cs typeface="+mn-cs"/>
            </a:endParaRPr>
          </a:p>
          <a:p>
            <a:pPr marL="609600" marR="0" lvl="0" indent="-609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a)</a:t>
            </a:r>
            <a:r>
              <a:rPr kumimoji="0" lang="zh-CN" altLang="en-US" sz="2400" b="1" i="0" u="none" strike="noStrike" kern="1200" cap="none" spc="0" normalizeH="0" baseline="0" noProof="0" dirty="0" smtClean="0">
                <a:ln>
                  <a:noFill/>
                </a:ln>
                <a:solidFill>
                  <a:srgbClr val="FF0000"/>
                </a:solidFill>
                <a:effectLst/>
                <a:uLnTx/>
                <a:uFillTx/>
                <a:latin typeface="+mn-ea"/>
                <a:ea typeface="+mn-ea"/>
                <a:cs typeface="+mn-cs"/>
              </a:rPr>
              <a:t>职业病：职业性噪声聋</a:t>
            </a: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（见</a:t>
            </a:r>
            <a:r>
              <a:rPr kumimoji="0" lang="en-US" altLang="zh-CN" sz="2400" b="1" i="0" u="none" strike="noStrike" kern="1200" cap="none" spc="0" normalizeH="0" baseline="0" noProof="0" dirty="0" smtClean="0">
                <a:ln>
                  <a:noFill/>
                </a:ln>
                <a:solidFill>
                  <a:srgbClr val="001D3B"/>
                </a:solidFill>
                <a:effectLst/>
                <a:uLnTx/>
                <a:uFillTx/>
                <a:latin typeface="+mn-ea"/>
                <a:ea typeface="+mn-ea"/>
                <a:cs typeface="+mn-cs"/>
              </a:rPr>
              <a:t>GBZ 49)</a:t>
            </a: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a:t>
            </a:r>
            <a:endParaRPr kumimoji="0" lang="zh-CN" altLang="en-US" sz="2400" b="1" i="0" u="none" strike="noStrike" kern="1200" cap="none" spc="0" normalizeH="0" baseline="0" noProof="0" dirty="0" smtClean="0">
              <a:ln>
                <a:noFill/>
              </a:ln>
              <a:solidFill>
                <a:srgbClr val="001D3B"/>
              </a:solidFill>
              <a:effectLst/>
              <a:uLnTx/>
              <a:uFillTx/>
              <a:latin typeface="+mn-ea"/>
              <a:ea typeface="+mn-ea"/>
              <a:cs typeface="+mn-cs"/>
            </a:endParaRPr>
          </a:p>
          <a:p>
            <a:pPr marL="609600" marR="0" lvl="0" indent="-609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b</a:t>
            </a: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a:t>
            </a:r>
            <a:r>
              <a:rPr kumimoji="0" lang="zh-CN" altLang="en-US" sz="2400" b="1" i="0" u="none" strike="noStrike" kern="1200" cap="none" spc="0" normalizeH="0" baseline="0" noProof="0" dirty="0" smtClean="0">
                <a:ln>
                  <a:noFill/>
                </a:ln>
                <a:solidFill>
                  <a:srgbClr val="FF0000"/>
                </a:solidFill>
                <a:effectLst/>
                <a:uLnTx/>
                <a:uFillTx/>
                <a:latin typeface="+mn-ea"/>
                <a:ea typeface="+mn-ea"/>
                <a:cs typeface="+mn-cs"/>
              </a:rPr>
              <a:t>职业禁忌证</a:t>
            </a: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a:t>
            </a:r>
            <a:endParaRPr kumimoji="0" lang="zh-CN" altLang="en-US" sz="2400" b="1" i="0" u="none" strike="noStrike" kern="1200" cap="none" spc="0" normalizeH="0" baseline="0" noProof="0" dirty="0" smtClean="0">
              <a:ln>
                <a:noFill/>
              </a:ln>
              <a:solidFill>
                <a:srgbClr val="001D3B"/>
              </a:solidFill>
              <a:effectLst/>
              <a:uLnTx/>
              <a:uFillTx/>
              <a:latin typeface="+mn-ea"/>
              <a:ea typeface="+mn-ea"/>
              <a:cs typeface="+mn-cs"/>
            </a:endParaRPr>
          </a:p>
          <a:p>
            <a:pPr marL="609600" marR="0" lvl="0" indent="-609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1)</a:t>
            </a: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除噪声外各种原因引起的永久性感音神经性听力损失（</a:t>
            </a:r>
            <a:r>
              <a:rPr kumimoji="0" lang="en-US" altLang="zh-CN" sz="2400" b="1" i="0" u="none" strike="noStrike" kern="1200" cap="none" spc="0" normalizeH="0" baseline="0" noProof="0" dirty="0" smtClean="0">
                <a:ln>
                  <a:noFill/>
                </a:ln>
                <a:solidFill>
                  <a:srgbClr val="001D3B"/>
                </a:solidFill>
                <a:effectLst/>
                <a:uLnTx/>
                <a:uFillTx/>
                <a:latin typeface="+mn-ea"/>
                <a:ea typeface="+mn-ea"/>
                <a:cs typeface="+mn-cs"/>
              </a:rPr>
              <a:t>500 Hz</a:t>
            </a: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a:t>
            </a:r>
            <a:r>
              <a:rPr kumimoji="0" lang="en-US" altLang="zh-CN" sz="2400" b="1" i="0" u="none" strike="noStrike" kern="1200" cap="none" spc="0" normalizeH="0" baseline="0" noProof="0" dirty="0" smtClean="0">
                <a:ln>
                  <a:noFill/>
                </a:ln>
                <a:solidFill>
                  <a:srgbClr val="001D3B"/>
                </a:solidFill>
                <a:effectLst/>
                <a:uLnTx/>
                <a:uFillTx/>
                <a:latin typeface="+mn-ea"/>
                <a:ea typeface="+mn-ea"/>
                <a:cs typeface="+mn-cs"/>
              </a:rPr>
              <a:t>l 000 Hz</a:t>
            </a: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和</a:t>
            </a:r>
            <a:r>
              <a:rPr kumimoji="0" lang="en-US" altLang="zh-CN" sz="2400" b="1" i="0" u="none" strike="noStrike" kern="1200" cap="none" spc="0" normalizeH="0" baseline="0" noProof="0" dirty="0" smtClean="0">
                <a:ln>
                  <a:noFill/>
                </a:ln>
                <a:solidFill>
                  <a:srgbClr val="001D3B"/>
                </a:solidFill>
                <a:effectLst/>
                <a:uLnTx/>
                <a:uFillTx/>
                <a:latin typeface="+mn-ea"/>
                <a:ea typeface="+mn-ea"/>
                <a:cs typeface="+mn-cs"/>
              </a:rPr>
              <a:t>2 000 Hz</a:t>
            </a: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中任一频率的纯音气导听阈</a:t>
            </a:r>
            <a:r>
              <a:rPr kumimoji="0" lang="en-US" altLang="zh-CN" sz="2400" b="1" i="0" u="none" strike="noStrike" kern="1200" cap="none" spc="0" normalizeH="0" baseline="0" noProof="0" dirty="0" smtClean="0">
                <a:ln>
                  <a:noFill/>
                </a:ln>
                <a:solidFill>
                  <a:srgbClr val="001D3B"/>
                </a:solidFill>
                <a:effectLst/>
                <a:uLnTx/>
                <a:uFillTx/>
                <a:latin typeface="+mn-ea"/>
                <a:ea typeface="+mn-ea"/>
                <a:cs typeface="+mn-cs"/>
              </a:rPr>
              <a:t>&gt;25 dB);</a:t>
            </a:r>
            <a:endParaRPr kumimoji="0" lang="en-US" altLang="zh-CN" sz="2400" b="1" i="0" u="none" strike="noStrike" kern="1200" cap="none" spc="0" normalizeH="0" baseline="0" noProof="0" dirty="0" smtClean="0">
              <a:ln>
                <a:noFill/>
              </a:ln>
              <a:solidFill>
                <a:srgbClr val="001D3B"/>
              </a:solidFill>
              <a:effectLst/>
              <a:uLnTx/>
              <a:uFillTx/>
              <a:latin typeface="+mn-ea"/>
              <a:ea typeface="+mn-ea"/>
              <a:cs typeface="+mn-cs"/>
            </a:endParaRPr>
          </a:p>
          <a:p>
            <a:pPr marL="609600" marR="0" lvl="0" indent="-609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400" b="1" i="0" u="none" strike="noStrike" kern="1200" cap="none" spc="0" normalizeH="0" baseline="0" noProof="0" dirty="0" smtClean="0">
                <a:ln>
                  <a:noFill/>
                </a:ln>
                <a:solidFill>
                  <a:srgbClr val="001D3B"/>
                </a:solidFill>
                <a:effectLst/>
                <a:uLnTx/>
                <a:uFillTx/>
                <a:latin typeface="+mn-ea"/>
                <a:ea typeface="+mn-ea"/>
                <a:cs typeface="+mn-cs"/>
              </a:rPr>
              <a:t>2</a:t>
            </a: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a:t>
            </a: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任一耳传导性耳聋，平均语频听力损失≥ </a:t>
            </a:r>
            <a:r>
              <a:rPr kumimoji="0" lang="en-US" altLang="zh-CN" sz="2400" b="1" i="0" u="none" strike="noStrike" kern="1200" cap="none" spc="0" normalizeH="0" baseline="0" noProof="0" dirty="0" smtClean="0">
                <a:ln>
                  <a:noFill/>
                </a:ln>
                <a:solidFill>
                  <a:srgbClr val="001D3B"/>
                </a:solidFill>
                <a:effectLst/>
                <a:uLnTx/>
                <a:uFillTx/>
                <a:latin typeface="+mn-ea"/>
                <a:ea typeface="+mn-ea"/>
                <a:cs typeface="+mn-cs"/>
              </a:rPr>
              <a:t>41 dB;</a:t>
            </a:r>
            <a:endParaRPr kumimoji="0" lang="en-US" altLang="zh-CN" sz="2400" b="1" i="0" u="none" strike="noStrike" kern="1200" cap="none" spc="0" normalizeH="0" baseline="0" noProof="0" dirty="0" smtClean="0">
              <a:ln>
                <a:noFill/>
              </a:ln>
              <a:solidFill>
                <a:srgbClr val="001D3B"/>
              </a:solidFill>
              <a:effectLst/>
              <a:uLnTx/>
              <a:uFillTx/>
              <a:latin typeface="+mn-ea"/>
              <a:ea typeface="+mn-ea"/>
              <a:cs typeface="+mn-cs"/>
            </a:endParaRPr>
          </a:p>
          <a:p>
            <a:pPr marL="609600" marR="0" lvl="0" indent="-609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400" b="1" i="0" u="none" strike="noStrike" kern="1200" cap="none" spc="0" normalizeH="0" baseline="0" noProof="0" dirty="0" smtClean="0">
                <a:ln>
                  <a:noFill/>
                </a:ln>
                <a:solidFill>
                  <a:srgbClr val="002060"/>
                </a:solidFill>
                <a:effectLst/>
                <a:uLnTx/>
                <a:uFillTx/>
                <a:latin typeface="+mn-ea"/>
                <a:ea typeface="+mn-ea"/>
                <a:cs typeface="+mn-cs"/>
              </a:rPr>
              <a:t>3)</a:t>
            </a: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噪声敏感者</a:t>
            </a:r>
            <a:r>
              <a:rPr kumimoji="0" lang="en-US" altLang="zh-CN" sz="2400" b="1" i="0" u="none" strike="noStrike" kern="1200" cap="none" spc="0" normalizeH="0" baseline="0" noProof="0" dirty="0" smtClean="0">
                <a:ln>
                  <a:noFill/>
                </a:ln>
                <a:solidFill>
                  <a:srgbClr val="001D3B"/>
                </a:solidFill>
                <a:effectLst/>
                <a:uLnTx/>
                <a:uFillTx/>
                <a:latin typeface="+mn-ea"/>
                <a:ea typeface="+mn-ea"/>
                <a:cs typeface="+mn-cs"/>
              </a:rPr>
              <a:t>(</a:t>
            </a: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上岗前职业健康体检纯音听力检查各频率听力损失均</a:t>
            </a:r>
            <a:r>
              <a:rPr kumimoji="0" lang="en-US" altLang="zh-CN" sz="2400" b="1" i="0" u="none" strike="noStrike" kern="1200" cap="none" spc="0" normalizeH="0" baseline="0" noProof="0" dirty="0" smtClean="0">
                <a:ln>
                  <a:noFill/>
                </a:ln>
                <a:solidFill>
                  <a:srgbClr val="001D3B"/>
                </a:solidFill>
                <a:effectLst/>
                <a:uLnTx/>
                <a:uFillTx/>
                <a:latin typeface="+mn-ea"/>
                <a:ea typeface="+mn-ea"/>
                <a:cs typeface="+mn-cs"/>
              </a:rPr>
              <a:t>≤25 dB</a:t>
            </a: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，但噪声作业 </a:t>
            </a:r>
            <a:r>
              <a:rPr kumimoji="0" lang="en-US" altLang="zh-CN" sz="2400" b="1" i="0" u="none" strike="noStrike" kern="1200" cap="none" spc="0" normalizeH="0" baseline="0" noProof="0" dirty="0" smtClean="0">
                <a:ln>
                  <a:noFill/>
                </a:ln>
                <a:solidFill>
                  <a:srgbClr val="001D3B"/>
                </a:solidFill>
                <a:effectLst/>
                <a:uLnTx/>
                <a:uFillTx/>
                <a:latin typeface="+mn-ea"/>
                <a:ea typeface="+mn-ea"/>
                <a:cs typeface="+mn-cs"/>
              </a:rPr>
              <a:t>1</a:t>
            </a: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年之内，高频段</a:t>
            </a:r>
            <a:r>
              <a:rPr kumimoji="0" lang="en-US" altLang="zh-CN" sz="2400" b="1" i="0" u="none" strike="noStrike" kern="1200" cap="none" spc="0" normalizeH="0" baseline="0" noProof="0" dirty="0" smtClean="0">
                <a:ln>
                  <a:noFill/>
                </a:ln>
                <a:solidFill>
                  <a:srgbClr val="001D3B"/>
                </a:solidFill>
                <a:effectLst/>
                <a:uLnTx/>
                <a:uFillTx/>
                <a:latin typeface="+mn-ea"/>
                <a:ea typeface="+mn-ea"/>
                <a:cs typeface="+mn-cs"/>
              </a:rPr>
              <a:t>3 000 Hz</a:t>
            </a: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a:t>
            </a:r>
            <a:r>
              <a:rPr kumimoji="0" lang="en-US" altLang="zh-CN" sz="2400" b="1" i="0" u="none" strike="noStrike" kern="1200" cap="none" spc="0" normalizeH="0" baseline="0" noProof="0" dirty="0" smtClean="0">
                <a:ln>
                  <a:noFill/>
                </a:ln>
                <a:solidFill>
                  <a:srgbClr val="001D3B"/>
                </a:solidFill>
                <a:effectLst/>
                <a:uLnTx/>
                <a:uFillTx/>
                <a:latin typeface="+mn-ea"/>
                <a:ea typeface="+mn-ea"/>
                <a:cs typeface="+mn-cs"/>
              </a:rPr>
              <a:t>4 000 Hz</a:t>
            </a: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a:t>
            </a:r>
            <a:r>
              <a:rPr kumimoji="0" lang="en-US" altLang="zh-CN" sz="2400" b="1" i="0" u="none" strike="noStrike" kern="1200" cap="none" spc="0" normalizeH="0" baseline="0" noProof="0" dirty="0" smtClean="0">
                <a:ln>
                  <a:noFill/>
                </a:ln>
                <a:solidFill>
                  <a:srgbClr val="001D3B"/>
                </a:solidFill>
                <a:effectLst/>
                <a:uLnTx/>
                <a:uFillTx/>
                <a:latin typeface="+mn-ea"/>
                <a:ea typeface="+mn-ea"/>
                <a:cs typeface="+mn-cs"/>
              </a:rPr>
              <a:t>6 000 Hz</a:t>
            </a: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中任一耳，任一频率听阈≥ </a:t>
            </a:r>
            <a:r>
              <a:rPr kumimoji="0" lang="en-US" altLang="zh-CN" sz="2400" b="1" i="0" u="none" strike="noStrike" kern="1200" cap="none" spc="0" normalizeH="0" baseline="0" noProof="0" dirty="0" smtClean="0">
                <a:ln>
                  <a:noFill/>
                </a:ln>
                <a:solidFill>
                  <a:srgbClr val="001D3B"/>
                </a:solidFill>
                <a:effectLst/>
                <a:uLnTx/>
                <a:uFillTx/>
                <a:latin typeface="+mn-ea"/>
                <a:ea typeface="+mn-ea"/>
                <a:cs typeface="+mn-cs"/>
              </a:rPr>
              <a:t>65 dB)</a:t>
            </a: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a:t>
            </a:r>
            <a:endParaRPr kumimoji="0" lang="zh-CN" altLang="en-US" sz="2400" b="1" i="0" u="none" strike="noStrike" kern="1200" cap="none" spc="0" normalizeH="0" baseline="0" noProof="0" dirty="0">
              <a:ln>
                <a:noFill/>
              </a:ln>
              <a:solidFill>
                <a:srgbClr val="001D3B"/>
              </a:solidFill>
              <a:effectLst/>
              <a:uLnTx/>
              <a:uFillTx/>
              <a:latin typeface="+mn-ea"/>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95288" y="0"/>
            <a:ext cx="8229600" cy="1139825"/>
          </a:xfrm>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200" cap="none" spc="0" normalizeH="0" baseline="0" noProof="0" dirty="0" smtClean="0">
                <a:ln>
                  <a:noFill/>
                </a:ln>
                <a:solidFill>
                  <a:schemeClr val="folHlink"/>
                </a:solidFill>
                <a:effectLst>
                  <a:outerShdw blurRad="38100" dist="38100" dir="2700000" algn="tl">
                    <a:srgbClr val="000000"/>
                  </a:outerShdw>
                </a:effectLst>
                <a:uLnTx/>
                <a:uFillTx/>
                <a:latin typeface="+mj-lt"/>
                <a:ea typeface="+mj-ea"/>
                <a:cs typeface="+mj-cs"/>
              </a:rPr>
              <a:t>噪声作业人员健康监护</a:t>
            </a:r>
            <a:endParaRPr kumimoji="0" lang="zh-CN" altLang="en-US" sz="3600" b="1" i="0" u="none" strike="noStrike" kern="1200" cap="none" spc="0" normalizeH="0" baseline="0" noProof="0" dirty="0">
              <a:ln>
                <a:noFill/>
              </a:ln>
              <a:solidFill>
                <a:srgbClr val="003366"/>
              </a:solidFill>
              <a:effectLst/>
              <a:uLnTx/>
              <a:uFillTx/>
              <a:latin typeface="+mj-lt"/>
              <a:ea typeface="+mj-ea"/>
              <a:cs typeface="+mj-cs"/>
            </a:endParaRPr>
          </a:p>
        </p:txBody>
      </p:sp>
      <p:sp>
        <p:nvSpPr>
          <p:cNvPr id="132099" name="内容占位符 2"/>
          <p:cNvSpPr>
            <a:spLocks noGrp="1"/>
          </p:cNvSpPr>
          <p:nvPr>
            <p:ph idx="1"/>
          </p:nvPr>
        </p:nvSpPr>
        <p:spPr>
          <a:xfrm>
            <a:off x="457200" y="1052513"/>
            <a:ext cx="8229600" cy="5078413"/>
          </a:xfrm>
        </p:spPr>
        <p:txBody>
          <a:bodyPr vert="horz" wrap="square" lIns="91440" tIns="45720" rIns="91440" bIns="45720" numCol="1" anchor="t" anchorCtr="0" compatLnSpc="1"/>
          <a:lstStyle/>
          <a:p>
            <a:pPr marL="609600" marR="0" lvl="0" indent="-609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二、在岗期间职业健康检查</a:t>
            </a:r>
            <a:endParaRPr kumimoji="0" lang="zh-CN" altLang="en-US" sz="24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2</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、检查内容</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a</a:t>
            </a:r>
            <a:r>
              <a:rPr kumimoji="0" lang="en-US" altLang="zh-CN" sz="2000" b="1" i="0" u="none" strike="noStrike" kern="1200" cap="none" spc="0" normalizeH="0" baseline="0" noProof="0" dirty="0" smtClean="0">
                <a:ln>
                  <a:noFill/>
                </a:ln>
                <a:solidFill>
                  <a:srgbClr val="7030A0"/>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症状询问  </a:t>
            </a:r>
            <a:endParaRPr kumimoji="0" lang="zh-CN" altLang="en-US" sz="2000" b="1" i="0" u="none" strike="noStrike" kern="1200" cap="none" spc="0" normalizeH="0" baseline="0" noProof="0" dirty="0" smtClean="0">
              <a:ln>
                <a:noFill/>
              </a:ln>
              <a:solidFill>
                <a:srgbClr val="7030A0"/>
              </a:solidFill>
              <a:effectLst/>
              <a:uLnTx/>
              <a:uFillTx/>
              <a:latin typeface="+mn-ea"/>
              <a:ea typeface="+mn-ea"/>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1）有无中、外耳疾患史，如有无流脓、流水、耳鸣、耳聋、眩晕等症状；</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2）可能影响听力的外伤史、爆震史；</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3)药物史,如链霉素、庆大霉素、卡那霉素、新霉素、妥布霉素、万古霉素、多粘霉素、氮芥、卡铂、顺铂、利尿酸、水杨酸类、含砷剂、抗疟剂等;</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4)中毒史,如一氧化碳等中毒;</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5)感染史,如流脑、腮腺炎、耳带状疱疹、伤寒、猩红热、麻疹、风疹、梅毒等疾病史；</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6）遗传史，如家庭直系亲属中有无耳聋等病史；</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7）噪声接触史及个人防护情况。 </a:t>
            </a:r>
            <a:endParaRPr kumimoji="0" lang="en-US" altLang="zh-CN"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   </a:t>
            </a:r>
            <a:endParaRPr kumimoji="0" lang="en-US" altLang="zh-CN" sz="2000" b="1" i="0" u="none" strike="noStrike" kern="1200" cap="none" spc="0" normalizeH="0" baseline="0" noProof="0" dirty="0" smtClean="0">
              <a:ln>
                <a:noFill/>
              </a:ln>
              <a:solidFill>
                <a:srgbClr val="002060"/>
              </a:solidFill>
              <a:effectLst/>
              <a:uLnTx/>
              <a:uFillTx/>
              <a:latin typeface="+mn-ea"/>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rgbClr val="003366"/>
                </a:solidFill>
                <a:effectLst/>
                <a:uLnTx/>
                <a:uFillTx/>
                <a:latin typeface="+mn-ea"/>
                <a:ea typeface="+mj-ea"/>
                <a:cs typeface="+mj-cs"/>
              </a:rPr>
              <a:t>概述</a:t>
            </a:r>
            <a:endParaRPr kumimoji="0" lang="zh-CN" altLang="en-US" sz="4400" b="1" i="0" u="none" strike="noStrike" kern="1200" cap="none" spc="0" normalizeH="0" baseline="0" noProof="0" dirty="0">
              <a:ln>
                <a:noFill/>
              </a:ln>
              <a:solidFill>
                <a:srgbClr val="003366"/>
              </a:solidFill>
              <a:effectLst/>
              <a:uLnTx/>
              <a:uFillTx/>
              <a:latin typeface="+mj-lt"/>
              <a:ea typeface="+mj-ea"/>
              <a:cs typeface="+mj-cs"/>
            </a:endParaRPr>
          </a:p>
        </p:txBody>
      </p:sp>
      <p:sp>
        <p:nvSpPr>
          <p:cNvPr id="3" name="内容占位符 2"/>
          <p:cNvSpPr>
            <a:spLocks noGrp="1"/>
          </p:cNvSpPr>
          <p:nvPr>
            <p:ph idx="1"/>
          </p:nvPr>
        </p:nvSpPr>
        <p:spPr>
          <a:xfrm>
            <a:off x="457200" y="1125538"/>
            <a:ext cx="8229600" cy="5005388"/>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（一）、基本知识</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273050" marR="0" lvl="0" indent="-27305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err="1" smtClean="0">
                <a:ln>
                  <a:noFill/>
                </a:ln>
                <a:solidFill>
                  <a:srgbClr val="001D3B"/>
                </a:solidFill>
                <a:effectLst/>
                <a:uLnTx/>
                <a:uFillTx/>
                <a:latin typeface="+mn-ea"/>
                <a:ea typeface="+mn-ea"/>
                <a:cs typeface="+mn-cs"/>
              </a:rPr>
              <a:t>纯音</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273050" marR="0" lvl="0" indent="-27305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     </a:t>
            </a:r>
            <a:r>
              <a:rPr kumimoji="0" lang="en-US" altLang="zh-CN" sz="2000" b="1" i="0" u="none" strike="noStrike" kern="1200" cap="none" spc="0" normalizeH="0" baseline="0" noProof="0" dirty="0" err="1" smtClean="0">
                <a:ln>
                  <a:noFill/>
                </a:ln>
                <a:solidFill>
                  <a:srgbClr val="001D3B"/>
                </a:solidFill>
                <a:effectLst/>
                <a:uLnTx/>
                <a:uFillTx/>
                <a:latin typeface="+mn-ea"/>
                <a:ea typeface="+mn-ea"/>
                <a:cs typeface="+mn-cs"/>
              </a:rPr>
              <a:t>单一频率的声音</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273050" marR="0" lvl="0" indent="-27305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err="1" smtClean="0">
                <a:ln>
                  <a:noFill/>
                </a:ln>
                <a:solidFill>
                  <a:srgbClr val="001D3B"/>
                </a:solidFill>
                <a:effectLst/>
                <a:uLnTx/>
                <a:uFillTx/>
                <a:latin typeface="+mn-ea"/>
                <a:ea typeface="+mn-ea"/>
                <a:cs typeface="+mn-cs"/>
              </a:rPr>
              <a:t>气导</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273050" marR="0" lvl="0" indent="-27305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     </a:t>
            </a:r>
            <a:r>
              <a:rPr kumimoji="0" lang="en-US" altLang="zh-CN" sz="2000" b="1" i="0" u="none" strike="noStrike" kern="1200" cap="none" spc="0" normalizeH="0" baseline="0" noProof="0" dirty="0" err="1" smtClean="0">
                <a:ln>
                  <a:noFill/>
                </a:ln>
                <a:solidFill>
                  <a:srgbClr val="001D3B"/>
                </a:solidFill>
                <a:effectLst/>
                <a:uLnTx/>
                <a:uFillTx/>
                <a:latin typeface="+mn-ea"/>
                <a:ea typeface="+mn-ea"/>
                <a:cs typeface="+mn-cs"/>
              </a:rPr>
              <a:t>声音在空气中经过外耳、中耳传到内耳的过程</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273050" marR="0" lvl="0" indent="-27305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err="1" smtClean="0">
                <a:ln>
                  <a:noFill/>
                </a:ln>
                <a:solidFill>
                  <a:srgbClr val="001D3B"/>
                </a:solidFill>
                <a:effectLst/>
                <a:uLnTx/>
                <a:uFillTx/>
                <a:latin typeface="+mn-ea"/>
                <a:ea typeface="+mn-ea"/>
                <a:cs typeface="+mn-cs"/>
              </a:rPr>
              <a:t>骨导</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273050" marR="0" lvl="0" indent="-27305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      </a:t>
            </a:r>
            <a:r>
              <a:rPr kumimoji="0" lang="en-US" altLang="zh-CN" sz="2000" b="1" i="0" u="none" strike="noStrike" kern="1200" cap="none" spc="0" normalizeH="0" baseline="0" noProof="0" dirty="0" err="1" smtClean="0">
                <a:ln>
                  <a:noFill/>
                </a:ln>
                <a:solidFill>
                  <a:srgbClr val="001D3B"/>
                </a:solidFill>
                <a:effectLst/>
                <a:uLnTx/>
                <a:uFillTx/>
                <a:latin typeface="+mn-ea"/>
                <a:ea typeface="+mn-ea"/>
                <a:cs typeface="+mn-cs"/>
              </a:rPr>
              <a:t>激发颅骨的机械振动将声能传到内耳的过程</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273050" marR="0" lvl="0" indent="-27305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听力图</a:t>
            </a:r>
            <a:endParaRPr kumimoji="0" lang="en-US" altLang="zh-CN" sz="2000" b="1" i="0" u="none" strike="noStrike" kern="1200" cap="none" spc="0" normalizeH="0" baseline="0" noProof="0" dirty="0" smtClean="0">
              <a:ln>
                <a:noFill/>
              </a:ln>
              <a:solidFill>
                <a:srgbClr val="001D3B"/>
              </a:solidFill>
              <a:effectLst/>
              <a:uLnTx/>
              <a:uFillTx/>
              <a:latin typeface="+mn-ea"/>
              <a:ea typeface="+mn-ea"/>
              <a:cs typeface="+mn-cs"/>
            </a:endParaRPr>
          </a:p>
          <a:p>
            <a:pPr marL="273050" marR="0" lvl="0" indent="-273050" algn="l" defTabSz="914400" rtl="0" eaLnBrk="1" fontAlgn="base" latinLnBrk="0" hangingPunct="1">
              <a:lnSpc>
                <a:spcPct val="15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      </a:t>
            </a:r>
            <a:r>
              <a:rPr kumimoji="0" lang="en-US" altLang="zh-CN" sz="2000" b="1" i="0" u="none" strike="noStrike" kern="1200" cap="none" spc="0" normalizeH="0" baseline="0" noProof="0" dirty="0" err="1" smtClean="0">
                <a:ln>
                  <a:noFill/>
                </a:ln>
                <a:solidFill>
                  <a:srgbClr val="001D3B"/>
                </a:solidFill>
                <a:effectLst/>
                <a:uLnTx/>
                <a:uFillTx/>
                <a:latin typeface="+mn-ea"/>
                <a:ea typeface="+mn-ea"/>
                <a:cs typeface="+mn-cs"/>
              </a:rPr>
              <a:t>用图或表的形式表示的，在规定类型的耳机和规定的方式测得的以听力级表示的听阈</a:t>
            </a:r>
            <a:endParaRPr kumimoji="0" lang="zh-CN" altLang="en-US" sz="20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Char char="n"/>
              <a:defRPr/>
            </a:pPr>
            <a:endParaRPr kumimoji="0" lang="zh-CN" altLang="en-US" sz="2000" b="1" i="0" u="none" strike="noStrike" kern="1200" cap="none" spc="0" normalizeH="0" baseline="0" noProof="0" dirty="0">
              <a:ln>
                <a:noFill/>
              </a:ln>
              <a:solidFill>
                <a:srgbClr val="001D3B"/>
              </a:solidFill>
              <a:effectLst/>
              <a:uLnTx/>
              <a:uFillTx/>
              <a:latin typeface="+mn-ea"/>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95288" y="0"/>
            <a:ext cx="8229600" cy="1139825"/>
          </a:xfrm>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200" cap="none" spc="0" normalizeH="0" baseline="0" noProof="0" dirty="0" smtClean="0">
                <a:ln>
                  <a:noFill/>
                </a:ln>
                <a:solidFill>
                  <a:schemeClr val="folHlink"/>
                </a:solidFill>
                <a:effectLst>
                  <a:outerShdw blurRad="38100" dist="38100" dir="2700000" algn="tl">
                    <a:srgbClr val="000000"/>
                  </a:outerShdw>
                </a:effectLst>
                <a:uLnTx/>
                <a:uFillTx/>
                <a:latin typeface="+mj-lt"/>
                <a:ea typeface="+mj-ea"/>
                <a:cs typeface="+mj-cs"/>
              </a:rPr>
              <a:t>噪声作业人员健康监护</a:t>
            </a:r>
            <a:endParaRPr kumimoji="0" lang="zh-CN" altLang="en-US" sz="3600" b="1" i="0" u="none" strike="noStrike" kern="1200" cap="none" spc="0" normalizeH="0" baseline="0" noProof="0" dirty="0">
              <a:ln>
                <a:noFill/>
              </a:ln>
              <a:solidFill>
                <a:srgbClr val="003366"/>
              </a:solidFill>
              <a:effectLst/>
              <a:uLnTx/>
              <a:uFillTx/>
              <a:latin typeface="+mj-lt"/>
              <a:ea typeface="+mj-ea"/>
              <a:cs typeface="+mj-cs"/>
            </a:endParaRPr>
          </a:p>
        </p:txBody>
      </p:sp>
      <p:sp>
        <p:nvSpPr>
          <p:cNvPr id="132099" name="内容占位符 2"/>
          <p:cNvSpPr>
            <a:spLocks noGrp="1"/>
          </p:cNvSpPr>
          <p:nvPr>
            <p:ph idx="1"/>
          </p:nvPr>
        </p:nvSpPr>
        <p:spPr>
          <a:xfrm>
            <a:off x="457200" y="1052513"/>
            <a:ext cx="8229600" cy="5078413"/>
          </a:xfrm>
        </p:spPr>
        <p:txBody>
          <a:bodyPr vert="horz" wrap="square" lIns="91440" tIns="45720" rIns="91440" bIns="45720" numCol="1" anchor="t" anchorCtr="0" compatLnSpc="1"/>
          <a:lstStyle/>
          <a:p>
            <a:pPr marL="609600" marR="0" lvl="0" indent="-609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二、在岗期间职业健康检查</a:t>
            </a:r>
            <a:endParaRPr kumimoji="0" lang="zh-CN" altLang="en-US" sz="24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2</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、检查内容</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b</a:t>
            </a:r>
            <a:r>
              <a:rPr kumimoji="0" lang="en-US" altLang="zh-CN" sz="2000" b="1" i="0" u="none" strike="noStrike" kern="1200" cap="none" spc="0" normalizeH="0" baseline="0" noProof="0" dirty="0" smtClean="0">
                <a:ln>
                  <a:noFill/>
                </a:ln>
                <a:solidFill>
                  <a:srgbClr val="7030A0"/>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体格检查  </a:t>
            </a:r>
            <a:endParaRPr kumimoji="0" lang="zh-CN" altLang="en-US" sz="2000" b="1" i="0" u="none" strike="noStrike" kern="1200" cap="none" spc="0" normalizeH="0" baseline="0" noProof="0" dirty="0" smtClean="0">
              <a:ln>
                <a:noFill/>
              </a:ln>
              <a:solidFill>
                <a:srgbClr val="7030A0"/>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1)</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内科常规检查　注意有无交谈障碍</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2)</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耳科常规检查　主要是粗听力、外耳和鼓膜的检查，如是否因听力原因影响交谈，双侧耳廓有无畸形，外耳道有无畸形、狭窄、闭锁、阻塞，鼓膜有无穿孔、肥厚、钙化，内陷、粘连、溢液等。</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c</a:t>
            </a:r>
            <a:r>
              <a:rPr kumimoji="0" lang="en-US" altLang="zh-CN" sz="2000" b="1" i="0" u="none" strike="noStrike" kern="1200" cap="none" spc="0" normalizeH="0" baseline="0" noProof="0" dirty="0" smtClean="0">
                <a:ln>
                  <a:noFill/>
                </a:ln>
                <a:solidFill>
                  <a:srgbClr val="7030A0"/>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实验室和其他检查  </a:t>
            </a:r>
            <a:endParaRPr kumimoji="0" lang="zh-CN" altLang="en-US" sz="2000" b="1" i="0" u="none" strike="noStrike" kern="1200" cap="none" spc="0" normalizeH="0" baseline="0" noProof="0" dirty="0" smtClean="0">
              <a:ln>
                <a:noFill/>
              </a:ln>
              <a:solidFill>
                <a:srgbClr val="7030A0"/>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1)</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必检项目 : 纯音气导听阈测试、心电图。</a:t>
            </a:r>
            <a:endParaRPr kumimoji="0" lang="zh-CN" altLang="en-US" sz="2000" b="1"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2）选检项目 ：纯音骨导听阈测试、声导抗、耳声发射、听觉诱发电反应测听。</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2400" b="1" i="0" u="none" strike="noStrike" kern="1200" cap="none" spc="0" normalizeH="0" baseline="0" noProof="0" dirty="0" smtClean="0">
                <a:ln>
                  <a:noFill/>
                </a:ln>
                <a:solidFill>
                  <a:srgbClr val="FF0000"/>
                </a:solidFill>
                <a:effectLst/>
                <a:uLnTx/>
                <a:uFillTx/>
                <a:latin typeface="+mn-ea"/>
                <a:ea typeface="+mn-ea"/>
                <a:cs typeface="+mn-cs"/>
              </a:rPr>
              <a:t>注：听力测试应在受试者脱离噪声环境48小时后进行</a:t>
            </a:r>
            <a:endParaRPr kumimoji="0" lang="zh-CN" altLang="en-US" sz="2400" b="1" i="0" u="none" strike="noStrike" kern="1200" cap="none" spc="0" normalizeH="0" baseline="0" noProof="0" dirty="0" smtClean="0">
              <a:ln>
                <a:noFill/>
              </a:ln>
              <a:solidFill>
                <a:srgbClr val="FF0000"/>
              </a:solidFill>
              <a:effectLst/>
              <a:uLnTx/>
              <a:uFillTx/>
              <a:latin typeface="+mn-ea"/>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95288" y="0"/>
            <a:ext cx="8229600" cy="1139825"/>
          </a:xfrm>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200" cap="none" spc="0" normalizeH="0" baseline="0" noProof="0" dirty="0" smtClean="0">
                <a:ln>
                  <a:noFill/>
                </a:ln>
                <a:solidFill>
                  <a:schemeClr val="folHlink"/>
                </a:solidFill>
                <a:effectLst>
                  <a:outerShdw blurRad="38100" dist="38100" dir="2700000" algn="tl">
                    <a:srgbClr val="000000"/>
                  </a:outerShdw>
                </a:effectLst>
                <a:uLnTx/>
                <a:uFillTx/>
                <a:latin typeface="+mj-lt"/>
                <a:ea typeface="+mj-ea"/>
                <a:cs typeface="+mj-cs"/>
              </a:rPr>
              <a:t>噪声作业人员健康监护</a:t>
            </a:r>
            <a:endParaRPr kumimoji="0" lang="zh-CN" altLang="en-US" sz="3600" b="1" i="0" u="none" strike="noStrike" kern="1200" cap="none" spc="0" normalizeH="0" baseline="0" noProof="0" dirty="0">
              <a:ln>
                <a:noFill/>
              </a:ln>
              <a:solidFill>
                <a:srgbClr val="003366"/>
              </a:solidFill>
              <a:effectLst/>
              <a:uLnTx/>
              <a:uFillTx/>
              <a:latin typeface="+mj-lt"/>
              <a:ea typeface="+mj-ea"/>
              <a:cs typeface="+mj-cs"/>
            </a:endParaRPr>
          </a:p>
        </p:txBody>
      </p:sp>
      <p:sp>
        <p:nvSpPr>
          <p:cNvPr id="132099" name="内容占位符 2"/>
          <p:cNvSpPr>
            <a:spLocks noGrp="1"/>
          </p:cNvSpPr>
          <p:nvPr>
            <p:ph idx="1"/>
          </p:nvPr>
        </p:nvSpPr>
        <p:spPr>
          <a:xfrm>
            <a:off x="457200" y="1052513"/>
            <a:ext cx="8229600" cy="5078413"/>
          </a:xfrm>
        </p:spPr>
        <p:txBody>
          <a:bodyPr vert="horz" wrap="square" lIns="91440" tIns="45720" rIns="91440" bIns="45720" numCol="1" anchor="t" anchorCtr="0" compatLnSpc="1"/>
          <a:lstStyle/>
          <a:p>
            <a:pPr marL="609600" marR="0" lvl="0" indent="-609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二、在岗期间职业健康检查</a:t>
            </a:r>
            <a:endParaRPr kumimoji="0" lang="zh-CN" altLang="en-US" sz="2400" b="1" i="0" u="none" strike="noStrike" kern="1200" cap="none" spc="0" normalizeH="0" baseline="0" noProof="0" dirty="0" smtClean="0">
              <a:ln>
                <a:noFill/>
              </a:ln>
              <a:solidFill>
                <a:srgbClr val="001D3B"/>
              </a:solidFill>
              <a:effectLst/>
              <a:uLnTx/>
              <a:uFillTx/>
              <a:latin typeface="+mn-ea"/>
              <a:ea typeface="+mn-ea"/>
              <a:cs typeface="+mn-cs"/>
            </a:endParaRPr>
          </a:p>
          <a:p>
            <a:pPr marL="0" marR="0" lvl="0" indent="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3、复查</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0" marR="0" lvl="0" indent="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a</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初测纯音听力结果双耳高频平均听阈≥</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40dB </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者。</a:t>
            </a:r>
            <a:endParaRPr kumimoji="0" lang="en-US" altLang="zh-CN" sz="2000" b="1" i="0" u="none" strike="noStrike" kern="1200" cap="none" spc="0" normalizeH="0" baseline="0" noProof="0" dirty="0" smtClean="0">
              <a:ln>
                <a:noFill/>
              </a:ln>
              <a:solidFill>
                <a:srgbClr val="002060"/>
              </a:solidFill>
              <a:effectLst/>
              <a:uLnTx/>
              <a:uFillTx/>
              <a:latin typeface="+mn-ea"/>
              <a:ea typeface="+mn-ea"/>
              <a:cs typeface="+mn-cs"/>
            </a:endParaRPr>
          </a:p>
          <a:p>
            <a:pPr marL="0" marR="0" lvl="0" indent="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b）听力损失以高频为主，语言频率平均听力损失＞</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25dB</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者，听力损失可能与噪声接触有关时。</a:t>
            </a:r>
            <a:endParaRPr kumimoji="0" lang="en-US" altLang="zh-CN"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c）语言频率平均听力损失＞40</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dB</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者，怀疑听力损失中耳疾患所致。</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d)听力损失曲线为水平样或近似直线者。</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4、健康检查周期 ：</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a)作业场所噪声8h等效声级≥85</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dB</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，1年1次。</a:t>
            </a:r>
            <a:endParaRPr kumimoji="0" lang="en-US" altLang="zh-CN"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b)作业场所噪声8h等效声级≥80</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dB</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，&lt;85</a:t>
            </a: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dB</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，2年1次。</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200" cap="none" spc="0" normalizeH="0" baseline="0" noProof="0" dirty="0" smtClean="0">
                <a:ln>
                  <a:noFill/>
                </a:ln>
                <a:solidFill>
                  <a:schemeClr val="folHlink"/>
                </a:solidFill>
                <a:effectLst>
                  <a:outerShdw blurRad="38100" dist="38100" dir="2700000" algn="tl">
                    <a:srgbClr val="000000"/>
                  </a:outerShdw>
                </a:effectLst>
                <a:uLnTx/>
                <a:uFillTx/>
                <a:latin typeface="+mj-lt"/>
                <a:ea typeface="+mj-ea"/>
                <a:cs typeface="+mj-cs"/>
              </a:rPr>
              <a:t>噪声作业人员健康监护</a:t>
            </a:r>
            <a:endParaRPr kumimoji="0" lang="zh-CN" altLang="en-US" sz="3600" b="1" i="0" u="none" strike="noStrike" kern="1200" cap="none" spc="0" normalizeH="0" baseline="0" noProof="0" dirty="0">
              <a:ln>
                <a:noFill/>
              </a:ln>
              <a:solidFill>
                <a:srgbClr val="003366"/>
              </a:solidFill>
              <a:effectLst/>
              <a:uLnTx/>
              <a:uFillTx/>
              <a:latin typeface="+mj-lt"/>
              <a:ea typeface="+mj-ea"/>
              <a:cs typeface="+mj-cs"/>
            </a:endParaRPr>
          </a:p>
        </p:txBody>
      </p:sp>
      <p:sp>
        <p:nvSpPr>
          <p:cNvPr id="130051" name="内容占位符 2"/>
          <p:cNvSpPr>
            <a:spLocks noGrp="1"/>
          </p:cNvSpPr>
          <p:nvPr>
            <p:ph idx="1"/>
          </p:nvPr>
        </p:nvSpPr>
        <p:spPr>
          <a:xfrm>
            <a:off x="457200" y="1052513"/>
            <a:ext cx="8229600" cy="5078413"/>
          </a:xfrm>
        </p:spPr>
        <p:txBody>
          <a:bodyPr vert="horz" wrap="square" lIns="91440" tIns="45720" rIns="91440" bIns="45720" numCol="1" anchor="t" anchorCtr="0" compatLnSpc="1"/>
          <a:lstStyle/>
          <a:p>
            <a:pPr marL="609600" marR="0" lvl="0" indent="-609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二、在岗期间职业健康检查</a:t>
            </a:r>
            <a:r>
              <a:rPr kumimoji="0" lang="zh-CN" altLang="en-US" sz="2400" b="1" i="0" u="sng" strike="noStrike" kern="1200" cap="none" spc="0" normalizeH="0" baseline="0" noProof="0" dirty="0" smtClean="0">
                <a:ln>
                  <a:noFill/>
                </a:ln>
                <a:solidFill>
                  <a:srgbClr val="FF0000"/>
                </a:solidFill>
                <a:effectLst/>
                <a:uLnTx/>
                <a:uFillTx/>
                <a:latin typeface="+mn-ea"/>
                <a:ea typeface="+mn-ea"/>
                <a:cs typeface="+mn-cs"/>
              </a:rPr>
              <a:t>（总结）</a:t>
            </a:r>
            <a:endParaRPr kumimoji="0" lang="zh-CN" altLang="en-US" sz="24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纯音听阈测试（初筛）：</a:t>
            </a:r>
            <a:endParaRPr kumimoji="0" lang="en-US" altLang="zh-CN" sz="2000" b="1"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A</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：凡有双耳高频平均听阈损失（高频段</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3000Hz</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4000Hz</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6000Hz</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双耳平均听阈≥</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40dB </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）需要复查！！！</a:t>
            </a:r>
            <a:endParaRPr kumimoji="0" lang="en-US" altLang="zh-CN" sz="2000" b="1"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   建议：脱离噪声作业环境一周后，尽快到</a:t>
            </a:r>
            <a:r>
              <a:rPr kumimoji="0" lang="en-US" altLang="zh-CN" sz="2000" b="1" i="0" u="none" strike="noStrike" kern="1200" cap="none" spc="0" normalizeH="0" baseline="0" noProof="0" dirty="0" smtClean="0">
                <a:ln>
                  <a:noFill/>
                </a:ln>
                <a:solidFill>
                  <a:srgbClr val="7030A0"/>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复查纯音听阈测试（气导加骨导），待结果回来再做职业健康评价。</a:t>
            </a:r>
            <a:endParaRPr kumimoji="0" lang="en-US" altLang="zh-CN" sz="2000" b="1" i="0" u="none" strike="noStrike" kern="1200" cap="none" spc="0" normalizeH="0" baseline="0" noProof="0" dirty="0" smtClean="0">
              <a:ln>
                <a:noFill/>
              </a:ln>
              <a:solidFill>
                <a:srgbClr val="7030A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B</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：仅有单耳或双耳语频听阈损失</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(500Hz</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1000Hz</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和</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2000Hz</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中任一耳语频平均听阈＞</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25dB</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）。没做骨导和没脱离噪声环境</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48h</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的：</a:t>
            </a:r>
            <a:endParaRPr kumimoji="0" lang="en-US" altLang="zh-CN" sz="2000" b="1"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   建议：脱离噪声作业环境一周后，尽快到</a:t>
            </a:r>
            <a:r>
              <a:rPr kumimoji="0" lang="en-US" altLang="zh-CN" sz="2000" b="1" i="0" u="none" strike="noStrike" kern="1200" cap="none" spc="0" normalizeH="0" baseline="0" noProof="0" dirty="0" smtClean="0">
                <a:ln>
                  <a:noFill/>
                </a:ln>
                <a:solidFill>
                  <a:srgbClr val="7030A0"/>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复查纯音听阈测试（气导加骨导），待结果回来再做职业健康评价。</a:t>
            </a:r>
            <a:endParaRPr kumimoji="0" lang="en-US" altLang="zh-CN" sz="2000" b="1" i="0" u="none" strike="noStrike" kern="1200" cap="none" spc="0" normalizeH="0" baseline="0" noProof="0" dirty="0" smtClean="0">
              <a:ln>
                <a:noFill/>
              </a:ln>
              <a:solidFill>
                <a:srgbClr val="7030A0"/>
              </a:solidFill>
              <a:effectLst/>
              <a:uLnTx/>
              <a:uFillTx/>
              <a:latin typeface="+mn-ea"/>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200" cap="none" spc="0" normalizeH="0" baseline="0" noProof="0" dirty="0" smtClean="0">
                <a:ln>
                  <a:noFill/>
                </a:ln>
                <a:solidFill>
                  <a:schemeClr val="folHlink"/>
                </a:solidFill>
                <a:effectLst>
                  <a:outerShdw blurRad="38100" dist="38100" dir="2700000" algn="tl">
                    <a:srgbClr val="000000"/>
                  </a:outerShdw>
                </a:effectLst>
                <a:uLnTx/>
                <a:uFillTx/>
                <a:latin typeface="+mj-lt"/>
                <a:ea typeface="+mj-ea"/>
                <a:cs typeface="+mj-cs"/>
              </a:rPr>
              <a:t>噪声作业人员健康监护</a:t>
            </a:r>
            <a:endParaRPr kumimoji="0" lang="zh-CN" altLang="en-US" sz="3600" b="1" i="0" u="none" strike="noStrike" kern="1200" cap="none" spc="0" normalizeH="0" baseline="0" noProof="0" dirty="0">
              <a:ln>
                <a:noFill/>
              </a:ln>
              <a:solidFill>
                <a:srgbClr val="003366"/>
              </a:solidFill>
              <a:effectLst/>
              <a:uLnTx/>
              <a:uFillTx/>
              <a:latin typeface="+mj-lt"/>
              <a:ea typeface="+mj-ea"/>
              <a:cs typeface="+mj-cs"/>
            </a:endParaRPr>
          </a:p>
        </p:txBody>
      </p:sp>
      <p:sp>
        <p:nvSpPr>
          <p:cNvPr id="130051" name="内容占位符 2"/>
          <p:cNvSpPr>
            <a:spLocks noGrp="1"/>
          </p:cNvSpPr>
          <p:nvPr>
            <p:ph idx="1"/>
          </p:nvPr>
        </p:nvSpPr>
        <p:spPr>
          <a:xfrm>
            <a:off x="457200" y="1052513"/>
            <a:ext cx="8229600" cy="5078413"/>
          </a:xfrm>
        </p:spPr>
        <p:txBody>
          <a:bodyPr vert="horz" wrap="square" lIns="91440" tIns="45720" rIns="91440" bIns="45720" numCol="1" anchor="t" anchorCtr="0" compatLnSpc="1"/>
          <a:lstStyle/>
          <a:p>
            <a:pPr marL="609600" marR="0" lvl="0" indent="-609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二、在岗期间职业健康检查</a:t>
            </a:r>
            <a:r>
              <a:rPr kumimoji="0" lang="zh-CN" altLang="en-US" sz="2400" b="1" i="0" u="sng" strike="noStrike" kern="1200" cap="none" spc="0" normalizeH="0" baseline="0" noProof="0" dirty="0" smtClean="0">
                <a:ln>
                  <a:noFill/>
                </a:ln>
                <a:solidFill>
                  <a:srgbClr val="FF0000"/>
                </a:solidFill>
                <a:effectLst/>
                <a:uLnTx/>
                <a:uFillTx/>
                <a:latin typeface="+mn-ea"/>
                <a:ea typeface="+mn-ea"/>
                <a:cs typeface="+mn-cs"/>
              </a:rPr>
              <a:t>（总结）</a:t>
            </a:r>
            <a:endParaRPr kumimoji="0" lang="zh-CN" altLang="en-US" sz="24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纯音听阈测试（复查后）：</a:t>
            </a:r>
            <a:endParaRPr kumimoji="0" lang="en-US" altLang="zh-CN" sz="2000" b="1"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A</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：仅有双耳高频平均听阈损失（高频段</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3000Hz</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4000Hz</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6000Hz</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双耳平均听阈≥</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40dB </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（观察对象）</a:t>
            </a:r>
            <a:endParaRPr kumimoji="0" lang="en-US" altLang="zh-CN" sz="2000" b="1" i="0" u="none" strike="noStrike" kern="1200" cap="none" spc="0" normalizeH="0" baseline="0" noProof="0" dirty="0" smtClean="0">
              <a:ln>
                <a:noFill/>
              </a:ln>
              <a:solidFill>
                <a:srgbClr val="7030A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   建议：可以继续原接触噪声作业的工作，在工作中加强双耳个人防护，三个月后复查纯音听阈测试。</a:t>
            </a:r>
            <a:endParaRPr kumimoji="0" lang="en-US" altLang="zh-CN" sz="2000" b="1" i="0" u="none" strike="noStrike" kern="1200" cap="none" spc="0" normalizeH="0" baseline="0" noProof="0" dirty="0" smtClean="0">
              <a:ln>
                <a:noFill/>
              </a:ln>
              <a:solidFill>
                <a:srgbClr val="7030A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B</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：仅有单耳或双耳语频听阈损失</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(500Hz</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1000Hz</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和</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2000Hz</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中任一耳语频平均听阈＞</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25dB</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a:t>
            </a:r>
            <a:endParaRPr kumimoji="0" lang="en-US" altLang="zh-CN" sz="2000" b="1"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   a:</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感音神经性听力损失</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耳聋</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a:t>
            </a:r>
            <a:endParaRPr kumimoji="0" lang="en-US" altLang="zh-CN" sz="2000" b="1"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建议：脱离接触噪声作业的工作</a:t>
            </a:r>
            <a:r>
              <a:rPr kumimoji="0" lang="en-US" altLang="zh-CN" sz="2000" b="1" i="0" u="none" strike="noStrike" kern="1200" cap="none" spc="0" normalizeH="0" baseline="0" noProof="0" dirty="0" smtClean="0">
                <a:ln>
                  <a:noFill/>
                </a:ln>
                <a:solidFill>
                  <a:srgbClr val="7030A0"/>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有禁忌证</a:t>
            </a:r>
            <a:r>
              <a:rPr kumimoji="0" lang="en-US" altLang="zh-CN" sz="2000" b="1" i="0" u="none" strike="noStrike" kern="1200" cap="none" spc="0" normalizeH="0" baseline="0" noProof="0" dirty="0" smtClean="0">
                <a:ln>
                  <a:noFill/>
                </a:ln>
                <a:solidFill>
                  <a:srgbClr val="7030A0"/>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a:t>
            </a:r>
            <a:endParaRPr kumimoji="0" lang="en-US" altLang="zh-CN" sz="2000" b="1" i="0" u="none" strike="noStrike" kern="1200" cap="none" spc="0" normalizeH="0" baseline="0" noProof="0" dirty="0" smtClean="0">
              <a:ln>
                <a:noFill/>
              </a:ln>
              <a:solidFill>
                <a:srgbClr val="7030A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   </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b:</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传导性听力损失</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耳聋</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，任一耳平均语频听力损失≥ </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41 dB </a:t>
            </a:r>
            <a:endParaRPr kumimoji="0" lang="en-US" altLang="zh-CN" sz="2000" b="1"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     建议：脱离接触噪声作业的工作</a:t>
            </a:r>
            <a:r>
              <a:rPr kumimoji="0" lang="en-US" altLang="zh-CN" sz="2000" b="1" i="0" u="none" strike="noStrike" kern="1200" cap="none" spc="0" normalizeH="0" baseline="0" noProof="0" dirty="0" smtClean="0">
                <a:ln>
                  <a:noFill/>
                </a:ln>
                <a:solidFill>
                  <a:srgbClr val="7030A0"/>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有禁忌证</a:t>
            </a:r>
            <a:r>
              <a:rPr kumimoji="0" lang="en-US" altLang="zh-CN" sz="2000" b="1" i="0" u="none" strike="noStrike" kern="1200" cap="none" spc="0" normalizeH="0" baseline="0" noProof="0" dirty="0" smtClean="0">
                <a:ln>
                  <a:noFill/>
                </a:ln>
                <a:solidFill>
                  <a:srgbClr val="7030A0"/>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a:t>
            </a:r>
            <a:endParaRPr kumimoji="0" lang="en-US" altLang="zh-CN" sz="2000" b="1" i="0" u="none" strike="noStrike" kern="1200" cap="none" spc="0" normalizeH="0" baseline="0" noProof="0" dirty="0" smtClean="0">
              <a:ln>
                <a:noFill/>
              </a:ln>
              <a:solidFill>
                <a:srgbClr val="7030A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endParaRPr kumimoji="0" lang="en-US" altLang="zh-CN" sz="2000" b="1"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endParaRPr kumimoji="0" lang="en-US" altLang="zh-CN" sz="2000" b="1"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endParaRPr kumimoji="0" lang="en-US" altLang="zh-CN" sz="2000" b="1"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endParaRPr kumimoji="0" lang="en-US" altLang="zh-CN" sz="2000" b="1" i="0" u="none" strike="noStrike" kern="1200" cap="none" spc="0" normalizeH="0" baseline="0" noProof="0" dirty="0" smtClean="0">
              <a:ln>
                <a:noFill/>
              </a:ln>
              <a:solidFill>
                <a:srgbClr val="7030A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endParaRPr kumimoji="0" lang="zh-CN" altLang="en-US" sz="2000" b="1"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endParaRPr kumimoji="0" lang="en-US" altLang="zh-CN" sz="2000" b="1"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b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b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200" cap="none" spc="0" normalizeH="0" baseline="0" noProof="0" dirty="0" smtClean="0">
                <a:ln>
                  <a:noFill/>
                </a:ln>
                <a:solidFill>
                  <a:schemeClr val="folHlink"/>
                </a:solidFill>
                <a:effectLst>
                  <a:outerShdw blurRad="38100" dist="38100" dir="2700000" algn="tl">
                    <a:srgbClr val="000000"/>
                  </a:outerShdw>
                </a:effectLst>
                <a:uLnTx/>
                <a:uFillTx/>
                <a:latin typeface="+mj-lt"/>
                <a:ea typeface="+mj-ea"/>
                <a:cs typeface="+mj-cs"/>
              </a:rPr>
              <a:t>噪声作业人员健康监护</a:t>
            </a:r>
            <a:endParaRPr kumimoji="0" lang="zh-CN" altLang="en-US" sz="3600" b="1" i="0" u="none" strike="noStrike" kern="1200" cap="none" spc="0" normalizeH="0" baseline="0" noProof="0" dirty="0">
              <a:ln>
                <a:noFill/>
              </a:ln>
              <a:solidFill>
                <a:srgbClr val="003366"/>
              </a:solidFill>
              <a:effectLst/>
              <a:uLnTx/>
              <a:uFillTx/>
              <a:latin typeface="+mj-lt"/>
              <a:ea typeface="+mj-ea"/>
              <a:cs typeface="+mj-cs"/>
            </a:endParaRPr>
          </a:p>
        </p:txBody>
      </p:sp>
      <p:sp>
        <p:nvSpPr>
          <p:cNvPr id="130051" name="内容占位符 2"/>
          <p:cNvSpPr>
            <a:spLocks noGrp="1"/>
          </p:cNvSpPr>
          <p:nvPr>
            <p:ph idx="1"/>
          </p:nvPr>
        </p:nvSpPr>
        <p:spPr>
          <a:xfrm>
            <a:off x="457200" y="1052513"/>
            <a:ext cx="8229600" cy="5078413"/>
          </a:xfrm>
        </p:spPr>
        <p:txBody>
          <a:bodyPr vert="horz" wrap="square" lIns="91440" tIns="45720" rIns="91440" bIns="45720" numCol="1" anchor="t" anchorCtr="0" compatLnSpc="1"/>
          <a:lstStyle/>
          <a:p>
            <a:pPr marL="609600" marR="0" lvl="0" indent="-609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400" b="1" i="0" u="none" strike="noStrike" kern="1200" cap="none" spc="0" normalizeH="0" baseline="0" noProof="0" dirty="0" smtClean="0">
                <a:ln>
                  <a:noFill/>
                </a:ln>
                <a:solidFill>
                  <a:srgbClr val="001D3B"/>
                </a:solidFill>
                <a:effectLst/>
                <a:uLnTx/>
                <a:uFillTx/>
                <a:latin typeface="+mn-ea"/>
                <a:ea typeface="+mn-ea"/>
                <a:cs typeface="+mn-cs"/>
              </a:rPr>
              <a:t>二、在岗期间职业健康检查</a:t>
            </a:r>
            <a:r>
              <a:rPr kumimoji="0" lang="zh-CN" altLang="en-US" sz="2400" b="1" i="0" u="sng" strike="noStrike" kern="1200" cap="none" spc="0" normalizeH="0" baseline="0" noProof="0" dirty="0" smtClean="0">
                <a:ln>
                  <a:noFill/>
                </a:ln>
                <a:solidFill>
                  <a:srgbClr val="FF0000"/>
                </a:solidFill>
                <a:effectLst/>
                <a:uLnTx/>
                <a:uFillTx/>
                <a:latin typeface="+mn-ea"/>
                <a:ea typeface="+mn-ea"/>
                <a:cs typeface="+mn-cs"/>
              </a:rPr>
              <a:t>（总结）</a:t>
            </a:r>
            <a:endParaRPr kumimoji="0" lang="zh-CN" altLang="en-US" sz="2400" b="1" i="0" u="none" strike="noStrike" kern="1200" cap="none" spc="0" normalizeH="0" baseline="0" noProof="0" dirty="0" smtClean="0">
              <a:ln>
                <a:noFill/>
              </a:ln>
              <a:solidFill>
                <a:srgbClr val="001D3B"/>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纯音听阈测试（复查后）：</a:t>
            </a:r>
            <a:endParaRPr kumimoji="0" lang="en-US" altLang="zh-CN" sz="2000" b="1"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C:</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既有双耳高频平均听阈损失（高频段</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3000Hz</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4000Hz</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6000Hz</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双耳平均听阈≥</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40dB </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）；又有单耳或双耳语频听阈损失</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(500Hz</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1000Hz</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和</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2000Hz</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中任一耳语频平均听阈＞</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25dB</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a:t>
            </a:r>
            <a:endParaRPr kumimoji="0" lang="en-US" altLang="zh-CN" sz="2000" b="1"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a:</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感音神经性听力损失</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耳聋</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a:t>
            </a:r>
            <a:endParaRPr kumimoji="0" lang="en-US" altLang="zh-CN" sz="2000" b="1"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   建议：脱离接触噪声作业的工作</a:t>
            </a:r>
            <a:r>
              <a:rPr kumimoji="0" lang="en-US" altLang="zh-CN" sz="2000" b="1" i="0" u="none" strike="noStrike" kern="1200" cap="none" spc="0" normalizeH="0" baseline="0" noProof="0" dirty="0" smtClean="0">
                <a:ln>
                  <a:noFill/>
                </a:ln>
                <a:solidFill>
                  <a:srgbClr val="7030A0"/>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疑似职业病</a:t>
            </a:r>
            <a:r>
              <a:rPr kumimoji="0" lang="en-US" altLang="zh-CN" sz="2000" b="1" i="0" u="none" strike="noStrike" kern="1200" cap="none" spc="0" normalizeH="0" baseline="0" noProof="0" dirty="0" smtClean="0">
                <a:ln>
                  <a:noFill/>
                </a:ln>
                <a:solidFill>
                  <a:srgbClr val="7030A0"/>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。尽快到有职业性噪声聋诊断资质的机构，申请进一步检查和诊断。</a:t>
            </a:r>
            <a:endParaRPr kumimoji="0" lang="en-US" altLang="zh-CN" sz="2000" b="1" i="0" u="none" strike="noStrike" kern="1200" cap="none" spc="0" normalizeH="0" baseline="0" noProof="0" dirty="0" smtClean="0">
              <a:ln>
                <a:noFill/>
              </a:ln>
              <a:solidFill>
                <a:srgbClr val="7030A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b:</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传导性听力损失</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耳聋</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，任一耳平均语频听力损失≥ </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41 dB </a:t>
            </a:r>
            <a:endParaRPr kumimoji="0" lang="en-US" altLang="zh-CN" sz="2000" b="1"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   建议：脱离接触噪声作业的工作</a:t>
            </a:r>
            <a:r>
              <a:rPr kumimoji="0" lang="en-US" altLang="zh-CN" sz="2000" b="1" i="0" u="none" strike="noStrike" kern="1200" cap="none" spc="0" normalizeH="0" baseline="0" noProof="0" dirty="0" smtClean="0">
                <a:ln>
                  <a:noFill/>
                </a:ln>
                <a:solidFill>
                  <a:srgbClr val="7030A0"/>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有禁忌证</a:t>
            </a:r>
            <a:r>
              <a:rPr kumimoji="0" lang="en-US" altLang="zh-CN" sz="2000" b="1" i="0" u="none" strike="noStrike" kern="1200" cap="none" spc="0" normalizeH="0" baseline="0" noProof="0" dirty="0" smtClean="0">
                <a:ln>
                  <a:noFill/>
                </a:ln>
                <a:solidFill>
                  <a:srgbClr val="7030A0"/>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a:t>
            </a:r>
            <a:endParaRPr kumimoji="0" lang="en-US" altLang="zh-CN" sz="2000" b="1" i="0" u="none" strike="noStrike" kern="1200" cap="none" spc="0" normalizeH="0" baseline="0" noProof="0" dirty="0" smtClean="0">
              <a:ln>
                <a:noFill/>
              </a:ln>
              <a:solidFill>
                <a:srgbClr val="7030A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endParaRPr kumimoji="0" lang="en-US" altLang="zh-CN" sz="2000" b="1"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endParaRPr kumimoji="0" lang="en-US" altLang="zh-CN" sz="2000" b="1"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endParaRPr kumimoji="0" lang="en-US" altLang="zh-CN" sz="2000" b="1"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endParaRPr kumimoji="0" lang="en-US" altLang="zh-CN" sz="2000" b="1"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endParaRPr kumimoji="0" lang="en-US" altLang="zh-CN" sz="2000" b="1" i="0" u="none" strike="noStrike" kern="1200" cap="none" spc="0" normalizeH="0" baseline="0" noProof="0" dirty="0" smtClean="0">
              <a:ln>
                <a:noFill/>
              </a:ln>
              <a:solidFill>
                <a:srgbClr val="7030A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endParaRPr kumimoji="0" lang="zh-CN" altLang="en-US" sz="2000" b="1"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endParaRPr kumimoji="0" lang="en-US" altLang="zh-CN" sz="2000" b="1"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b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b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95288" y="0"/>
            <a:ext cx="8229600" cy="1139825"/>
          </a:xfrm>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200" cap="none" spc="0" normalizeH="0" baseline="0" noProof="0" dirty="0" smtClean="0">
                <a:ln>
                  <a:noFill/>
                </a:ln>
                <a:solidFill>
                  <a:schemeClr val="folHlink"/>
                </a:solidFill>
                <a:effectLst>
                  <a:outerShdw blurRad="38100" dist="38100" dir="2700000" algn="tl">
                    <a:srgbClr val="000000"/>
                  </a:outerShdw>
                </a:effectLst>
                <a:uLnTx/>
                <a:uFillTx/>
                <a:latin typeface="+mj-lt"/>
                <a:ea typeface="+mj-ea"/>
                <a:cs typeface="+mj-cs"/>
              </a:rPr>
              <a:t>噪声作业人员健康监护</a:t>
            </a:r>
            <a:endParaRPr kumimoji="0" lang="zh-CN" altLang="en-US" sz="3600" b="1" i="0" u="none" strike="noStrike" kern="1200" cap="none" spc="0" normalizeH="0" baseline="0" noProof="0" dirty="0">
              <a:ln>
                <a:noFill/>
              </a:ln>
              <a:solidFill>
                <a:srgbClr val="003366"/>
              </a:solidFill>
              <a:effectLst/>
              <a:uLnTx/>
              <a:uFillTx/>
              <a:latin typeface="+mj-lt"/>
              <a:ea typeface="+mj-ea"/>
              <a:cs typeface="+mj-cs"/>
            </a:endParaRPr>
          </a:p>
        </p:txBody>
      </p:sp>
      <p:sp>
        <p:nvSpPr>
          <p:cNvPr id="132099" name="内容占位符 2"/>
          <p:cNvSpPr>
            <a:spLocks noGrp="1"/>
          </p:cNvSpPr>
          <p:nvPr>
            <p:ph idx="1"/>
          </p:nvPr>
        </p:nvSpPr>
        <p:spPr>
          <a:xfrm>
            <a:off x="457200" y="1052513"/>
            <a:ext cx="8229600" cy="5078413"/>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三、离岗时职业健康检查</a:t>
            </a:r>
            <a:endParaRPr kumimoji="0" lang="zh-CN" altLang="en-US" sz="24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1</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、目标疾病 ：职业性噪声聋</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（见</a:t>
            </a:r>
            <a:r>
              <a:rPr kumimoji="0" lang="en-US" altLang="zh-CN" sz="2000" b="1" i="0" u="none" strike="noStrike" kern="1200" cap="none" spc="0" normalizeH="0" baseline="0" noProof="0" dirty="0" smtClean="0">
                <a:ln>
                  <a:noFill/>
                </a:ln>
                <a:solidFill>
                  <a:srgbClr val="001D3B"/>
                </a:solidFill>
                <a:effectLst/>
                <a:uLnTx/>
                <a:uFillTx/>
                <a:latin typeface="+mn-ea"/>
                <a:ea typeface="+mn-ea"/>
                <a:cs typeface="+mn-cs"/>
              </a:rPr>
              <a:t>GBZ 49)</a:t>
            </a:r>
            <a:r>
              <a:rPr kumimoji="0" lang="zh-CN" altLang="en-US" sz="2000" b="1" i="0" u="none" strike="noStrike" kern="1200" cap="none" spc="0" normalizeH="0" baseline="0" noProof="0" dirty="0" smtClean="0">
                <a:ln>
                  <a:noFill/>
                </a:ln>
                <a:solidFill>
                  <a:srgbClr val="001D3B"/>
                </a:solidFill>
                <a:effectLst/>
                <a:uLnTx/>
                <a:uFillTx/>
                <a:latin typeface="+mn-ea"/>
                <a:ea typeface="+mn-ea"/>
                <a:cs typeface="+mn-cs"/>
              </a:rPr>
              <a:t>。</a:t>
            </a:r>
            <a:endParaRPr kumimoji="0" lang="en-US" altLang="zh-CN" sz="20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002060"/>
                </a:solidFill>
                <a:effectLst/>
                <a:uLnTx/>
                <a:uFillTx/>
                <a:latin typeface="+mn-ea"/>
                <a:ea typeface="+mn-ea"/>
                <a:cs typeface="+mn-cs"/>
              </a:rPr>
              <a:t>2</a:t>
            </a:r>
            <a:r>
              <a:rPr kumimoji="0" lang="zh-CN" altLang="en-US" sz="2000" b="1" i="0" u="none" strike="noStrike" kern="1200" cap="none" spc="0" normalizeH="0" baseline="0" noProof="0" dirty="0" smtClean="0">
                <a:ln>
                  <a:noFill/>
                </a:ln>
                <a:solidFill>
                  <a:srgbClr val="002060"/>
                </a:solidFill>
                <a:effectLst/>
                <a:uLnTx/>
                <a:uFillTx/>
                <a:latin typeface="+mn-ea"/>
                <a:ea typeface="+mn-ea"/>
                <a:cs typeface="+mn-cs"/>
              </a:rPr>
              <a:t>、检查内容 ：同在岗期间</a:t>
            </a:r>
            <a:endParaRPr kumimoji="0" lang="zh-CN" altLang="en-US" sz="2000" b="1" i="0" u="none" strike="noStrike" kern="1200" cap="none" spc="0" normalizeH="0" baseline="0" noProof="0" dirty="0" smtClean="0">
              <a:ln>
                <a:noFill/>
              </a:ln>
              <a:solidFill>
                <a:srgbClr val="002060"/>
              </a:solidFill>
              <a:effectLst/>
              <a:uLnTx/>
              <a:uFillTx/>
              <a:latin typeface="+mn-ea"/>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95288" y="0"/>
            <a:ext cx="8229600" cy="1139825"/>
          </a:xfrm>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200" cap="none" spc="0" normalizeH="0" baseline="0" noProof="0" dirty="0" smtClean="0">
                <a:ln>
                  <a:noFill/>
                </a:ln>
                <a:solidFill>
                  <a:schemeClr val="folHlink"/>
                </a:solidFill>
                <a:effectLst>
                  <a:outerShdw blurRad="38100" dist="38100" dir="2700000" algn="tl">
                    <a:srgbClr val="000000"/>
                  </a:outerShdw>
                </a:effectLst>
                <a:uLnTx/>
                <a:uFillTx/>
                <a:latin typeface="+mj-lt"/>
                <a:ea typeface="+mj-ea"/>
                <a:cs typeface="+mj-cs"/>
              </a:rPr>
              <a:t>噪声作业人员健康监护</a:t>
            </a:r>
            <a:endParaRPr kumimoji="0" lang="zh-CN" altLang="en-US" sz="3600" b="1" i="0" u="none" strike="noStrike" kern="1200" cap="none" spc="0" normalizeH="0" baseline="0" noProof="0" dirty="0">
              <a:ln>
                <a:noFill/>
              </a:ln>
              <a:solidFill>
                <a:srgbClr val="003366"/>
              </a:solidFill>
              <a:effectLst/>
              <a:uLnTx/>
              <a:uFillTx/>
              <a:latin typeface="+mj-lt"/>
              <a:ea typeface="+mj-ea"/>
              <a:cs typeface="+mj-cs"/>
            </a:endParaRPr>
          </a:p>
        </p:txBody>
      </p:sp>
      <p:sp>
        <p:nvSpPr>
          <p:cNvPr id="132099" name="内容占位符 2"/>
          <p:cNvSpPr>
            <a:spLocks noGrp="1"/>
          </p:cNvSpPr>
          <p:nvPr>
            <p:ph idx="1"/>
          </p:nvPr>
        </p:nvSpPr>
        <p:spPr>
          <a:xfrm>
            <a:off x="457200" y="1052513"/>
            <a:ext cx="8229600" cy="5078413"/>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三、离岗时职业健康检查</a:t>
            </a:r>
            <a:r>
              <a:rPr kumimoji="0" lang="zh-CN" altLang="en-US" sz="2400" b="1" i="0" u="sng" strike="noStrike" kern="1200" cap="none" spc="0" normalizeH="0" baseline="0" noProof="0" dirty="0" smtClean="0">
                <a:ln>
                  <a:noFill/>
                </a:ln>
                <a:solidFill>
                  <a:srgbClr val="FF0000"/>
                </a:solidFill>
                <a:effectLst/>
                <a:uLnTx/>
                <a:uFillTx/>
                <a:latin typeface="+mn-ea"/>
                <a:ea typeface="+mn-ea"/>
                <a:cs typeface="+mn-cs"/>
              </a:rPr>
              <a:t>（总结）</a:t>
            </a:r>
            <a:endParaRPr kumimoji="0" lang="zh-CN" altLang="en-US" sz="24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纯音听阈测试（初筛）：</a:t>
            </a:r>
            <a:endParaRPr kumimoji="0" lang="en-US" altLang="zh-CN" sz="2000" b="1"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A</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：凡有双耳高频平均听阈损失（高频段</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3000Hz</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4000Hz</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6000Hz</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双耳平均听阈≥</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40dB </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）需要复查！！！</a:t>
            </a:r>
            <a:endParaRPr kumimoji="0" lang="en-US" altLang="zh-CN" sz="2000" b="1"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   建议：脱离噪声作业环境一周后，尽快到</a:t>
            </a:r>
            <a:r>
              <a:rPr kumimoji="0" lang="en-US" altLang="zh-CN" sz="2000" b="1" i="0" u="none" strike="noStrike" kern="1200" cap="none" spc="0" normalizeH="0" baseline="0" noProof="0" dirty="0" smtClean="0">
                <a:ln>
                  <a:noFill/>
                </a:ln>
                <a:solidFill>
                  <a:srgbClr val="7030A0"/>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复查纯音听阈测试（气导加骨导），待结果回来再做职业健康评价。</a:t>
            </a:r>
            <a:endParaRPr kumimoji="0" lang="en-US" altLang="zh-CN" sz="2000" b="1" i="0" u="none" strike="noStrike" kern="1200" cap="none" spc="0" normalizeH="0" baseline="0" noProof="0" dirty="0" smtClean="0">
              <a:ln>
                <a:noFill/>
              </a:ln>
              <a:solidFill>
                <a:srgbClr val="7030A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endParaRPr kumimoji="0" lang="en-US" altLang="zh-CN" sz="2000" b="1" i="0" u="none" strike="noStrike" kern="1200" cap="none" spc="0" normalizeH="0" baseline="0" noProof="0" dirty="0" smtClean="0">
              <a:ln>
                <a:noFill/>
              </a:ln>
              <a:solidFill>
                <a:schemeClr val="bg2"/>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chemeClr val="bg2"/>
                </a:solidFill>
                <a:effectLst/>
                <a:uLnTx/>
                <a:uFillTx/>
                <a:latin typeface="+mn-ea"/>
                <a:ea typeface="+mn-ea"/>
                <a:cs typeface="+mn-cs"/>
              </a:rPr>
              <a:t>取消：</a:t>
            </a:r>
            <a:endParaRPr kumimoji="0" lang="en-US" altLang="zh-CN" sz="2000" b="1" i="0" u="none" strike="noStrike" kern="1200" cap="none" spc="0" normalizeH="0" baseline="0" noProof="0" dirty="0" smtClean="0">
              <a:ln>
                <a:noFill/>
              </a:ln>
              <a:solidFill>
                <a:schemeClr val="bg2"/>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FFC000"/>
                </a:solidFill>
                <a:effectLst/>
                <a:uLnTx/>
                <a:uFillTx/>
                <a:latin typeface="+mn-ea"/>
                <a:ea typeface="+mn-ea"/>
                <a:cs typeface="+mn-cs"/>
              </a:rPr>
              <a:t>B</a:t>
            </a:r>
            <a:r>
              <a:rPr kumimoji="0" lang="zh-CN" altLang="en-US" sz="2000" b="1" i="0" u="none" strike="noStrike" kern="1200" cap="none" spc="0" normalizeH="0" baseline="0" noProof="0" dirty="0" smtClean="0">
                <a:ln>
                  <a:noFill/>
                </a:ln>
                <a:solidFill>
                  <a:srgbClr val="FFC000"/>
                </a:solidFill>
                <a:effectLst/>
                <a:uLnTx/>
                <a:uFillTx/>
                <a:latin typeface="+mn-ea"/>
                <a:ea typeface="+mn-ea"/>
                <a:cs typeface="+mn-cs"/>
              </a:rPr>
              <a:t>：仅有单耳或双耳语频听阈损失</a:t>
            </a:r>
            <a:r>
              <a:rPr kumimoji="0" lang="en-US" altLang="zh-CN" sz="2000" b="1" i="0" u="none" strike="noStrike" kern="1200" cap="none" spc="0" normalizeH="0" baseline="0" noProof="0" dirty="0" smtClean="0">
                <a:ln>
                  <a:noFill/>
                </a:ln>
                <a:solidFill>
                  <a:srgbClr val="FFC000"/>
                </a:solidFill>
                <a:effectLst/>
                <a:uLnTx/>
                <a:uFillTx/>
                <a:latin typeface="+mn-ea"/>
                <a:ea typeface="+mn-ea"/>
                <a:cs typeface="+mn-cs"/>
              </a:rPr>
              <a:t>(500Hz</a:t>
            </a:r>
            <a:r>
              <a:rPr kumimoji="0" lang="zh-CN" altLang="en-US" sz="2000" b="1" i="0" u="none" strike="noStrike" kern="1200" cap="none" spc="0" normalizeH="0" baseline="0" noProof="0" dirty="0" smtClean="0">
                <a:ln>
                  <a:noFill/>
                </a:ln>
                <a:solidFill>
                  <a:srgbClr val="FFC000"/>
                </a:solidFill>
                <a:effectLst/>
                <a:uLnTx/>
                <a:uFillTx/>
                <a:latin typeface="+mn-ea"/>
                <a:ea typeface="+mn-ea"/>
                <a:cs typeface="+mn-cs"/>
              </a:rPr>
              <a:t>、</a:t>
            </a:r>
            <a:r>
              <a:rPr kumimoji="0" lang="en-US" altLang="zh-CN" sz="2000" b="1" i="0" u="none" strike="noStrike" kern="1200" cap="none" spc="0" normalizeH="0" baseline="0" noProof="0" dirty="0" smtClean="0">
                <a:ln>
                  <a:noFill/>
                </a:ln>
                <a:solidFill>
                  <a:srgbClr val="FFC000"/>
                </a:solidFill>
                <a:effectLst/>
                <a:uLnTx/>
                <a:uFillTx/>
                <a:latin typeface="+mn-ea"/>
                <a:ea typeface="+mn-ea"/>
                <a:cs typeface="+mn-cs"/>
              </a:rPr>
              <a:t>1000Hz</a:t>
            </a:r>
            <a:r>
              <a:rPr kumimoji="0" lang="zh-CN" altLang="en-US" sz="2000" b="1" i="0" u="none" strike="noStrike" kern="1200" cap="none" spc="0" normalizeH="0" baseline="0" noProof="0" dirty="0" smtClean="0">
                <a:ln>
                  <a:noFill/>
                </a:ln>
                <a:solidFill>
                  <a:srgbClr val="FFC000"/>
                </a:solidFill>
                <a:effectLst/>
                <a:uLnTx/>
                <a:uFillTx/>
                <a:latin typeface="+mn-ea"/>
                <a:ea typeface="+mn-ea"/>
                <a:cs typeface="+mn-cs"/>
              </a:rPr>
              <a:t>和</a:t>
            </a:r>
            <a:r>
              <a:rPr kumimoji="0" lang="en-US" altLang="zh-CN" sz="2000" b="1" i="0" u="none" strike="noStrike" kern="1200" cap="none" spc="0" normalizeH="0" baseline="0" noProof="0" dirty="0" smtClean="0">
                <a:ln>
                  <a:noFill/>
                </a:ln>
                <a:solidFill>
                  <a:srgbClr val="FFC000"/>
                </a:solidFill>
                <a:effectLst/>
                <a:uLnTx/>
                <a:uFillTx/>
                <a:latin typeface="+mn-ea"/>
                <a:ea typeface="+mn-ea"/>
                <a:cs typeface="+mn-cs"/>
              </a:rPr>
              <a:t>2000Hz</a:t>
            </a:r>
            <a:r>
              <a:rPr kumimoji="0" lang="zh-CN" altLang="en-US" sz="2000" b="1" i="0" u="none" strike="noStrike" kern="1200" cap="none" spc="0" normalizeH="0" baseline="0" noProof="0" dirty="0" smtClean="0">
                <a:ln>
                  <a:noFill/>
                </a:ln>
                <a:solidFill>
                  <a:srgbClr val="FFC000"/>
                </a:solidFill>
                <a:effectLst/>
                <a:uLnTx/>
                <a:uFillTx/>
                <a:latin typeface="+mn-ea"/>
                <a:ea typeface="+mn-ea"/>
                <a:cs typeface="+mn-cs"/>
              </a:rPr>
              <a:t>中任一耳语频平均听阈＞</a:t>
            </a:r>
            <a:r>
              <a:rPr kumimoji="0" lang="en-US" altLang="zh-CN" sz="2000" b="1" i="0" u="none" strike="noStrike" kern="1200" cap="none" spc="0" normalizeH="0" baseline="0" noProof="0" dirty="0" smtClean="0">
                <a:ln>
                  <a:noFill/>
                </a:ln>
                <a:solidFill>
                  <a:srgbClr val="FFC000"/>
                </a:solidFill>
                <a:effectLst/>
                <a:uLnTx/>
                <a:uFillTx/>
                <a:latin typeface="+mn-ea"/>
                <a:ea typeface="+mn-ea"/>
                <a:cs typeface="+mn-cs"/>
              </a:rPr>
              <a:t>25dB</a:t>
            </a:r>
            <a:r>
              <a:rPr kumimoji="0" lang="zh-CN" altLang="en-US" sz="2000" b="1" i="0" u="none" strike="noStrike" kern="1200" cap="none" spc="0" normalizeH="0" baseline="0" noProof="0" dirty="0" smtClean="0">
                <a:ln>
                  <a:noFill/>
                </a:ln>
                <a:solidFill>
                  <a:srgbClr val="FFC000"/>
                </a:solidFill>
                <a:effectLst/>
                <a:uLnTx/>
                <a:uFillTx/>
                <a:latin typeface="+mn-ea"/>
                <a:ea typeface="+mn-ea"/>
                <a:cs typeface="+mn-cs"/>
              </a:rPr>
              <a:t>）。没做骨导和没脱离噪声环境</a:t>
            </a:r>
            <a:r>
              <a:rPr kumimoji="0" lang="en-US" altLang="zh-CN" sz="2000" b="1" i="0" u="none" strike="noStrike" kern="1200" cap="none" spc="0" normalizeH="0" baseline="0" noProof="0" dirty="0" smtClean="0">
                <a:ln>
                  <a:noFill/>
                </a:ln>
                <a:solidFill>
                  <a:srgbClr val="FFC000"/>
                </a:solidFill>
                <a:effectLst/>
                <a:uLnTx/>
                <a:uFillTx/>
                <a:latin typeface="+mn-ea"/>
                <a:ea typeface="+mn-ea"/>
                <a:cs typeface="+mn-cs"/>
              </a:rPr>
              <a:t>48h</a:t>
            </a:r>
            <a:r>
              <a:rPr kumimoji="0" lang="zh-CN" altLang="en-US" sz="2000" b="1" i="0" u="none" strike="noStrike" kern="1200" cap="none" spc="0" normalizeH="0" baseline="0" noProof="0" dirty="0" smtClean="0">
                <a:ln>
                  <a:noFill/>
                </a:ln>
                <a:solidFill>
                  <a:srgbClr val="FFC000"/>
                </a:solidFill>
                <a:effectLst/>
                <a:uLnTx/>
                <a:uFillTx/>
                <a:latin typeface="+mn-ea"/>
                <a:ea typeface="+mn-ea"/>
                <a:cs typeface="+mn-cs"/>
              </a:rPr>
              <a:t>的：</a:t>
            </a:r>
            <a:endParaRPr kumimoji="0" lang="en-US" altLang="zh-CN" sz="2000" b="1" i="0" u="none" strike="noStrike" kern="1200" cap="none" spc="0" normalizeH="0" baseline="0" noProof="0" dirty="0" smtClean="0">
              <a:ln>
                <a:noFill/>
              </a:ln>
              <a:solidFill>
                <a:srgbClr val="FFC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FFC000"/>
                </a:solidFill>
                <a:effectLst/>
                <a:uLnTx/>
                <a:uFillTx/>
                <a:latin typeface="+mn-ea"/>
                <a:ea typeface="+mn-ea"/>
                <a:cs typeface="+mn-cs"/>
              </a:rPr>
              <a:t>   建议：脱离噪声作业环境一周后，尽快到</a:t>
            </a:r>
            <a:r>
              <a:rPr kumimoji="0" lang="en-US" altLang="zh-CN" sz="2000" b="1" i="0" u="none" strike="noStrike" kern="1200" cap="none" spc="0" normalizeH="0" baseline="0" noProof="0" dirty="0" smtClean="0">
                <a:ln>
                  <a:noFill/>
                </a:ln>
                <a:solidFill>
                  <a:srgbClr val="FFC000"/>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FFC000"/>
                </a:solidFill>
                <a:effectLst/>
                <a:uLnTx/>
                <a:uFillTx/>
                <a:latin typeface="+mn-ea"/>
                <a:ea typeface="+mn-ea"/>
                <a:cs typeface="+mn-cs"/>
              </a:rPr>
              <a:t>复查纯音听阈测试（气导加骨导），待结果回来再做职业健康评价。</a:t>
            </a:r>
            <a:endParaRPr kumimoji="0" lang="en-US" altLang="zh-CN" sz="2000" b="1" i="0" u="none" strike="noStrike" kern="1200" cap="none" spc="0" normalizeH="0" baseline="0" noProof="0" dirty="0" smtClean="0">
              <a:ln>
                <a:noFill/>
              </a:ln>
              <a:solidFill>
                <a:srgbClr val="FFC000"/>
              </a:solidFill>
              <a:effectLst/>
              <a:uLnTx/>
              <a:uFillTx/>
              <a:latin typeface="+mn-ea"/>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95288" y="0"/>
            <a:ext cx="8229600" cy="1139825"/>
          </a:xfrm>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200" cap="none" spc="0" normalizeH="0" baseline="0" noProof="0" dirty="0" smtClean="0">
                <a:ln>
                  <a:noFill/>
                </a:ln>
                <a:solidFill>
                  <a:schemeClr val="folHlink"/>
                </a:solidFill>
                <a:effectLst>
                  <a:outerShdw blurRad="38100" dist="38100" dir="2700000" algn="tl">
                    <a:srgbClr val="000000"/>
                  </a:outerShdw>
                </a:effectLst>
                <a:uLnTx/>
                <a:uFillTx/>
                <a:latin typeface="+mj-lt"/>
                <a:ea typeface="+mj-ea"/>
                <a:cs typeface="+mj-cs"/>
              </a:rPr>
              <a:t>噪声作业人员健康监护</a:t>
            </a:r>
            <a:endParaRPr kumimoji="0" lang="zh-CN" altLang="en-US" sz="3600" b="1" i="0" u="none" strike="noStrike" kern="1200" cap="none" spc="0" normalizeH="0" baseline="0" noProof="0" dirty="0">
              <a:ln>
                <a:noFill/>
              </a:ln>
              <a:solidFill>
                <a:srgbClr val="003366"/>
              </a:solidFill>
              <a:effectLst/>
              <a:uLnTx/>
              <a:uFillTx/>
              <a:latin typeface="+mj-lt"/>
              <a:ea typeface="+mj-ea"/>
              <a:cs typeface="+mj-cs"/>
            </a:endParaRPr>
          </a:p>
        </p:txBody>
      </p:sp>
      <p:sp>
        <p:nvSpPr>
          <p:cNvPr id="132099" name="内容占位符 2"/>
          <p:cNvSpPr>
            <a:spLocks noGrp="1"/>
          </p:cNvSpPr>
          <p:nvPr>
            <p:ph idx="1"/>
          </p:nvPr>
        </p:nvSpPr>
        <p:spPr>
          <a:xfrm>
            <a:off x="457200" y="1052513"/>
            <a:ext cx="8229600" cy="5078413"/>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三、离岗时职业健康检查</a:t>
            </a:r>
            <a:r>
              <a:rPr kumimoji="0" lang="zh-CN" altLang="en-US" sz="2400" b="1" i="0" u="sng" strike="noStrike" kern="1200" cap="none" spc="0" normalizeH="0" baseline="0" noProof="0" dirty="0" smtClean="0">
                <a:ln>
                  <a:noFill/>
                </a:ln>
                <a:solidFill>
                  <a:srgbClr val="FF0000"/>
                </a:solidFill>
                <a:effectLst/>
                <a:uLnTx/>
                <a:uFillTx/>
                <a:latin typeface="+mn-ea"/>
                <a:ea typeface="+mn-ea"/>
                <a:cs typeface="+mn-cs"/>
              </a:rPr>
              <a:t>（总结）</a:t>
            </a:r>
            <a:endParaRPr kumimoji="0" lang="zh-CN" altLang="en-US" sz="24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C00000"/>
                </a:solidFill>
                <a:effectLst/>
                <a:uLnTx/>
                <a:uFillTx/>
                <a:latin typeface="+mn-ea"/>
                <a:ea typeface="+mn-ea"/>
                <a:cs typeface="+mn-cs"/>
              </a:rPr>
              <a:t>纯音听阈测试（复查后）：</a:t>
            </a:r>
            <a:endParaRPr kumimoji="0" lang="en-US" altLang="zh-CN" sz="2000" b="1" i="0" u="none" strike="noStrike" kern="1200" cap="none" spc="0" normalizeH="0" baseline="0" noProof="0" dirty="0" smtClean="0">
              <a:ln>
                <a:noFill/>
              </a:ln>
              <a:solidFill>
                <a:srgbClr val="C00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C00000"/>
                </a:solidFill>
                <a:effectLst/>
                <a:uLnTx/>
                <a:uFillTx/>
                <a:latin typeface="+mn-ea"/>
                <a:ea typeface="+mn-ea"/>
                <a:cs typeface="+mn-cs"/>
              </a:rPr>
              <a:t>A</a:t>
            </a:r>
            <a:r>
              <a:rPr kumimoji="0" lang="zh-CN" altLang="en-US" sz="2000" b="1" i="0" u="none" strike="noStrike" kern="1200" cap="none" spc="0" normalizeH="0" baseline="0" noProof="0" dirty="0" smtClean="0">
                <a:ln>
                  <a:noFill/>
                </a:ln>
                <a:solidFill>
                  <a:srgbClr val="C00000"/>
                </a:solidFill>
                <a:effectLst/>
                <a:uLnTx/>
                <a:uFillTx/>
                <a:latin typeface="+mn-ea"/>
                <a:ea typeface="+mn-ea"/>
                <a:cs typeface="+mn-cs"/>
              </a:rPr>
              <a:t>：仅有双耳高频平均听阈损失（高频段</a:t>
            </a:r>
            <a:r>
              <a:rPr kumimoji="0" lang="en-US" altLang="zh-CN" sz="2000" b="1" i="0" u="none" strike="noStrike" kern="1200" cap="none" spc="0" normalizeH="0" baseline="0" noProof="0" dirty="0" smtClean="0">
                <a:ln>
                  <a:noFill/>
                </a:ln>
                <a:solidFill>
                  <a:srgbClr val="C00000"/>
                </a:solidFill>
                <a:effectLst/>
                <a:uLnTx/>
                <a:uFillTx/>
                <a:latin typeface="+mn-ea"/>
                <a:ea typeface="+mn-ea"/>
                <a:cs typeface="+mn-cs"/>
              </a:rPr>
              <a:t>3000Hz</a:t>
            </a:r>
            <a:r>
              <a:rPr kumimoji="0" lang="zh-CN" altLang="en-US" sz="2000" b="1" i="0" u="none" strike="noStrike" kern="1200" cap="none" spc="0" normalizeH="0" baseline="0" noProof="0" dirty="0" smtClean="0">
                <a:ln>
                  <a:noFill/>
                </a:ln>
                <a:solidFill>
                  <a:srgbClr val="C00000"/>
                </a:solidFill>
                <a:effectLst/>
                <a:uLnTx/>
                <a:uFillTx/>
                <a:latin typeface="+mn-ea"/>
                <a:ea typeface="+mn-ea"/>
                <a:cs typeface="+mn-cs"/>
              </a:rPr>
              <a:t>、</a:t>
            </a:r>
            <a:r>
              <a:rPr kumimoji="0" lang="en-US" altLang="zh-CN" sz="2000" b="1" i="0" u="none" strike="noStrike" kern="1200" cap="none" spc="0" normalizeH="0" baseline="0" noProof="0" dirty="0" smtClean="0">
                <a:ln>
                  <a:noFill/>
                </a:ln>
                <a:solidFill>
                  <a:srgbClr val="C00000"/>
                </a:solidFill>
                <a:effectLst/>
                <a:uLnTx/>
                <a:uFillTx/>
                <a:latin typeface="+mn-ea"/>
                <a:ea typeface="+mn-ea"/>
                <a:cs typeface="+mn-cs"/>
              </a:rPr>
              <a:t>4000Hz</a:t>
            </a:r>
            <a:r>
              <a:rPr kumimoji="0" lang="zh-CN" altLang="en-US" sz="2000" b="1" i="0" u="none" strike="noStrike" kern="1200" cap="none" spc="0" normalizeH="0" baseline="0" noProof="0" dirty="0" smtClean="0">
                <a:ln>
                  <a:noFill/>
                </a:ln>
                <a:solidFill>
                  <a:srgbClr val="C00000"/>
                </a:solidFill>
                <a:effectLst/>
                <a:uLnTx/>
                <a:uFillTx/>
                <a:latin typeface="+mn-ea"/>
                <a:ea typeface="+mn-ea"/>
                <a:cs typeface="+mn-cs"/>
              </a:rPr>
              <a:t>、</a:t>
            </a:r>
            <a:r>
              <a:rPr kumimoji="0" lang="en-US" altLang="zh-CN" sz="2000" b="1" i="0" u="none" strike="noStrike" kern="1200" cap="none" spc="0" normalizeH="0" baseline="0" noProof="0" dirty="0" smtClean="0">
                <a:ln>
                  <a:noFill/>
                </a:ln>
                <a:solidFill>
                  <a:srgbClr val="C00000"/>
                </a:solidFill>
                <a:effectLst/>
                <a:uLnTx/>
                <a:uFillTx/>
                <a:latin typeface="+mn-ea"/>
                <a:ea typeface="+mn-ea"/>
                <a:cs typeface="+mn-cs"/>
              </a:rPr>
              <a:t>6000Hz</a:t>
            </a:r>
            <a:r>
              <a:rPr kumimoji="0" lang="zh-CN" altLang="en-US" sz="2000" b="1" i="0" u="none" strike="noStrike" kern="1200" cap="none" spc="0" normalizeH="0" baseline="0" noProof="0" dirty="0" smtClean="0">
                <a:ln>
                  <a:noFill/>
                </a:ln>
                <a:solidFill>
                  <a:srgbClr val="C00000"/>
                </a:solidFill>
                <a:effectLst/>
                <a:uLnTx/>
                <a:uFillTx/>
                <a:latin typeface="+mn-ea"/>
                <a:ea typeface="+mn-ea"/>
                <a:cs typeface="+mn-cs"/>
              </a:rPr>
              <a:t>双耳平均听阈≥</a:t>
            </a:r>
            <a:r>
              <a:rPr kumimoji="0" lang="en-US" altLang="zh-CN" sz="2000" b="1" i="0" u="none" strike="noStrike" kern="1200" cap="none" spc="0" normalizeH="0" baseline="0" noProof="0" dirty="0" smtClean="0">
                <a:ln>
                  <a:noFill/>
                </a:ln>
                <a:solidFill>
                  <a:srgbClr val="C00000"/>
                </a:solidFill>
                <a:effectLst/>
                <a:uLnTx/>
                <a:uFillTx/>
                <a:latin typeface="+mn-ea"/>
                <a:ea typeface="+mn-ea"/>
                <a:cs typeface="+mn-cs"/>
              </a:rPr>
              <a:t>40dB </a:t>
            </a:r>
            <a:r>
              <a:rPr kumimoji="0" lang="zh-CN" altLang="en-US" sz="2000" b="1" i="0" u="none" strike="noStrike" kern="1200" cap="none" spc="0" normalizeH="0" baseline="0" noProof="0" dirty="0" smtClean="0">
                <a:ln>
                  <a:noFill/>
                </a:ln>
                <a:solidFill>
                  <a:srgbClr val="C00000"/>
                </a:solidFill>
                <a:effectLst/>
                <a:uLnTx/>
                <a:uFillTx/>
                <a:latin typeface="+mn-ea"/>
                <a:ea typeface="+mn-ea"/>
                <a:cs typeface="+mn-cs"/>
              </a:rPr>
              <a:t>）</a:t>
            </a:r>
            <a:endParaRPr kumimoji="0" lang="en-US" altLang="zh-CN" sz="2000" b="1" i="0" u="none" strike="noStrike" kern="1200" cap="none" spc="0" normalizeH="0" baseline="0" noProof="0" dirty="0" smtClean="0">
              <a:ln>
                <a:noFill/>
              </a:ln>
              <a:solidFill>
                <a:srgbClr val="C00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FFC000"/>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建议：本次体检未发现与接触噪声作业的工作相关的目标疾病</a:t>
            </a:r>
            <a:endParaRPr kumimoji="0" lang="en-US" altLang="zh-CN" sz="2000" b="1" i="0" u="none" strike="noStrike" kern="1200" cap="none" spc="0" normalizeH="0" baseline="0" noProof="0" dirty="0" smtClean="0">
              <a:ln>
                <a:noFill/>
              </a:ln>
              <a:solidFill>
                <a:srgbClr val="7030A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FFC000"/>
                </a:solidFill>
                <a:effectLst/>
                <a:uLnTx/>
                <a:uFillTx/>
                <a:latin typeface="+mn-ea"/>
                <a:ea typeface="+mn-ea"/>
                <a:cs typeface="+mn-cs"/>
              </a:rPr>
              <a:t>正常离岗</a:t>
            </a:r>
            <a:endParaRPr kumimoji="0" lang="en-US" altLang="zh-CN" sz="2000" b="1" i="0" u="none" strike="noStrike" kern="1200" cap="none" spc="0" normalizeH="0" baseline="0" noProof="0" dirty="0" smtClean="0">
              <a:ln>
                <a:noFill/>
              </a:ln>
              <a:solidFill>
                <a:srgbClr val="FFC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FFC000"/>
                </a:solidFill>
                <a:effectLst/>
                <a:uLnTx/>
                <a:uFillTx/>
                <a:latin typeface="+mn-ea"/>
                <a:ea typeface="+mn-ea"/>
                <a:cs typeface="+mn-cs"/>
              </a:rPr>
              <a:t>B</a:t>
            </a:r>
            <a:r>
              <a:rPr kumimoji="0" lang="zh-CN" altLang="en-US" sz="2000" b="1" i="0" u="none" strike="noStrike" kern="1200" cap="none" spc="0" normalizeH="0" baseline="0" noProof="0" dirty="0" smtClean="0">
                <a:ln>
                  <a:noFill/>
                </a:ln>
                <a:solidFill>
                  <a:srgbClr val="FFC000"/>
                </a:solidFill>
                <a:effectLst/>
                <a:uLnTx/>
                <a:uFillTx/>
                <a:latin typeface="+mn-ea"/>
                <a:ea typeface="+mn-ea"/>
                <a:cs typeface="+mn-cs"/>
              </a:rPr>
              <a:t>：仅有单耳或双耳语频听阈损失</a:t>
            </a:r>
            <a:r>
              <a:rPr kumimoji="0" lang="en-US" altLang="zh-CN" sz="2000" b="1" i="0" u="none" strike="noStrike" kern="1200" cap="none" spc="0" normalizeH="0" baseline="0" noProof="0" dirty="0" smtClean="0">
                <a:ln>
                  <a:noFill/>
                </a:ln>
                <a:solidFill>
                  <a:srgbClr val="FFC000"/>
                </a:solidFill>
                <a:effectLst/>
                <a:uLnTx/>
                <a:uFillTx/>
                <a:latin typeface="+mn-ea"/>
                <a:ea typeface="+mn-ea"/>
                <a:cs typeface="+mn-cs"/>
              </a:rPr>
              <a:t>(500Hz</a:t>
            </a:r>
            <a:r>
              <a:rPr kumimoji="0" lang="zh-CN" altLang="en-US" sz="2000" b="1" i="0" u="none" strike="noStrike" kern="1200" cap="none" spc="0" normalizeH="0" baseline="0" noProof="0" dirty="0" smtClean="0">
                <a:ln>
                  <a:noFill/>
                </a:ln>
                <a:solidFill>
                  <a:srgbClr val="FFC000"/>
                </a:solidFill>
                <a:effectLst/>
                <a:uLnTx/>
                <a:uFillTx/>
                <a:latin typeface="+mn-ea"/>
                <a:ea typeface="+mn-ea"/>
                <a:cs typeface="+mn-cs"/>
              </a:rPr>
              <a:t>、</a:t>
            </a:r>
            <a:r>
              <a:rPr kumimoji="0" lang="en-US" altLang="zh-CN" sz="2000" b="1" i="0" u="none" strike="noStrike" kern="1200" cap="none" spc="0" normalizeH="0" baseline="0" noProof="0" dirty="0" smtClean="0">
                <a:ln>
                  <a:noFill/>
                </a:ln>
                <a:solidFill>
                  <a:srgbClr val="FFC000"/>
                </a:solidFill>
                <a:effectLst/>
                <a:uLnTx/>
                <a:uFillTx/>
                <a:latin typeface="+mn-ea"/>
                <a:ea typeface="+mn-ea"/>
                <a:cs typeface="+mn-cs"/>
              </a:rPr>
              <a:t>1000Hz</a:t>
            </a:r>
            <a:r>
              <a:rPr kumimoji="0" lang="zh-CN" altLang="en-US" sz="2000" b="1" i="0" u="none" strike="noStrike" kern="1200" cap="none" spc="0" normalizeH="0" baseline="0" noProof="0" dirty="0" smtClean="0">
                <a:ln>
                  <a:noFill/>
                </a:ln>
                <a:solidFill>
                  <a:srgbClr val="FFC000"/>
                </a:solidFill>
                <a:effectLst/>
                <a:uLnTx/>
                <a:uFillTx/>
                <a:latin typeface="+mn-ea"/>
                <a:ea typeface="+mn-ea"/>
                <a:cs typeface="+mn-cs"/>
              </a:rPr>
              <a:t>和</a:t>
            </a:r>
            <a:r>
              <a:rPr kumimoji="0" lang="en-US" altLang="zh-CN" sz="2000" b="1" i="0" u="none" strike="noStrike" kern="1200" cap="none" spc="0" normalizeH="0" baseline="0" noProof="0" dirty="0" smtClean="0">
                <a:ln>
                  <a:noFill/>
                </a:ln>
                <a:solidFill>
                  <a:srgbClr val="FFC000"/>
                </a:solidFill>
                <a:effectLst/>
                <a:uLnTx/>
                <a:uFillTx/>
                <a:latin typeface="+mn-ea"/>
                <a:ea typeface="+mn-ea"/>
                <a:cs typeface="+mn-cs"/>
              </a:rPr>
              <a:t>2000Hz</a:t>
            </a:r>
            <a:r>
              <a:rPr kumimoji="0" lang="zh-CN" altLang="en-US" sz="2000" b="1" i="0" u="none" strike="noStrike" kern="1200" cap="none" spc="0" normalizeH="0" baseline="0" noProof="0" dirty="0" smtClean="0">
                <a:ln>
                  <a:noFill/>
                </a:ln>
                <a:solidFill>
                  <a:srgbClr val="FFC000"/>
                </a:solidFill>
                <a:effectLst/>
                <a:uLnTx/>
                <a:uFillTx/>
                <a:latin typeface="+mn-ea"/>
                <a:ea typeface="+mn-ea"/>
                <a:cs typeface="+mn-cs"/>
              </a:rPr>
              <a:t>中任一耳语频平均听阈＞</a:t>
            </a:r>
            <a:r>
              <a:rPr kumimoji="0" lang="en-US" altLang="zh-CN" sz="2000" b="1" i="0" u="none" strike="noStrike" kern="1200" cap="none" spc="0" normalizeH="0" baseline="0" noProof="0" dirty="0" smtClean="0">
                <a:ln>
                  <a:noFill/>
                </a:ln>
                <a:solidFill>
                  <a:srgbClr val="FFC000"/>
                </a:solidFill>
                <a:effectLst/>
                <a:uLnTx/>
                <a:uFillTx/>
                <a:latin typeface="+mn-ea"/>
                <a:ea typeface="+mn-ea"/>
                <a:cs typeface="+mn-cs"/>
              </a:rPr>
              <a:t>25dB</a:t>
            </a:r>
            <a:r>
              <a:rPr kumimoji="0" lang="zh-CN" altLang="en-US" sz="2000" b="1" i="0" u="none" strike="noStrike" kern="1200" cap="none" spc="0" normalizeH="0" baseline="0" noProof="0" dirty="0" smtClean="0">
                <a:ln>
                  <a:noFill/>
                </a:ln>
                <a:solidFill>
                  <a:srgbClr val="FFC000"/>
                </a:solidFill>
                <a:effectLst/>
                <a:uLnTx/>
                <a:uFillTx/>
                <a:latin typeface="+mn-ea"/>
                <a:ea typeface="+mn-ea"/>
                <a:cs typeface="+mn-cs"/>
              </a:rPr>
              <a:t>）。</a:t>
            </a:r>
            <a:endParaRPr kumimoji="0" lang="en-US" altLang="zh-CN" sz="2000" b="1" i="0" u="none" strike="noStrike" kern="1200" cap="none" spc="0" normalizeH="0" baseline="0" noProof="0" dirty="0" smtClean="0">
              <a:ln>
                <a:noFill/>
              </a:ln>
              <a:solidFill>
                <a:srgbClr val="FFC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FFC000"/>
                </a:solidFill>
                <a:effectLst/>
                <a:uLnTx/>
                <a:uFillTx/>
                <a:latin typeface="+mn-ea"/>
                <a:ea typeface="+mn-ea"/>
                <a:cs typeface="+mn-cs"/>
              </a:rPr>
              <a:t>   a:</a:t>
            </a:r>
            <a:r>
              <a:rPr kumimoji="0" lang="zh-CN" altLang="en-US" sz="2000" b="1" i="0" u="none" strike="noStrike" kern="1200" cap="none" spc="0" normalizeH="0" baseline="0" noProof="0" dirty="0" smtClean="0">
                <a:ln>
                  <a:noFill/>
                </a:ln>
                <a:solidFill>
                  <a:srgbClr val="FFC000"/>
                </a:solidFill>
                <a:effectLst/>
                <a:uLnTx/>
                <a:uFillTx/>
                <a:latin typeface="+mn-ea"/>
                <a:ea typeface="+mn-ea"/>
                <a:cs typeface="+mn-cs"/>
              </a:rPr>
              <a:t>感音神经性听力损失</a:t>
            </a:r>
            <a:r>
              <a:rPr kumimoji="0" lang="en-US" altLang="zh-CN" sz="2000" b="1" i="0" u="none" strike="noStrike" kern="1200" cap="none" spc="0" normalizeH="0" baseline="0" noProof="0" dirty="0" smtClean="0">
                <a:ln>
                  <a:noFill/>
                </a:ln>
                <a:solidFill>
                  <a:srgbClr val="FFC000"/>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FFC000"/>
                </a:solidFill>
                <a:effectLst/>
                <a:uLnTx/>
                <a:uFillTx/>
                <a:latin typeface="+mn-ea"/>
                <a:ea typeface="+mn-ea"/>
                <a:cs typeface="+mn-cs"/>
              </a:rPr>
              <a:t>耳聋</a:t>
            </a:r>
            <a:r>
              <a:rPr kumimoji="0" lang="en-US" altLang="zh-CN" sz="2000" b="1" i="0" u="none" strike="noStrike" kern="1200" cap="none" spc="0" normalizeH="0" baseline="0" noProof="0" dirty="0" smtClean="0">
                <a:ln>
                  <a:noFill/>
                </a:ln>
                <a:solidFill>
                  <a:srgbClr val="FFC000"/>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FFC000"/>
                </a:solidFill>
                <a:effectLst/>
                <a:uLnTx/>
                <a:uFillTx/>
                <a:latin typeface="+mn-ea"/>
                <a:ea typeface="+mn-ea"/>
                <a:cs typeface="+mn-cs"/>
              </a:rPr>
              <a:t>：</a:t>
            </a:r>
            <a:endParaRPr kumimoji="0" lang="en-US" altLang="zh-CN" sz="2000" b="1" i="0" u="none" strike="noStrike" kern="1200" cap="none" spc="0" normalizeH="0" baseline="0" noProof="0" dirty="0" smtClean="0">
              <a:ln>
                <a:noFill/>
              </a:ln>
              <a:solidFill>
                <a:srgbClr val="FFC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FFC000"/>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建议：本次体检未发现与接触噪声作业的工作相关的健康损害。</a:t>
            </a:r>
            <a:endParaRPr kumimoji="0" lang="en-US" altLang="zh-CN" sz="2000" b="1" i="0" u="none" strike="noStrike" kern="1200" cap="none" spc="0" normalizeH="0" baseline="0" noProof="0" dirty="0" smtClean="0">
              <a:ln>
                <a:noFill/>
              </a:ln>
              <a:solidFill>
                <a:srgbClr val="7030A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FFC000"/>
                </a:solidFill>
                <a:effectLst/>
                <a:uLnTx/>
                <a:uFillTx/>
                <a:latin typeface="+mn-ea"/>
                <a:ea typeface="+mn-ea"/>
                <a:cs typeface="+mn-cs"/>
              </a:rPr>
              <a:t>   b:</a:t>
            </a:r>
            <a:r>
              <a:rPr kumimoji="0" lang="zh-CN" altLang="en-US" sz="2000" b="1" i="0" u="none" strike="noStrike" kern="1200" cap="none" spc="0" normalizeH="0" baseline="0" noProof="0" dirty="0" smtClean="0">
                <a:ln>
                  <a:noFill/>
                </a:ln>
                <a:solidFill>
                  <a:srgbClr val="FFC000"/>
                </a:solidFill>
                <a:effectLst/>
                <a:uLnTx/>
                <a:uFillTx/>
                <a:latin typeface="+mn-ea"/>
                <a:ea typeface="+mn-ea"/>
                <a:cs typeface="+mn-cs"/>
              </a:rPr>
              <a:t>传导性听力损失</a:t>
            </a:r>
            <a:r>
              <a:rPr kumimoji="0" lang="en-US" altLang="zh-CN" sz="2000" b="1" i="0" u="none" strike="noStrike" kern="1200" cap="none" spc="0" normalizeH="0" baseline="0" noProof="0" dirty="0" smtClean="0">
                <a:ln>
                  <a:noFill/>
                </a:ln>
                <a:solidFill>
                  <a:srgbClr val="FFC000"/>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FFC000"/>
                </a:solidFill>
                <a:effectLst/>
                <a:uLnTx/>
                <a:uFillTx/>
                <a:latin typeface="+mn-ea"/>
                <a:ea typeface="+mn-ea"/>
                <a:cs typeface="+mn-cs"/>
              </a:rPr>
              <a:t>耳聋</a:t>
            </a:r>
            <a:r>
              <a:rPr kumimoji="0" lang="en-US" altLang="zh-CN" sz="2000" b="1" i="0" u="none" strike="noStrike" kern="1200" cap="none" spc="0" normalizeH="0" baseline="0" noProof="0" dirty="0" smtClean="0">
                <a:ln>
                  <a:noFill/>
                </a:ln>
                <a:solidFill>
                  <a:srgbClr val="FFC000"/>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FFC000"/>
                </a:solidFill>
                <a:effectLst/>
                <a:uLnTx/>
                <a:uFillTx/>
                <a:latin typeface="+mn-ea"/>
                <a:ea typeface="+mn-ea"/>
                <a:cs typeface="+mn-cs"/>
              </a:rPr>
              <a:t>，任一耳平均语频听力损失≥ </a:t>
            </a:r>
            <a:r>
              <a:rPr kumimoji="0" lang="en-US" altLang="zh-CN" sz="2000" b="1" i="0" u="none" strike="noStrike" kern="1200" cap="none" spc="0" normalizeH="0" baseline="0" noProof="0" dirty="0" smtClean="0">
                <a:ln>
                  <a:noFill/>
                </a:ln>
                <a:solidFill>
                  <a:srgbClr val="FFC000"/>
                </a:solidFill>
                <a:effectLst/>
                <a:uLnTx/>
                <a:uFillTx/>
                <a:latin typeface="+mn-ea"/>
                <a:ea typeface="+mn-ea"/>
                <a:cs typeface="+mn-cs"/>
              </a:rPr>
              <a:t>41 dB </a:t>
            </a:r>
            <a:endParaRPr kumimoji="0" lang="en-US" altLang="zh-CN" sz="2000" b="1" i="0" u="none" strike="noStrike" kern="1200" cap="none" spc="0" normalizeH="0" baseline="0" noProof="0" dirty="0" smtClean="0">
              <a:ln>
                <a:noFill/>
              </a:ln>
              <a:solidFill>
                <a:srgbClr val="FFC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FFC000"/>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建议：本次体检未发现与接触噪声作业的工作相关的健康损害。</a:t>
            </a:r>
            <a:endParaRPr kumimoji="0" lang="en-US" altLang="zh-CN" sz="2000" b="1" i="0" u="none" strike="noStrike" kern="1200" cap="none" spc="0" normalizeH="0" baseline="0" noProof="0" dirty="0" smtClean="0">
              <a:ln>
                <a:noFill/>
              </a:ln>
              <a:solidFill>
                <a:srgbClr val="7030A0"/>
              </a:solidFill>
              <a:effectLst/>
              <a:uLnTx/>
              <a:uFillTx/>
              <a:latin typeface="+mn-ea"/>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95288" y="0"/>
            <a:ext cx="8229600" cy="1139825"/>
          </a:xfrm>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200" cap="none" spc="0" normalizeH="0" baseline="0" noProof="0" dirty="0" smtClean="0">
                <a:ln>
                  <a:noFill/>
                </a:ln>
                <a:solidFill>
                  <a:schemeClr val="folHlink"/>
                </a:solidFill>
                <a:effectLst>
                  <a:outerShdw blurRad="38100" dist="38100" dir="2700000" algn="tl">
                    <a:srgbClr val="000000"/>
                  </a:outerShdw>
                </a:effectLst>
                <a:uLnTx/>
                <a:uFillTx/>
                <a:latin typeface="+mj-lt"/>
                <a:ea typeface="+mj-ea"/>
                <a:cs typeface="+mj-cs"/>
              </a:rPr>
              <a:t>噪声作业人员健康监护</a:t>
            </a:r>
            <a:endParaRPr kumimoji="0" lang="zh-CN" altLang="en-US" sz="3600" b="1" i="0" u="none" strike="noStrike" kern="1200" cap="none" spc="0" normalizeH="0" baseline="0" noProof="0" dirty="0">
              <a:ln>
                <a:noFill/>
              </a:ln>
              <a:solidFill>
                <a:srgbClr val="003366"/>
              </a:solidFill>
              <a:effectLst/>
              <a:uLnTx/>
              <a:uFillTx/>
              <a:latin typeface="+mj-lt"/>
              <a:ea typeface="+mj-ea"/>
              <a:cs typeface="+mj-cs"/>
            </a:endParaRPr>
          </a:p>
        </p:txBody>
      </p:sp>
      <p:sp>
        <p:nvSpPr>
          <p:cNvPr id="132099" name="内容占位符 2"/>
          <p:cNvSpPr>
            <a:spLocks noGrp="1"/>
          </p:cNvSpPr>
          <p:nvPr>
            <p:ph idx="1"/>
          </p:nvPr>
        </p:nvSpPr>
        <p:spPr>
          <a:xfrm>
            <a:off x="457200" y="1052513"/>
            <a:ext cx="8229600" cy="5078413"/>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400" b="1" i="0" u="none" strike="noStrike" kern="1200" cap="none" spc="0" normalizeH="0" baseline="0" noProof="0" dirty="0" smtClean="0">
                <a:ln>
                  <a:noFill/>
                </a:ln>
                <a:solidFill>
                  <a:srgbClr val="002060"/>
                </a:solidFill>
                <a:effectLst/>
                <a:uLnTx/>
                <a:uFillTx/>
                <a:latin typeface="+mn-ea"/>
                <a:ea typeface="+mn-ea"/>
                <a:cs typeface="+mn-cs"/>
              </a:rPr>
              <a:t>三、离岗时职业健康检查</a:t>
            </a:r>
            <a:r>
              <a:rPr kumimoji="0" lang="zh-CN" altLang="en-US" sz="2400" b="1" i="0" u="sng" strike="noStrike" kern="1200" cap="none" spc="0" normalizeH="0" baseline="0" noProof="0" dirty="0" smtClean="0">
                <a:ln>
                  <a:noFill/>
                </a:ln>
                <a:solidFill>
                  <a:srgbClr val="FF0000"/>
                </a:solidFill>
                <a:effectLst/>
                <a:uLnTx/>
                <a:uFillTx/>
                <a:latin typeface="+mn-ea"/>
                <a:ea typeface="+mn-ea"/>
                <a:cs typeface="+mn-cs"/>
              </a:rPr>
              <a:t>（总结）</a:t>
            </a:r>
            <a:endParaRPr kumimoji="0" lang="zh-CN" altLang="en-US" sz="2400" b="1" i="0" u="none" strike="noStrike" kern="1200" cap="none" spc="0" normalizeH="0" baseline="0" noProof="0" dirty="0" smtClean="0">
              <a:ln>
                <a:noFill/>
              </a:ln>
              <a:solidFill>
                <a:srgbClr val="00206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纯音听阈测试（复查后）：</a:t>
            </a:r>
            <a:endParaRPr kumimoji="0" lang="en-US" altLang="zh-CN" sz="2000" b="1"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C:</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既有双耳高频平均听阈损失（高频段</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3000Hz</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4000Hz</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6000Hz</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双耳平均听阈≥</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40dB </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）；又有单耳或双耳语频听阈损失</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(500Hz</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1000Hz</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和</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2000Hz</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中任一耳语频平均听阈＞</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25dB</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a:t>
            </a:r>
            <a:endParaRPr kumimoji="0" lang="en-US" altLang="zh-CN" sz="2000" b="1"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a:</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感音神经性听力损失</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耳聋</a:t>
            </a:r>
            <a:r>
              <a:rPr kumimoji="0" lang="en-US" altLang="zh-CN" sz="2000" b="1" i="0" u="none" strike="noStrike" kern="1200" cap="none" spc="0" normalizeH="0" baseline="0" noProof="0" dirty="0" smtClean="0">
                <a:ln>
                  <a:noFill/>
                </a:ln>
                <a:solidFill>
                  <a:srgbClr val="FF0000"/>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FF0000"/>
                </a:solidFill>
                <a:effectLst/>
                <a:uLnTx/>
                <a:uFillTx/>
                <a:latin typeface="+mn-ea"/>
                <a:ea typeface="+mn-ea"/>
                <a:cs typeface="+mn-cs"/>
              </a:rPr>
              <a:t>：</a:t>
            </a:r>
            <a:endParaRPr kumimoji="0" lang="en-US" altLang="zh-CN" sz="2000" b="1"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   建议：脱离接触噪声作业的工作</a:t>
            </a:r>
            <a:r>
              <a:rPr kumimoji="0" lang="en-US" altLang="zh-CN" sz="2000" b="1" i="0" u="none" strike="noStrike" kern="1200" cap="none" spc="0" normalizeH="0" baseline="0" noProof="0" dirty="0" smtClean="0">
                <a:ln>
                  <a:noFill/>
                </a:ln>
                <a:solidFill>
                  <a:srgbClr val="7030A0"/>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疑似职业病</a:t>
            </a:r>
            <a:r>
              <a:rPr kumimoji="0" lang="en-US" altLang="zh-CN" sz="2000" b="1" i="0" u="none" strike="noStrike" kern="1200" cap="none" spc="0" normalizeH="0" baseline="0" noProof="0" dirty="0" smtClean="0">
                <a:ln>
                  <a:noFill/>
                </a:ln>
                <a:solidFill>
                  <a:srgbClr val="7030A0"/>
                </a:solidFill>
                <a:effectLst/>
                <a:uLnTx/>
                <a:uFillTx/>
                <a:latin typeface="+mn-ea"/>
                <a:ea typeface="+mn-ea"/>
                <a:cs typeface="+mn-cs"/>
              </a:rPr>
              <a:t>) </a:t>
            </a: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。尽快到有职业性噪声聋诊断资质的机构，申请进一步检查和诊断。</a:t>
            </a:r>
            <a:endParaRPr kumimoji="0" lang="en-US" altLang="zh-CN" sz="2000" b="1" i="0" u="none" strike="noStrike" kern="1200" cap="none" spc="0" normalizeH="0" baseline="0" noProof="0" dirty="0" smtClean="0">
              <a:ln>
                <a:noFill/>
              </a:ln>
              <a:solidFill>
                <a:srgbClr val="7030A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FFC000"/>
                </a:solidFill>
                <a:effectLst/>
                <a:uLnTx/>
                <a:uFillTx/>
                <a:latin typeface="+mn-ea"/>
                <a:ea typeface="+mn-ea"/>
                <a:cs typeface="+mn-cs"/>
              </a:rPr>
              <a:t>正常离岗</a:t>
            </a:r>
            <a:endParaRPr kumimoji="0" lang="en-US" altLang="zh-CN" sz="2000" b="1" i="0" u="none" strike="noStrike" kern="1200" cap="none" spc="0" normalizeH="0" baseline="0" noProof="0" dirty="0" smtClean="0">
              <a:ln>
                <a:noFill/>
              </a:ln>
              <a:solidFill>
                <a:srgbClr val="FFC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FFC000"/>
                </a:solidFill>
                <a:effectLst/>
                <a:uLnTx/>
                <a:uFillTx/>
                <a:latin typeface="+mn-ea"/>
                <a:ea typeface="+mn-ea"/>
                <a:cs typeface="+mn-cs"/>
              </a:rPr>
              <a:t>b:</a:t>
            </a:r>
            <a:r>
              <a:rPr kumimoji="0" lang="zh-CN" altLang="en-US" sz="2000" b="1" i="0" u="none" strike="noStrike" kern="1200" cap="none" spc="0" normalizeH="0" baseline="0" noProof="0" dirty="0" smtClean="0">
                <a:ln>
                  <a:noFill/>
                </a:ln>
                <a:solidFill>
                  <a:srgbClr val="FFC000"/>
                </a:solidFill>
                <a:effectLst/>
                <a:uLnTx/>
                <a:uFillTx/>
                <a:latin typeface="+mn-ea"/>
                <a:ea typeface="+mn-ea"/>
                <a:cs typeface="+mn-cs"/>
              </a:rPr>
              <a:t>传导性听力损失</a:t>
            </a:r>
            <a:r>
              <a:rPr kumimoji="0" lang="en-US" altLang="zh-CN" sz="2000" b="1" i="0" u="none" strike="noStrike" kern="1200" cap="none" spc="0" normalizeH="0" baseline="0" noProof="0" dirty="0" smtClean="0">
                <a:ln>
                  <a:noFill/>
                </a:ln>
                <a:solidFill>
                  <a:srgbClr val="FFC000"/>
                </a:solidFill>
                <a:effectLst/>
                <a:uLnTx/>
                <a:uFillTx/>
                <a:latin typeface="+mn-ea"/>
                <a:ea typeface="+mn-ea"/>
                <a:cs typeface="+mn-cs"/>
              </a:rPr>
              <a:t>(</a:t>
            </a:r>
            <a:r>
              <a:rPr kumimoji="0" lang="zh-CN" altLang="en-US" sz="2000" b="1" i="0" u="none" strike="noStrike" kern="1200" cap="none" spc="0" normalizeH="0" baseline="0" noProof="0" dirty="0" smtClean="0">
                <a:ln>
                  <a:noFill/>
                </a:ln>
                <a:solidFill>
                  <a:srgbClr val="FFC000"/>
                </a:solidFill>
                <a:effectLst/>
                <a:uLnTx/>
                <a:uFillTx/>
                <a:latin typeface="+mn-ea"/>
                <a:ea typeface="+mn-ea"/>
                <a:cs typeface="+mn-cs"/>
              </a:rPr>
              <a:t>耳聋</a:t>
            </a:r>
            <a:r>
              <a:rPr kumimoji="0" lang="en-US" altLang="zh-CN" sz="2000" b="1" i="0" u="none" strike="noStrike" kern="1200" cap="none" spc="0" normalizeH="0" baseline="0" noProof="0" dirty="0" smtClean="0">
                <a:ln>
                  <a:noFill/>
                </a:ln>
                <a:solidFill>
                  <a:srgbClr val="FFC000"/>
                </a:solidFill>
                <a:effectLst/>
                <a:uLnTx/>
                <a:uFillTx/>
                <a:latin typeface="+mn-ea"/>
                <a:ea typeface="+mn-ea"/>
                <a:cs typeface="+mn-cs"/>
              </a:rPr>
              <a:t>)</a:t>
            </a:r>
            <a:r>
              <a:rPr kumimoji="0" lang="zh-CN" altLang="en-US" sz="2000" b="1" i="0" u="none" strike="noStrike" kern="1200" cap="none" spc="0" normalizeH="0" baseline="0" noProof="0" smtClean="0">
                <a:ln>
                  <a:noFill/>
                </a:ln>
                <a:solidFill>
                  <a:srgbClr val="FFC000"/>
                </a:solidFill>
                <a:effectLst/>
                <a:uLnTx/>
                <a:uFillTx/>
                <a:latin typeface="+mn-ea"/>
                <a:ea typeface="+mn-ea"/>
                <a:cs typeface="+mn-cs"/>
              </a:rPr>
              <a:t>：</a:t>
            </a:r>
            <a:endParaRPr kumimoji="0" lang="en-US" altLang="zh-CN" sz="2000" b="1" i="0" u="none" strike="noStrike" kern="1200" cap="none" spc="0" normalizeH="0" baseline="0" noProof="0" dirty="0" smtClean="0">
              <a:ln>
                <a:noFill/>
              </a:ln>
              <a:solidFill>
                <a:srgbClr val="FFC000"/>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1200" cap="none" spc="0" normalizeH="0" baseline="0" noProof="0" dirty="0" smtClean="0">
                <a:ln>
                  <a:noFill/>
                </a:ln>
                <a:solidFill>
                  <a:srgbClr val="7030A0"/>
                </a:solidFill>
                <a:effectLst/>
                <a:uLnTx/>
                <a:uFillTx/>
                <a:latin typeface="+mn-ea"/>
                <a:ea typeface="+mn-ea"/>
                <a:cs typeface="+mn-cs"/>
              </a:rPr>
              <a:t>   建议：本次体检未发现与接触噪声作业的工作相关的健康损害。</a:t>
            </a:r>
            <a:endParaRPr kumimoji="0" lang="en-US" altLang="zh-CN" sz="2000" b="1" i="0" u="none" strike="noStrike" kern="1200" cap="none" spc="0" normalizeH="0" baseline="0" noProof="0" dirty="0" smtClean="0">
              <a:ln>
                <a:noFill/>
              </a:ln>
              <a:solidFill>
                <a:srgbClr val="7030A0"/>
              </a:solidFill>
              <a:effectLst/>
              <a:uLnTx/>
              <a:uFillTx/>
              <a:latin typeface="+mn-ea"/>
              <a:ea typeface="+mn-ea"/>
              <a:cs typeface="+mn-cs"/>
            </a:endParaRPr>
          </a:p>
        </p:txBody>
      </p:sp>
      <p:sp>
        <p:nvSpPr>
          <p:cNvPr id="4" name="灯片编号占位符 3"/>
          <p:cNvSpPr txBox="1">
            <a:spLocks noGrp="1"/>
          </p:cNvSpPr>
          <p:nvPr>
            <p:ph type="sldNum" sz="quarter" idx="4"/>
          </p:nvPr>
        </p:nvSpPr>
        <p:spPr bwMode="auto">
          <a:noFill/>
          <a:ln>
            <a:noFill/>
          </a:ln>
        </p:spPr>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Verdana" panose="020B0604030504040204" pitchFamily="34" charset="0"/>
                <a:ea typeface="宋体" panose="02010600030101010101" pitchFamily="2" charset="-122"/>
                <a:cs typeface="+mn-cs"/>
              </a:defRPr>
            </a:lvl5pPr>
          </a:lstStyle>
          <a:p>
            <a:pPr lvl="0" algn="ctr" eaLnBrk="1" hangingPunct="1">
              <a:buNone/>
            </a:pPr>
            <a:fld id="{9A0DB2DC-4C9A-4742-B13C-FB6460FD3503}" type="slidenum">
              <a:rPr lang="en-US" altLang="zh-CN" sz="1000" dirty="0">
                <a:solidFill>
                  <a:srgbClr val="FFFFFF"/>
                </a:solidFill>
                <a:effectLst>
                  <a:outerShdw blurRad="38100" dist="38100" dir="2700000">
                    <a:srgbClr val="C0C0C0"/>
                  </a:outerShdw>
                </a:effectLst>
                <a:latin typeface="Arial" panose="020B0604020202020204" pitchFamily="34" charset="0"/>
              </a:rPr>
            </a:fld>
            <a:endParaRPr lang="en-US" altLang="zh-CN" sz="1000" dirty="0">
              <a:solidFill>
                <a:srgbClr val="FFFFFF"/>
              </a:solidFill>
              <a:effectLst>
                <a:outerShdw blurRad="38100" dist="38100" dir="2700000">
                  <a:srgbClr val="C0C0C0"/>
                </a:outerShdw>
              </a:effectLst>
              <a:latin typeface="Arial" panose="020B0604020202020204" pitchFamily="34" charset="0"/>
            </a:endParaRPr>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1" name="Rectangle 2"/>
          <p:cNvSpPr>
            <a:spLocks noGrp="1"/>
          </p:cNvSpPr>
          <p:nvPr>
            <p:ph/>
          </p:nvPr>
        </p:nvSpPr>
        <p:spPr>
          <a:xfrm>
            <a:off x="457200" y="-71437"/>
            <a:ext cx="8229600" cy="6202362"/>
          </a:xfrm>
        </p:spPr>
        <p:txBody>
          <a:bodyPr vert="horz" wrap="square" lIns="91440" tIns="45720" rIns="91440" bIns="45720" anchor="t" anchorCtr="0"/>
          <a:p>
            <a:pPr>
              <a:buNone/>
            </a:pPr>
            <a:endParaRPr lang="zh-CN" altLang="en-US" sz="6400" dirty="0"/>
          </a:p>
          <a:p>
            <a:pPr>
              <a:buNone/>
            </a:pPr>
            <a:endParaRPr lang="en-US" altLang="zh-CN" sz="6400" dirty="0"/>
          </a:p>
          <a:p>
            <a:pPr>
              <a:buNone/>
            </a:pPr>
            <a:r>
              <a:rPr lang="en-US" altLang="zh-CN" sz="6400" dirty="0"/>
              <a:t>Thank you</a:t>
            </a:r>
            <a:endParaRPr lang="en-US" altLang="zh-CN" sz="6400" dirty="0"/>
          </a:p>
        </p:txBody>
      </p:sp>
      <p:graphicFrame>
        <p:nvGraphicFramePr>
          <p:cNvPr id="2050" name="Object 3"/>
          <p:cNvGraphicFramePr/>
          <p:nvPr/>
        </p:nvGraphicFramePr>
        <p:xfrm>
          <a:off x="5638800" y="1219200"/>
          <a:ext cx="3048000" cy="5018088"/>
        </p:xfrm>
        <a:graphic>
          <a:graphicData uri="http://schemas.openxmlformats.org/presentationml/2006/ole">
            <mc:AlternateContent xmlns:mc="http://schemas.openxmlformats.org/markup-compatibility/2006">
              <mc:Choice xmlns:v="urn:schemas-microsoft-com:vml" Requires="v">
                <p:oleObj spid="_x0000_s3079" name="" r:id="rId1" imgW="3467100" imgH="5018405" progId="">
                  <p:embed/>
                </p:oleObj>
              </mc:Choice>
              <mc:Fallback>
                <p:oleObj name="" r:id="rId1" imgW="3467100" imgH="5018405" progId="">
                  <p:embed/>
                  <p:pic>
                    <p:nvPicPr>
                      <p:cNvPr id="0" name="图片 3078"/>
                      <p:cNvPicPr/>
                      <p:nvPr/>
                    </p:nvPicPr>
                    <p:blipFill>
                      <a:blip r:embed="rId2"/>
                      <a:stretch>
                        <a:fillRect/>
                      </a:stretch>
                    </p:blipFill>
                    <p:spPr>
                      <a:xfrm>
                        <a:off x="5638800" y="1219200"/>
                        <a:ext cx="3048000" cy="5018088"/>
                      </a:xfrm>
                      <a:prstGeom prst="rect">
                        <a:avLst/>
                      </a:prstGeom>
                      <a:noFill/>
                      <a:ln w="38100">
                        <a:noFill/>
                        <a:miter/>
                      </a:ln>
                    </p:spPr>
                  </p:pic>
                </p:oleObj>
              </mc:Fallback>
            </mc:AlternateContent>
          </a:graphicData>
        </a:graphic>
      </p:graphicFrame>
      <p:sp>
        <p:nvSpPr>
          <p:cNvPr id="4" name="Rectangle 3"/>
          <p:cNvSpPr txBox="1">
            <a:spLocks noChangeArrowheads="1"/>
          </p:cNvSpPr>
          <p:nvPr/>
        </p:nvSpPr>
        <p:spPr bwMode="auto">
          <a:xfrm>
            <a:off x="611188" y="333375"/>
            <a:ext cx="8029575" cy="962025"/>
          </a:xfrm>
          <a:prstGeom prst="rect">
            <a:avLst/>
          </a:prstGeom>
          <a:noFill/>
          <a:ln w="9525">
            <a:noFill/>
            <a:miter lim="800000"/>
          </a:ln>
        </p:spPr>
        <p:txBody>
          <a:bodyPr vert="horz" wrap="square" lIns="91440" tIns="45720" rIns="91440" bIns="45720" numCol="1" anchor="t" anchorCtr="0" compatLnSpc="1"/>
          <a:lstStyle/>
          <a:p>
            <a:pPr marR="0" algn="ctr" defTabSz="914400">
              <a:spcBef>
                <a:spcPct val="20000"/>
              </a:spcBef>
              <a:buClr>
                <a:schemeClr val="hlink"/>
              </a:buClr>
              <a:buSzPct val="60000"/>
              <a:buFont typeface="Wingdings" panose="05000000000000000000" pitchFamily="2" charset="2"/>
              <a:buNone/>
              <a:defRPr/>
            </a:pPr>
            <a:r>
              <a:rPr kumimoji="0" lang="zh-CN" altLang="en-US" sz="4800" b="1" kern="1200" cap="none" spc="0" normalizeH="0" baseline="0" noProof="0" smtClean="0">
                <a:solidFill>
                  <a:srgbClr val="001D3B"/>
                </a:solidFill>
                <a:latin typeface="+mn-lt"/>
                <a:ea typeface="+mn-ea"/>
                <a:cs typeface="+mn-cs"/>
              </a:rPr>
              <a:t>谢谢各位的聆听！</a:t>
            </a:r>
            <a:endParaRPr kumimoji="0" lang="en-US" altLang="zh-CN" sz="4800" b="1" kern="1200" cap="none" spc="0" normalizeH="0" baseline="0" noProof="0" dirty="0" smtClean="0">
              <a:solidFill>
                <a:srgbClr val="001D3B"/>
              </a:solidFill>
              <a:latin typeface="+mn-lt"/>
              <a:ea typeface="+mn-ea"/>
              <a:cs typeface="+mn-cs"/>
            </a:endParaRPr>
          </a:p>
        </p:txBody>
      </p:sp>
    </p:spTree>
  </p:cSld>
  <p:clrMapOvr>
    <a:masterClrMapping/>
  </p:clrMapOvr>
  <p:transition/>
</p:sld>
</file>

<file path=ppt/tags/tag1.xml><?xml version="1.0" encoding="utf-8"?>
<p:tagLst xmlns:p="http://schemas.openxmlformats.org/presentationml/2006/main">
  <p:tag name="COMMONDATA" val="eyJoZGlkIjoiOGQ0MWE2NjcyMjhjZWY2ZWE4YTA0NzUyY2Q0MzU5ODkifQ=="/>
</p:tagLst>
</file>

<file path=ppt/theme/theme1.xml><?xml version="1.0" encoding="utf-8"?>
<a:theme xmlns:a="http://schemas.openxmlformats.org/drawingml/2006/main" name="13_Globe">
  <a:themeElements>
    <a:clrScheme name="13_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13_Globe">
      <a:majorFont>
        <a:latin typeface="华文中宋"/>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13_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13_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13_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13_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13_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13_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13_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13_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4_Globe">
  <a:themeElements>
    <a:clrScheme name="13_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13_Globe">
      <a:majorFont>
        <a:latin typeface="华文中宋"/>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13_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13_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13_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13_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13_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13_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13_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13_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5_Globe">
  <a:themeElements>
    <a:clrScheme name="13_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13_Globe">
      <a:majorFont>
        <a:latin typeface="华文中宋"/>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13_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13_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13_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13_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13_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13_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13_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13_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Profile</Template>
  <TotalTime>0</TotalTime>
  <Words>19214</Words>
  <Application>WPS 演示</Application>
  <PresentationFormat>全屏显示(4:3)</PresentationFormat>
  <Paragraphs>1412</Paragraphs>
  <Slides>99</Slides>
  <Notes>1</Notes>
  <HiddenSlides>0</HiddenSlides>
  <MMClips>0</MMClips>
  <ScaleCrop>false</ScaleCrop>
  <HeadingPairs>
    <vt:vector size="8" baseType="variant">
      <vt:variant>
        <vt:lpstr>已用的字体</vt:lpstr>
      </vt:variant>
      <vt:variant>
        <vt:i4>11</vt:i4>
      </vt:variant>
      <vt:variant>
        <vt:lpstr>主题</vt:lpstr>
      </vt:variant>
      <vt:variant>
        <vt:i4>3</vt:i4>
      </vt:variant>
      <vt:variant>
        <vt:lpstr>嵌入 OLE 服务器</vt:lpstr>
      </vt:variant>
      <vt:variant>
        <vt:i4>3</vt:i4>
      </vt:variant>
      <vt:variant>
        <vt:lpstr>幻灯片标题</vt:lpstr>
      </vt:variant>
      <vt:variant>
        <vt:i4>99</vt:i4>
      </vt:variant>
    </vt:vector>
  </HeadingPairs>
  <TitlesOfParts>
    <vt:vector size="116" baseType="lpstr">
      <vt:lpstr>Arial</vt:lpstr>
      <vt:lpstr>宋体</vt:lpstr>
      <vt:lpstr>Wingdings</vt:lpstr>
      <vt:lpstr>Verdana</vt:lpstr>
      <vt:lpstr>方正粗倩简体</vt:lpstr>
      <vt:lpstr>黑体</vt:lpstr>
      <vt:lpstr>Garamond</vt:lpstr>
      <vt:lpstr>华文中宋</vt:lpstr>
      <vt:lpstr>微软雅黑</vt:lpstr>
      <vt:lpstr>Arial Unicode MS</vt:lpstr>
      <vt:lpstr>Calibri</vt:lpstr>
      <vt:lpstr>13_Globe</vt:lpstr>
      <vt:lpstr>14_Globe</vt:lpstr>
      <vt:lpstr>15_Globe</vt:lpstr>
      <vt:lpstr>Equation.3</vt:lpstr>
      <vt:lpstr>Equation.3</vt:lpstr>
      <vt:lpstr>Equation.3</vt:lpstr>
      <vt:lpstr>PowerPoint 演示文稿</vt:lpstr>
      <vt:lpstr>内容</vt:lpstr>
      <vt:lpstr>概述</vt:lpstr>
      <vt:lpstr>PowerPoint 演示文稿</vt:lpstr>
      <vt:lpstr>听器官</vt:lpstr>
      <vt:lpstr>概述</vt:lpstr>
      <vt:lpstr> 声音的传播 </vt:lpstr>
      <vt:lpstr>概述</vt:lpstr>
      <vt:lpstr>概述</vt:lpstr>
      <vt:lpstr>概述</vt:lpstr>
      <vt:lpstr>概述</vt:lpstr>
      <vt:lpstr>概述</vt:lpstr>
      <vt:lpstr>概述</vt:lpstr>
      <vt:lpstr>概述</vt:lpstr>
      <vt:lpstr>概述</vt:lpstr>
      <vt:lpstr>概述</vt:lpstr>
      <vt:lpstr>概述</vt:lpstr>
      <vt:lpstr>概述</vt:lpstr>
      <vt:lpstr>概述</vt:lpstr>
      <vt:lpstr>概述</vt:lpstr>
      <vt:lpstr>声导抗</vt:lpstr>
      <vt:lpstr>概述</vt:lpstr>
      <vt:lpstr>概述</vt:lpstr>
      <vt:lpstr>概述</vt:lpstr>
      <vt:lpstr>基础知识</vt:lpstr>
      <vt:lpstr>PowerPoint 演示文稿</vt:lpstr>
      <vt:lpstr>基础知识</vt:lpstr>
      <vt:lpstr>基础知识</vt:lpstr>
      <vt:lpstr>PowerPoint 演示文稿</vt:lpstr>
      <vt:lpstr>PowerPoint 演示文稿</vt:lpstr>
      <vt:lpstr>概述</vt:lpstr>
      <vt:lpstr>概述</vt:lpstr>
      <vt:lpstr>概述</vt:lpstr>
      <vt:lpstr>概述</vt:lpstr>
      <vt:lpstr>概述</vt:lpstr>
      <vt:lpstr>概述</vt:lpstr>
      <vt:lpstr>概述</vt:lpstr>
      <vt:lpstr>概述</vt:lpstr>
      <vt:lpstr>概述</vt:lpstr>
      <vt:lpstr>概述</vt:lpstr>
      <vt:lpstr>概述</vt:lpstr>
      <vt:lpstr>概述</vt:lpstr>
      <vt:lpstr>概述</vt:lpstr>
      <vt:lpstr>概述</vt:lpstr>
      <vt:lpstr>概述</vt:lpstr>
      <vt:lpstr>概述</vt:lpstr>
      <vt:lpstr>概述</vt:lpstr>
      <vt:lpstr>概述</vt:lpstr>
      <vt:lpstr>概述</vt:lpstr>
      <vt:lpstr>概述</vt:lpstr>
      <vt:lpstr>概述</vt:lpstr>
      <vt:lpstr>概述</vt:lpstr>
      <vt:lpstr>概述</vt:lpstr>
      <vt:lpstr>概述</vt:lpstr>
      <vt:lpstr>概述</vt:lpstr>
      <vt:lpstr>概述</vt:lpstr>
      <vt:lpstr>概述</vt:lpstr>
      <vt:lpstr>概述</vt:lpstr>
      <vt:lpstr>概述</vt:lpstr>
      <vt:lpstr>概述</vt:lpstr>
      <vt:lpstr>概述</vt:lpstr>
      <vt:lpstr>概述</vt:lpstr>
      <vt:lpstr>概述</vt:lpstr>
      <vt:lpstr>概述</vt:lpstr>
      <vt:lpstr>概述</vt:lpstr>
      <vt:lpstr>职业性噪声聋的诊断（GBZ 49-2014）</vt:lpstr>
      <vt:lpstr>职业性噪声聋的诊断（GBZ 49-2014）</vt:lpstr>
      <vt:lpstr>职业性噪声聋的诊断（GBZ 49-2014）</vt:lpstr>
      <vt:lpstr>职业性噪声聋的诊断（GBZ 49-2014）</vt:lpstr>
      <vt:lpstr>职业性噪声聋的诊断（GBZ 49-2014）</vt:lpstr>
      <vt:lpstr>职业性噪声聋的诊断（GBZ 49-2014）</vt:lpstr>
      <vt:lpstr>职业性噪声聋的诊断（GBZ 49-2014）</vt:lpstr>
      <vt:lpstr>表A.1耳科正常人随年龄增长的听阈阈移偏差中值</vt:lpstr>
      <vt:lpstr>职业性噪声聋的诊断（GBZ 49-2014）</vt:lpstr>
      <vt:lpstr>职业性噪声聋的诊断（GBZ 49-2014）</vt:lpstr>
      <vt:lpstr>职业性噪声聋的诊断（GBZ 49-2014）</vt:lpstr>
      <vt:lpstr>职业性噪声聋的诊断（GBZ 49-2014）</vt:lpstr>
      <vt:lpstr>概述</vt:lpstr>
      <vt:lpstr>概述</vt:lpstr>
      <vt:lpstr>职业性噪声聋的诊断计算步骤</vt:lpstr>
      <vt:lpstr>噪声作业人员健康监护</vt:lpstr>
      <vt:lpstr>噪声作业人员健康监护</vt:lpstr>
      <vt:lpstr>噪声作业人员健康监护</vt:lpstr>
      <vt:lpstr>噪声作业人员健康监护</vt:lpstr>
      <vt:lpstr>噪声作业人员健康监护</vt:lpstr>
      <vt:lpstr>噪声作业人员健康监护</vt:lpstr>
      <vt:lpstr>噪声作业人员健康监护</vt:lpstr>
      <vt:lpstr>噪声作业人员健康监护</vt:lpstr>
      <vt:lpstr>噪声作业人员健康监护</vt:lpstr>
      <vt:lpstr>噪声作业人员健康监护</vt:lpstr>
      <vt:lpstr>噪声作业人员健康监护</vt:lpstr>
      <vt:lpstr>噪声作业人员健康监护</vt:lpstr>
      <vt:lpstr>噪声作业人员健康监护</vt:lpstr>
      <vt:lpstr>噪声作业人员健康监护</vt:lpstr>
      <vt:lpstr>噪声作业人员健康监护</vt:lpstr>
      <vt:lpstr>噪声作业人员健康监护</vt:lpstr>
      <vt:lpstr>噪声作业人员健康监护</vt:lpstr>
      <vt:lpstr>噪声作业人员健康监护</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常见金属中毒诊断与健康监护</dc:title>
  <dc:creator>丁宛琼</dc:creator>
  <cp:lastModifiedBy>Administrator</cp:lastModifiedBy>
  <cp:revision>560</cp:revision>
  <dcterms:created xsi:type="dcterms:W3CDTF">2014-11-06T07:16:00Z</dcterms:created>
  <dcterms:modified xsi:type="dcterms:W3CDTF">2022-05-06T07:02:11Z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2052-11.1.0.11636</vt:lpwstr>
  </property>
  <property fmtid="{D5CDD505-2E9C-101B-9397-08002B2CF9AE}" pid="3" name="ICV">
    <vt:lpwstr>29558BFFBDC84CD399716A644FC651AC</vt:lpwstr>
  </property>
</Properties>
</file>