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7" r:id="rId2"/>
    <p:sldId id="304" r:id="rId3"/>
    <p:sldId id="265" r:id="rId4"/>
    <p:sldId id="269" r:id="rId5"/>
    <p:sldId id="268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80" r:id="rId15"/>
    <p:sldId id="281" r:id="rId16"/>
    <p:sldId id="282" r:id="rId17"/>
    <p:sldId id="283" r:id="rId18"/>
    <p:sldId id="287" r:id="rId19"/>
    <p:sldId id="289" r:id="rId20"/>
    <p:sldId id="290" r:id="rId21"/>
    <p:sldId id="291" r:id="rId22"/>
    <p:sldId id="292" r:id="rId23"/>
    <p:sldId id="293" r:id="rId24"/>
    <p:sldId id="300" r:id="rId25"/>
    <p:sldId id="301" r:id="rId26"/>
    <p:sldId id="302" r:id="rId27"/>
    <p:sldId id="303" r:id="rId28"/>
  </p:sldIdLst>
  <p:sldSz cx="12192000" cy="6858000"/>
  <p:notesSz cx="9866313" cy="673576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-31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587733" y="1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8F50B-6E32-4893-9E4C-1CAE58037187}" type="datetimeFigureOut">
              <a:rPr lang="zh-CN" altLang="en-US" smtClean="0"/>
              <a:pPr/>
              <a:t>2021-4-19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4" y="6397621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587733" y="6397621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C691D-45CF-49B7-9FDF-90838570E2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694009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588630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52897-C9A2-49DD-8129-CDAC9010A262}" type="datetimeFigureOut">
              <a:rPr lang="zh-CN" altLang="en-US" smtClean="0"/>
              <a:pPr/>
              <a:t>2021-4-19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841375"/>
            <a:ext cx="404018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86632" y="3241588"/>
            <a:ext cx="7893050" cy="26522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4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588630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9CD2A-4117-4861-8A44-20B5A31400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148134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9CD2A-4117-4861-8A44-20B5A31400BC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799236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9CD2A-4117-4861-8A44-20B5A31400BC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945026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9CD2A-4117-4861-8A44-20B5A31400BC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267506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9CD2A-4117-4861-8A44-20B5A31400BC}" type="slidenum">
              <a:rPr lang="zh-CN" altLang="en-US" smtClean="0"/>
              <a:pPr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528837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4C45-AAC1-402B-81E3-1EFD11DC746A}" type="datetimeFigureOut">
              <a:rPr lang="zh-CN" altLang="en-US" smtClean="0"/>
              <a:pPr/>
              <a:t>2021-4-19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7D7C-46D5-4E70-A6A8-558C0F9D19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222218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4C45-AAC1-402B-81E3-1EFD11DC746A}" type="datetimeFigureOut">
              <a:rPr lang="zh-CN" altLang="en-US" smtClean="0"/>
              <a:pPr/>
              <a:t>2021-4-19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7D7C-46D5-4E70-A6A8-558C0F9D19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2720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4C45-AAC1-402B-81E3-1EFD11DC746A}" type="datetimeFigureOut">
              <a:rPr lang="zh-CN" altLang="en-US" smtClean="0"/>
              <a:pPr/>
              <a:t>2021-4-19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7D7C-46D5-4E70-A6A8-558C0F9D19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96581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4C45-AAC1-402B-81E3-1EFD11DC746A}" type="datetimeFigureOut">
              <a:rPr lang="zh-CN" altLang="en-US" smtClean="0"/>
              <a:pPr/>
              <a:t>2021-4-19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7D7C-46D5-4E70-A6A8-558C0F9D19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7249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4C45-AAC1-402B-81E3-1EFD11DC746A}" type="datetimeFigureOut">
              <a:rPr lang="zh-CN" altLang="en-US" smtClean="0"/>
              <a:pPr/>
              <a:t>2021-4-19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7D7C-46D5-4E70-A6A8-558C0F9D19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5300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4C45-AAC1-402B-81E3-1EFD11DC746A}" type="datetimeFigureOut">
              <a:rPr lang="zh-CN" altLang="en-US" smtClean="0"/>
              <a:pPr/>
              <a:t>2021-4-19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7D7C-46D5-4E70-A6A8-558C0F9D19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59170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4C45-AAC1-402B-81E3-1EFD11DC746A}" type="datetimeFigureOut">
              <a:rPr lang="zh-CN" altLang="en-US" smtClean="0"/>
              <a:pPr/>
              <a:t>2021-4-19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7D7C-46D5-4E70-A6A8-558C0F9D19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090073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4C45-AAC1-402B-81E3-1EFD11DC746A}" type="datetimeFigureOut">
              <a:rPr lang="zh-CN" altLang="en-US" smtClean="0"/>
              <a:pPr/>
              <a:t>2021-4-19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7D7C-46D5-4E70-A6A8-558C0F9D19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373286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4C45-AAC1-402B-81E3-1EFD11DC746A}" type="datetimeFigureOut">
              <a:rPr lang="zh-CN" altLang="en-US" smtClean="0"/>
              <a:pPr/>
              <a:t>2021-4-19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7D7C-46D5-4E70-A6A8-558C0F9D19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3404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4C45-AAC1-402B-81E3-1EFD11DC746A}" type="datetimeFigureOut">
              <a:rPr lang="zh-CN" altLang="en-US" smtClean="0"/>
              <a:pPr/>
              <a:t>2021-4-19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7D7C-46D5-4E70-A6A8-558C0F9D19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42636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4C45-AAC1-402B-81E3-1EFD11DC746A}" type="datetimeFigureOut">
              <a:rPr lang="zh-CN" altLang="en-US" smtClean="0"/>
              <a:pPr/>
              <a:t>2021-4-19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7D7C-46D5-4E70-A6A8-558C0F9D19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31474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74C45-AAC1-402B-81E3-1EFD11DC746A}" type="datetimeFigureOut">
              <a:rPr lang="zh-CN" altLang="en-US" smtClean="0"/>
              <a:pPr/>
              <a:t>2021-4-19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17D7C-46D5-4E70-A6A8-558C0F9D19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9088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Excel____1.xlsx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sp>
        <p:nvSpPr>
          <p:cNvPr id="10" name="文本框 9"/>
          <p:cNvSpPr txBox="1"/>
          <p:nvPr/>
        </p:nvSpPr>
        <p:spPr>
          <a:xfrm>
            <a:off x="1248138" y="2339364"/>
            <a:ext cx="96957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 smtClean="0">
                <a:solidFill>
                  <a:srgbClr val="FF0000"/>
                </a:solidFill>
              </a:rPr>
              <a:t>集会活动新冠肺炎的疫情防控</a:t>
            </a:r>
            <a:endParaRPr lang="zh-CN" altLang="en-US" sz="4800" b="1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999199" y="3891709"/>
            <a:ext cx="6193597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latin typeface="+mn-ea"/>
              </a:rPr>
              <a:t>自贡市疾病预防控制中心</a:t>
            </a:r>
            <a:endParaRPr lang="en-US" altLang="zh-CN" sz="2800" b="1" dirty="0">
              <a:latin typeface="+mn-ea"/>
            </a:endParaRPr>
          </a:p>
          <a:p>
            <a:pPr algn="ctr">
              <a:spcBef>
                <a:spcPts val="1200"/>
              </a:spcBef>
            </a:pPr>
            <a:r>
              <a:rPr lang="zh-CN" altLang="en-US" sz="2000" b="1" dirty="0" smtClean="0">
                <a:latin typeface="+mn-ea"/>
              </a:rPr>
              <a:t>卫生应急办公室    范正轩  </a:t>
            </a:r>
            <a:endParaRPr lang="en-US" altLang="zh-CN" sz="2000" b="1" dirty="0" smtClean="0">
              <a:latin typeface="+mn-ea"/>
            </a:endParaRPr>
          </a:p>
          <a:p>
            <a:pPr algn="ctr">
              <a:spcBef>
                <a:spcPts val="1200"/>
              </a:spcBef>
            </a:pPr>
            <a:r>
              <a:rPr lang="zh-CN" altLang="en-US" sz="2000" b="1" dirty="0" smtClean="0">
                <a:latin typeface="+mn-ea"/>
              </a:rPr>
              <a:t>联系电话：</a:t>
            </a:r>
            <a:r>
              <a:rPr lang="en-US" altLang="zh-CN" sz="2000" b="1" dirty="0" smtClean="0">
                <a:latin typeface="+mn-ea"/>
              </a:rPr>
              <a:t>18909008138</a:t>
            </a:r>
            <a:endParaRPr lang="en-US" altLang="zh-CN" sz="2000" b="1" dirty="0">
              <a:latin typeface="+mn-ea"/>
            </a:endParaRPr>
          </a:p>
          <a:p>
            <a:pPr algn="ctr">
              <a:spcBef>
                <a:spcPts val="1200"/>
              </a:spcBef>
            </a:pPr>
            <a:r>
              <a:rPr lang="en-US" altLang="zh-CN" sz="2400" b="1" dirty="0" smtClean="0">
                <a:latin typeface="+mn-ea"/>
              </a:rPr>
              <a:t>2021</a:t>
            </a:r>
            <a:r>
              <a:rPr lang="zh-CN" altLang="en-US" sz="2400" b="1" dirty="0" smtClean="0">
                <a:latin typeface="+mn-ea"/>
              </a:rPr>
              <a:t>年</a:t>
            </a:r>
            <a:r>
              <a:rPr lang="en-US" altLang="zh-CN" sz="2400" b="1" dirty="0" smtClean="0">
                <a:latin typeface="+mn-ea"/>
              </a:rPr>
              <a:t>04</a:t>
            </a:r>
            <a:r>
              <a:rPr lang="zh-CN" altLang="en-US" sz="2400" b="1" dirty="0" smtClean="0">
                <a:latin typeface="+mn-ea"/>
              </a:rPr>
              <a:t>月</a:t>
            </a:r>
            <a:r>
              <a:rPr lang="en-US" altLang="zh-CN" sz="2400" b="1" dirty="0" smtClean="0">
                <a:latin typeface="+mn-ea"/>
              </a:rPr>
              <a:t>19</a:t>
            </a:r>
            <a:r>
              <a:rPr lang="zh-CN" altLang="en-US" sz="2400" b="1" dirty="0" smtClean="0">
                <a:latin typeface="+mn-ea"/>
              </a:rPr>
              <a:t>日</a:t>
            </a:r>
            <a:endParaRPr lang="en-US" altLang="zh-CN" sz="2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130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0" y="1754726"/>
            <a:ext cx="9683827" cy="124795"/>
            <a:chOff x="0" y="1860"/>
            <a:chExt cx="12289" cy="348"/>
          </a:xfrm>
        </p:grpSpPr>
        <p:grpSp>
          <p:nvGrpSpPr>
            <p:cNvPr id="18" name="组合 17"/>
            <p:cNvGrpSpPr/>
            <p:nvPr/>
          </p:nvGrpSpPr>
          <p:grpSpPr>
            <a:xfrm>
              <a:off x="0" y="1860"/>
              <a:ext cx="9829" cy="349"/>
              <a:chOff x="0" y="-1"/>
              <a:chExt cx="9985800" cy="287760"/>
            </a:xfrm>
          </p:grpSpPr>
          <p:sp>
            <p:nvSpPr>
              <p:cNvPr id="20" name="Shape 5209"/>
              <p:cNvSpPr/>
              <p:nvPr/>
            </p:nvSpPr>
            <p:spPr>
              <a:xfrm>
                <a:off x="0" y="0"/>
                <a:ext cx="2496450" cy="28775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1" name="Shape 5209"/>
              <p:cNvSpPr/>
              <p:nvPr/>
            </p:nvSpPr>
            <p:spPr>
              <a:xfrm>
                <a:off x="2496450" y="0"/>
                <a:ext cx="2496450" cy="28775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2" name="Shape 5209"/>
              <p:cNvSpPr/>
              <p:nvPr/>
            </p:nvSpPr>
            <p:spPr>
              <a:xfrm>
                <a:off x="4992900" y="0"/>
                <a:ext cx="2496450" cy="28775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3" name="Shape 5209"/>
              <p:cNvSpPr/>
              <p:nvPr/>
            </p:nvSpPr>
            <p:spPr>
              <a:xfrm>
                <a:off x="7489350" y="-1"/>
                <a:ext cx="2496450" cy="2877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</p:grpSp>
        <p:sp>
          <p:nvSpPr>
            <p:cNvPr id="19" name="Shape 5209"/>
            <p:cNvSpPr/>
            <p:nvPr/>
          </p:nvSpPr>
          <p:spPr>
            <a:xfrm>
              <a:off x="9833" y="1860"/>
              <a:ext cx="2457" cy="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ctr">
                <a:buClr>
                  <a:srgbClr val="FFFFFF"/>
                </a:buClr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>
                <a:latin typeface="+mn-ea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747994" y="1954653"/>
            <a:ext cx="1064521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CN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4.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具体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操作人员的技能培训</a:t>
            </a:r>
          </a:p>
          <a:p>
            <a:pPr>
              <a:spcBef>
                <a:spcPts val="1200"/>
              </a:spcBef>
            </a:pP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按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主办方的要求，开展体温检测培训、消毒技能培训等。</a:t>
            </a:r>
          </a:p>
          <a:p>
            <a:pPr>
              <a:spcBef>
                <a:spcPts val="1200"/>
              </a:spcBef>
            </a:pPr>
            <a:r>
              <a:rPr lang="en-US" altLang="zh-CN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5.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应急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准备</a:t>
            </a:r>
          </a:p>
          <a:p>
            <a:pPr>
              <a:spcBef>
                <a:spcPts val="1200"/>
              </a:spcBef>
            </a:pP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可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安排医疗卫生专业人员携带必要的设备器材或</a:t>
            </a:r>
            <a:r>
              <a:rPr lang="en-US" altLang="zh-CN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120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专用救护车驻点，发现问题及时妥善处置。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47994" y="1078461"/>
            <a:ext cx="7434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（二）承办方</a:t>
            </a:r>
            <a:endParaRPr lang="en-US" altLang="zh-CN" sz="2800" b="1" dirty="0">
              <a:solidFill>
                <a:srgbClr val="FF0000"/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712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0" y="1754726"/>
            <a:ext cx="9683827" cy="124795"/>
            <a:chOff x="0" y="1860"/>
            <a:chExt cx="12289" cy="348"/>
          </a:xfrm>
        </p:grpSpPr>
        <p:grpSp>
          <p:nvGrpSpPr>
            <p:cNvPr id="18" name="组合 17"/>
            <p:cNvGrpSpPr/>
            <p:nvPr/>
          </p:nvGrpSpPr>
          <p:grpSpPr>
            <a:xfrm>
              <a:off x="0" y="1860"/>
              <a:ext cx="9829" cy="349"/>
              <a:chOff x="0" y="-1"/>
              <a:chExt cx="9985800" cy="287760"/>
            </a:xfrm>
          </p:grpSpPr>
          <p:sp>
            <p:nvSpPr>
              <p:cNvPr id="20" name="Shape 5209"/>
              <p:cNvSpPr/>
              <p:nvPr/>
            </p:nvSpPr>
            <p:spPr>
              <a:xfrm>
                <a:off x="0" y="0"/>
                <a:ext cx="2496450" cy="28775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1" name="Shape 5209"/>
              <p:cNvSpPr/>
              <p:nvPr/>
            </p:nvSpPr>
            <p:spPr>
              <a:xfrm>
                <a:off x="2496450" y="0"/>
                <a:ext cx="2496450" cy="28775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2" name="Shape 5209"/>
              <p:cNvSpPr/>
              <p:nvPr/>
            </p:nvSpPr>
            <p:spPr>
              <a:xfrm>
                <a:off x="4992900" y="0"/>
                <a:ext cx="2496450" cy="28775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3" name="Shape 5209"/>
              <p:cNvSpPr/>
              <p:nvPr/>
            </p:nvSpPr>
            <p:spPr>
              <a:xfrm>
                <a:off x="7489350" y="-1"/>
                <a:ext cx="2496450" cy="2877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</p:grpSp>
        <p:sp>
          <p:nvSpPr>
            <p:cNvPr id="19" name="Shape 5209"/>
            <p:cNvSpPr/>
            <p:nvPr/>
          </p:nvSpPr>
          <p:spPr>
            <a:xfrm>
              <a:off x="9833" y="1860"/>
              <a:ext cx="2457" cy="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ctr">
                <a:buClr>
                  <a:srgbClr val="FFFFFF"/>
                </a:buClr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>
                <a:latin typeface="+mn-ea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747994" y="1954653"/>
            <a:ext cx="1064521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CN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6.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考场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卫生管理。</a:t>
            </a:r>
          </a:p>
          <a:p>
            <a:pPr>
              <a:spcBef>
                <a:spcPts val="1200"/>
              </a:spcBef>
            </a:pP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开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考前一周要对考点进行彻底卫生清洁，确保不留卫生死角；封考前对考点进行全面预防性消毒处理。</a:t>
            </a:r>
          </a:p>
          <a:p>
            <a:pPr>
              <a:spcBef>
                <a:spcPts val="1200"/>
              </a:spcBef>
            </a:pP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考试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期间每天要对考务办公室和考场等公共活动区域使用浓度为</a:t>
            </a:r>
            <a:r>
              <a:rPr lang="en-US" altLang="zh-CN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250—500mg/L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含氯消毒剂进行喷洒或擦拭消毒，尤其是对经常接触的公共用品和设施（如电梯间按钮、扶梯扶手、卫生间门把手、公共垃圾桶等）要做好清洁消毒。每场考试结束即对考场进行预防性消毒。</a:t>
            </a:r>
          </a:p>
          <a:p>
            <a:pPr>
              <a:spcBef>
                <a:spcPts val="1200"/>
              </a:spcBef>
            </a:pP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考点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适当增置临时洗手点，在临时洗手点及卫生间配备洗手液，并在显著位置放置免洗洗手液，供涉考人员使用。</a:t>
            </a:r>
          </a:p>
          <a:p>
            <a:pPr>
              <a:spcBef>
                <a:spcPts val="1200"/>
              </a:spcBef>
            </a:pP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考场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应加强通风换气，如使用空调通风系统，应当严格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按照国家集中式空调通风系统的规范、标准执行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。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47994" y="1078461"/>
            <a:ext cx="7434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（二）承办方</a:t>
            </a:r>
            <a:endParaRPr lang="en-US" altLang="zh-CN" sz="2800" b="1" dirty="0">
              <a:solidFill>
                <a:srgbClr val="FF0000"/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183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0" y="1754726"/>
            <a:ext cx="9683827" cy="124795"/>
            <a:chOff x="0" y="1860"/>
            <a:chExt cx="12289" cy="348"/>
          </a:xfrm>
        </p:grpSpPr>
        <p:grpSp>
          <p:nvGrpSpPr>
            <p:cNvPr id="18" name="组合 17"/>
            <p:cNvGrpSpPr/>
            <p:nvPr/>
          </p:nvGrpSpPr>
          <p:grpSpPr>
            <a:xfrm>
              <a:off x="0" y="1860"/>
              <a:ext cx="9829" cy="349"/>
              <a:chOff x="0" y="-1"/>
              <a:chExt cx="9985800" cy="287760"/>
            </a:xfrm>
          </p:grpSpPr>
          <p:sp>
            <p:nvSpPr>
              <p:cNvPr id="20" name="Shape 5209"/>
              <p:cNvSpPr/>
              <p:nvPr/>
            </p:nvSpPr>
            <p:spPr>
              <a:xfrm>
                <a:off x="0" y="0"/>
                <a:ext cx="2496450" cy="28775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1" name="Shape 5209"/>
              <p:cNvSpPr/>
              <p:nvPr/>
            </p:nvSpPr>
            <p:spPr>
              <a:xfrm>
                <a:off x="2496450" y="0"/>
                <a:ext cx="2496450" cy="28775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2" name="Shape 5209"/>
              <p:cNvSpPr/>
              <p:nvPr/>
            </p:nvSpPr>
            <p:spPr>
              <a:xfrm>
                <a:off x="4992900" y="0"/>
                <a:ext cx="2496450" cy="28775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3" name="Shape 5209"/>
              <p:cNvSpPr/>
              <p:nvPr/>
            </p:nvSpPr>
            <p:spPr>
              <a:xfrm>
                <a:off x="7489350" y="-1"/>
                <a:ext cx="2496450" cy="2877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</p:grpSp>
        <p:sp>
          <p:nvSpPr>
            <p:cNvPr id="19" name="Shape 5209"/>
            <p:cNvSpPr/>
            <p:nvPr/>
          </p:nvSpPr>
          <p:spPr>
            <a:xfrm>
              <a:off x="9833" y="1860"/>
              <a:ext cx="2457" cy="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ctr">
                <a:buClr>
                  <a:srgbClr val="FFFFFF"/>
                </a:buClr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>
                <a:latin typeface="+mn-ea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747994" y="1954653"/>
            <a:ext cx="10645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口罩</a:t>
            </a:r>
            <a:r>
              <a:rPr lang="zh-CN" altLang="zh-CN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、手机防疫健康码或行程码</a:t>
            </a:r>
            <a:r>
              <a:rPr lang="zh-CN" altLang="zh-CN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、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个人的有效健康证明如</a:t>
            </a:r>
            <a:r>
              <a:rPr lang="zh-CN" altLang="zh-CN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核酸</a:t>
            </a:r>
            <a:r>
              <a:rPr lang="zh-CN" altLang="zh-CN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检测报告等。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47994" y="1078461"/>
            <a:ext cx="7434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（三）个人方</a:t>
            </a:r>
          </a:p>
        </p:txBody>
      </p:sp>
    </p:spTree>
    <p:extLst>
      <p:ext uri="{BB962C8B-B14F-4D97-AF65-F5344CB8AC3E}">
        <p14:creationId xmlns:p14="http://schemas.microsoft.com/office/powerpoint/2010/main" xmlns="" val="82057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0" y="1754726"/>
            <a:ext cx="9683827" cy="124795"/>
            <a:chOff x="0" y="1860"/>
            <a:chExt cx="12289" cy="348"/>
          </a:xfrm>
        </p:grpSpPr>
        <p:grpSp>
          <p:nvGrpSpPr>
            <p:cNvPr id="18" name="组合 17"/>
            <p:cNvGrpSpPr/>
            <p:nvPr/>
          </p:nvGrpSpPr>
          <p:grpSpPr>
            <a:xfrm>
              <a:off x="0" y="1860"/>
              <a:ext cx="9829" cy="349"/>
              <a:chOff x="0" y="-1"/>
              <a:chExt cx="9985800" cy="287760"/>
            </a:xfrm>
          </p:grpSpPr>
          <p:sp>
            <p:nvSpPr>
              <p:cNvPr id="20" name="Shape 5209"/>
              <p:cNvSpPr/>
              <p:nvPr/>
            </p:nvSpPr>
            <p:spPr>
              <a:xfrm>
                <a:off x="0" y="0"/>
                <a:ext cx="2496450" cy="28775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1" name="Shape 5209"/>
              <p:cNvSpPr/>
              <p:nvPr/>
            </p:nvSpPr>
            <p:spPr>
              <a:xfrm>
                <a:off x="2496450" y="0"/>
                <a:ext cx="2496450" cy="28775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2" name="Shape 5209"/>
              <p:cNvSpPr/>
              <p:nvPr/>
            </p:nvSpPr>
            <p:spPr>
              <a:xfrm>
                <a:off x="4992900" y="0"/>
                <a:ext cx="2496450" cy="28775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3" name="Shape 5209"/>
              <p:cNvSpPr/>
              <p:nvPr/>
            </p:nvSpPr>
            <p:spPr>
              <a:xfrm>
                <a:off x="7489350" y="-1"/>
                <a:ext cx="2496450" cy="2877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</p:grpSp>
        <p:sp>
          <p:nvSpPr>
            <p:cNvPr id="19" name="Shape 5209"/>
            <p:cNvSpPr/>
            <p:nvPr/>
          </p:nvSpPr>
          <p:spPr>
            <a:xfrm>
              <a:off x="9833" y="1860"/>
              <a:ext cx="2457" cy="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ctr">
                <a:buClr>
                  <a:srgbClr val="FFFFFF"/>
                </a:buClr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>
                <a:latin typeface="+mn-ea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747994" y="1954653"/>
            <a:ext cx="1064521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        在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主办方的组织下，对疫情防控工作准备情况进行指导，发现问题，向主办方提出建议。</a:t>
            </a:r>
          </a:p>
          <a:p>
            <a:pPr>
              <a:spcBef>
                <a:spcPts val="1200"/>
              </a:spcBef>
            </a:pP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        向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主办方了解考试的基本情况，如考试类别、考生和工作人员人数及来源地、考试防控政策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等。出现异常情况时开展风险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评估。</a:t>
            </a:r>
          </a:p>
          <a:p>
            <a:pPr>
              <a:spcBef>
                <a:spcPts val="1200"/>
              </a:spcBef>
            </a:pP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        为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稳妥，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以上四方应当开展联合检查和应急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演练。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47994" y="1078461"/>
            <a:ext cx="7434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（四）指导方</a:t>
            </a:r>
            <a:endParaRPr lang="en-US" altLang="zh-CN" sz="2800" b="1" dirty="0">
              <a:solidFill>
                <a:srgbClr val="FF0000"/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663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sp>
        <p:nvSpPr>
          <p:cNvPr id="11" name="文本框 10"/>
          <p:cNvSpPr txBox="1"/>
          <p:nvPr/>
        </p:nvSpPr>
        <p:spPr>
          <a:xfrm>
            <a:off x="1240105" y="2188278"/>
            <a:ext cx="10012861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zh-CN" altLang="en-US" sz="20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（一）管理要求</a:t>
            </a:r>
            <a:endParaRPr lang="en-US" altLang="zh-CN" sz="2000" dirty="0" smtClean="0">
              <a:solidFill>
                <a:schemeClr val="accent5">
                  <a:lumMod val="50000"/>
                </a:schemeClr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2000" dirty="0">
                <a:latin typeface="华文中宋" panose="02010600040101010101" pitchFamily="2" charset="-122"/>
                <a:ea typeface="华文中宋" panose="02010600040101010101" pitchFamily="2" charset="-122"/>
              </a:rPr>
              <a:t> </a:t>
            </a:r>
            <a:r>
              <a:rPr lang="en-US" altLang="zh-CN" sz="20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     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考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前对考点进行封闭，进入人员一视同仁。</a:t>
            </a:r>
          </a:p>
          <a:p>
            <a:pPr>
              <a:spcBef>
                <a:spcPts val="600"/>
              </a:spcBef>
            </a:pPr>
            <a:r>
              <a:rPr lang="zh-CN" altLang="en-US" sz="20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（二）人</a:t>
            </a:r>
            <a:r>
              <a:rPr lang="zh-CN" altLang="en-US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与人间距</a:t>
            </a:r>
            <a:r>
              <a:rPr lang="zh-CN" altLang="en-US" sz="20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要求</a:t>
            </a:r>
            <a:endParaRPr lang="en-US" altLang="zh-CN" sz="2000" dirty="0" smtClean="0">
              <a:solidFill>
                <a:schemeClr val="accent5">
                  <a:lumMod val="50000"/>
                </a:schemeClr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       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保持</a:t>
            </a:r>
            <a:r>
              <a:rPr lang="en-US" altLang="zh-CN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1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米以上。不聚集、不扎堆、不拥挤。</a:t>
            </a:r>
          </a:p>
          <a:p>
            <a:pPr>
              <a:spcBef>
                <a:spcPts val="600"/>
              </a:spcBef>
            </a:pPr>
            <a:r>
              <a:rPr lang="zh-CN" altLang="en-US" sz="20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（三）戴</a:t>
            </a:r>
            <a:r>
              <a:rPr lang="zh-CN" altLang="en-US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口罩</a:t>
            </a:r>
            <a:r>
              <a:rPr lang="zh-CN" altLang="en-US" sz="20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。</a:t>
            </a:r>
            <a:endParaRPr lang="en-US" altLang="zh-CN" sz="2000" dirty="0" smtClean="0">
              <a:solidFill>
                <a:schemeClr val="accent5">
                  <a:lumMod val="50000"/>
                </a:schemeClr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2000" dirty="0">
                <a:latin typeface="华文中宋" panose="02010600040101010101" pitchFamily="2" charset="-122"/>
                <a:ea typeface="华文中宋" panose="02010600040101010101" pitchFamily="2" charset="-122"/>
              </a:rPr>
              <a:t> </a:t>
            </a:r>
            <a:r>
              <a:rPr lang="en-US" altLang="zh-CN" sz="20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      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从进考点到出考点，全程戴口罩。</a:t>
            </a:r>
          </a:p>
          <a:p>
            <a:pPr>
              <a:spcBef>
                <a:spcPts val="600"/>
              </a:spcBef>
            </a:pPr>
            <a:r>
              <a:rPr lang="zh-CN" altLang="en-US" sz="20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（四）测</a:t>
            </a:r>
            <a:r>
              <a:rPr lang="zh-CN" altLang="en-US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体温</a:t>
            </a:r>
            <a:r>
              <a:rPr lang="zh-CN" altLang="en-US" sz="20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。</a:t>
            </a:r>
            <a:endParaRPr lang="en-US" altLang="zh-CN" sz="2000" dirty="0" smtClean="0">
              <a:solidFill>
                <a:schemeClr val="accent5">
                  <a:lumMod val="50000"/>
                </a:schemeClr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      </a:t>
            </a:r>
            <a:r>
              <a:rPr lang="en-US" altLang="zh-CN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正常者进入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，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异常者再次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复测，仍异常，进入应急程序。</a:t>
            </a:r>
          </a:p>
          <a:p>
            <a:pPr>
              <a:spcBef>
                <a:spcPts val="600"/>
              </a:spcBef>
            </a:pPr>
            <a:r>
              <a:rPr lang="zh-CN" altLang="en-US" sz="20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（五）查验</a:t>
            </a:r>
            <a:r>
              <a:rPr lang="zh-CN" altLang="en-US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防疫健康码或者行程码，绿色进，其它颜色，查核酸检测报告，开展评估来确定</a:t>
            </a:r>
            <a:r>
              <a:rPr lang="zh-CN" altLang="en-US" sz="20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。</a:t>
            </a:r>
            <a:endParaRPr lang="en-US" altLang="zh-CN" sz="2000" dirty="0">
              <a:solidFill>
                <a:schemeClr val="accent5">
                  <a:lumMod val="50000"/>
                </a:schemeClr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2000" dirty="0" smtClean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※</a:t>
            </a:r>
            <a:r>
              <a:rPr lang="zh-CN" altLang="en-US" sz="2000" smtClean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进考点的防控十分</a:t>
            </a:r>
            <a:r>
              <a:rPr lang="zh-CN" altLang="en-US" sz="2000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重要，做好了可把疫情阻挡在考点之外</a:t>
            </a:r>
            <a:r>
              <a:rPr lang="zh-CN" altLang="en-US" sz="2000" dirty="0" smtClean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，是维持正常考试的疫情防控根本措施和手段。</a:t>
            </a:r>
            <a:endParaRPr lang="zh-CN" altLang="en-US" sz="2000" dirty="0">
              <a:solidFill>
                <a:srgbClr val="FF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659860" y="1371899"/>
            <a:ext cx="7519043" cy="600608"/>
            <a:chOff x="3922705" y="1749614"/>
            <a:chExt cx="7519043" cy="677001"/>
          </a:xfrm>
        </p:grpSpPr>
        <p:grpSp>
          <p:nvGrpSpPr>
            <p:cNvPr id="25" name="组合 24"/>
            <p:cNvGrpSpPr/>
            <p:nvPr/>
          </p:nvGrpSpPr>
          <p:grpSpPr>
            <a:xfrm>
              <a:off x="3922705" y="1761553"/>
              <a:ext cx="2166588" cy="665062"/>
              <a:chOff x="3922705" y="1758099"/>
              <a:chExt cx="2166588" cy="665062"/>
            </a:xfrm>
          </p:grpSpPr>
          <p:grpSp>
            <p:nvGrpSpPr>
              <p:cNvPr id="28" name="组合 27"/>
              <p:cNvGrpSpPr/>
              <p:nvPr/>
            </p:nvGrpSpPr>
            <p:grpSpPr>
              <a:xfrm>
                <a:off x="3922705" y="1758099"/>
                <a:ext cx="710255" cy="665062"/>
                <a:chOff x="3922705" y="1767664"/>
                <a:chExt cx="957458" cy="741218"/>
              </a:xfrm>
            </p:grpSpPr>
            <p:sp>
              <p:nvSpPr>
                <p:cNvPr id="30" name="圆角矩形 29"/>
                <p:cNvSpPr/>
                <p:nvPr/>
              </p:nvSpPr>
              <p:spPr>
                <a:xfrm>
                  <a:off x="3922705" y="1767664"/>
                  <a:ext cx="782198" cy="741218"/>
                </a:xfrm>
                <a:prstGeom prst="roundRect">
                  <a:avLst/>
                </a:prstGeom>
                <a:noFill/>
                <a:ln w="28575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1" name="矩形 30"/>
                <p:cNvSpPr/>
                <p:nvPr/>
              </p:nvSpPr>
              <p:spPr>
                <a:xfrm>
                  <a:off x="4529643" y="1889760"/>
                  <a:ext cx="350520" cy="514479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cxnSp>
            <p:nvCxnSpPr>
              <p:cNvPr id="29" name="直接连接符 28"/>
              <p:cNvCxnSpPr/>
              <p:nvPr/>
            </p:nvCxnSpPr>
            <p:spPr>
              <a:xfrm flipV="1">
                <a:off x="4433792" y="2270326"/>
                <a:ext cx="1655501" cy="8159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文本框 25"/>
            <p:cNvSpPr txBox="1"/>
            <p:nvPr/>
          </p:nvSpPr>
          <p:spPr>
            <a:xfrm>
              <a:off x="4009520" y="1841720"/>
              <a:ext cx="328953" cy="5203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三</a:t>
              </a:r>
              <a:endPara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4425288" y="1749614"/>
              <a:ext cx="7016460" cy="5203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进考点要求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85742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sp>
        <p:nvSpPr>
          <p:cNvPr id="11" name="文本框 10"/>
          <p:cNvSpPr txBox="1"/>
          <p:nvPr/>
        </p:nvSpPr>
        <p:spPr>
          <a:xfrm>
            <a:off x="1240105" y="2188278"/>
            <a:ext cx="10012861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zh-CN" altLang="en-US" sz="20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（一）开门窗，保持考场内空气流通。</a:t>
            </a:r>
            <a:endParaRPr lang="en-US" altLang="zh-CN" sz="2000" dirty="0" smtClean="0">
              <a:solidFill>
                <a:schemeClr val="accent5">
                  <a:lumMod val="50000"/>
                </a:schemeClr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spcBef>
                <a:spcPts val="600"/>
              </a:spcBef>
            </a:pPr>
            <a:r>
              <a:rPr lang="zh-CN" altLang="en-US" sz="20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（二）全体人员全程按规定规范戴口罩。</a:t>
            </a:r>
            <a:endParaRPr lang="zh-CN" altLang="en-US" sz="2000" dirty="0">
              <a:solidFill>
                <a:schemeClr val="accent5">
                  <a:lumMod val="50000"/>
                </a:schemeClr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spcBef>
                <a:spcPts val="600"/>
              </a:spcBef>
            </a:pPr>
            <a:r>
              <a:rPr lang="zh-CN" altLang="en-US" sz="20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（三）工作人员发现咳嗽等呼吸道症状或者体温异常，马上向主办方报告。主办方与疫情防控组快速评估后，做出决定。</a:t>
            </a:r>
            <a:endParaRPr lang="en-US" altLang="zh-CN" sz="2000" dirty="0" smtClean="0">
              <a:solidFill>
                <a:schemeClr val="accent5">
                  <a:lumMod val="50000"/>
                </a:schemeClr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spcBef>
                <a:spcPts val="600"/>
              </a:spcBef>
            </a:pPr>
            <a:r>
              <a:rPr lang="zh-CN" altLang="en-US" sz="20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（四）凡需要接触公共考试设备（如鼠标、键盘等）考试的考生，考试前做好手卫生和手消毒。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659860" y="1371899"/>
            <a:ext cx="7519043" cy="600608"/>
            <a:chOff x="3922705" y="1749614"/>
            <a:chExt cx="7519043" cy="677001"/>
          </a:xfrm>
        </p:grpSpPr>
        <p:grpSp>
          <p:nvGrpSpPr>
            <p:cNvPr id="25" name="组合 24"/>
            <p:cNvGrpSpPr/>
            <p:nvPr/>
          </p:nvGrpSpPr>
          <p:grpSpPr>
            <a:xfrm>
              <a:off x="3922705" y="1761553"/>
              <a:ext cx="1835690" cy="665062"/>
              <a:chOff x="3922705" y="1758099"/>
              <a:chExt cx="1835690" cy="665062"/>
            </a:xfrm>
          </p:grpSpPr>
          <p:grpSp>
            <p:nvGrpSpPr>
              <p:cNvPr id="28" name="组合 27"/>
              <p:cNvGrpSpPr/>
              <p:nvPr/>
            </p:nvGrpSpPr>
            <p:grpSpPr>
              <a:xfrm>
                <a:off x="3922705" y="1758099"/>
                <a:ext cx="710255" cy="665062"/>
                <a:chOff x="3922705" y="1767664"/>
                <a:chExt cx="957458" cy="741218"/>
              </a:xfrm>
            </p:grpSpPr>
            <p:sp>
              <p:nvSpPr>
                <p:cNvPr id="30" name="圆角矩形 29"/>
                <p:cNvSpPr/>
                <p:nvPr/>
              </p:nvSpPr>
              <p:spPr>
                <a:xfrm>
                  <a:off x="3922705" y="1767664"/>
                  <a:ext cx="782198" cy="741218"/>
                </a:xfrm>
                <a:prstGeom prst="roundRect">
                  <a:avLst/>
                </a:prstGeom>
                <a:noFill/>
                <a:ln w="28575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1" name="矩形 30"/>
                <p:cNvSpPr/>
                <p:nvPr/>
              </p:nvSpPr>
              <p:spPr>
                <a:xfrm>
                  <a:off x="4529643" y="1889760"/>
                  <a:ext cx="350520" cy="514479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cxnSp>
            <p:nvCxnSpPr>
              <p:cNvPr id="29" name="直接连接符 28"/>
              <p:cNvCxnSpPr/>
              <p:nvPr/>
            </p:nvCxnSpPr>
            <p:spPr>
              <a:xfrm flipV="1">
                <a:off x="4433792" y="2266545"/>
                <a:ext cx="1324603" cy="11939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文本框 25"/>
            <p:cNvSpPr txBox="1"/>
            <p:nvPr/>
          </p:nvSpPr>
          <p:spPr>
            <a:xfrm>
              <a:off x="4009520" y="1841720"/>
              <a:ext cx="328953" cy="5203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四</a:t>
              </a:r>
              <a:endPara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4425288" y="1749614"/>
              <a:ext cx="7016460" cy="5203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考时要求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82193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sp>
        <p:nvSpPr>
          <p:cNvPr id="11" name="文本框 10"/>
          <p:cNvSpPr txBox="1"/>
          <p:nvPr/>
        </p:nvSpPr>
        <p:spPr>
          <a:xfrm>
            <a:off x="1240105" y="2188278"/>
            <a:ext cx="100128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0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（一）如果</a:t>
            </a:r>
            <a:r>
              <a:rPr lang="zh-CN" altLang="en-US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确需统一安排就餐，采用一次性餐盒送餐。</a:t>
            </a:r>
          </a:p>
          <a:p>
            <a:pPr>
              <a:spcBef>
                <a:spcPts val="1200"/>
              </a:spcBef>
            </a:pPr>
            <a:r>
              <a:rPr lang="zh-CN" altLang="en-US" sz="20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（二）取</a:t>
            </a:r>
            <a:r>
              <a:rPr lang="zh-CN" altLang="en-US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餐时相关人员应有序排队，间隔</a:t>
            </a:r>
            <a:r>
              <a:rPr lang="en-US" altLang="zh-CN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r>
              <a:rPr lang="zh-CN" altLang="en-US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米以上，避免扎堆聚集情况发生。</a:t>
            </a:r>
          </a:p>
          <a:p>
            <a:pPr>
              <a:spcBef>
                <a:spcPts val="1200"/>
              </a:spcBef>
            </a:pPr>
            <a:r>
              <a:rPr lang="zh-CN" altLang="en-US" sz="20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（三）就餐</a:t>
            </a:r>
            <a:r>
              <a:rPr lang="zh-CN" altLang="en-US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座位间隔</a:t>
            </a:r>
            <a:r>
              <a:rPr lang="en-US" altLang="zh-CN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r>
              <a:rPr lang="zh-CN" altLang="en-US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米以上，同向、单桌进餐，避免交谈。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659860" y="1371899"/>
            <a:ext cx="7519043" cy="600608"/>
            <a:chOff x="3922705" y="1749614"/>
            <a:chExt cx="7519043" cy="677001"/>
          </a:xfrm>
        </p:grpSpPr>
        <p:grpSp>
          <p:nvGrpSpPr>
            <p:cNvPr id="25" name="组合 24"/>
            <p:cNvGrpSpPr/>
            <p:nvPr/>
          </p:nvGrpSpPr>
          <p:grpSpPr>
            <a:xfrm>
              <a:off x="3922705" y="1761553"/>
              <a:ext cx="1835690" cy="665062"/>
              <a:chOff x="3922705" y="1758099"/>
              <a:chExt cx="1835690" cy="665062"/>
            </a:xfrm>
          </p:grpSpPr>
          <p:grpSp>
            <p:nvGrpSpPr>
              <p:cNvPr id="28" name="组合 27"/>
              <p:cNvGrpSpPr/>
              <p:nvPr/>
            </p:nvGrpSpPr>
            <p:grpSpPr>
              <a:xfrm>
                <a:off x="3922705" y="1758099"/>
                <a:ext cx="710255" cy="665062"/>
                <a:chOff x="3922705" y="1767664"/>
                <a:chExt cx="957458" cy="741218"/>
              </a:xfrm>
            </p:grpSpPr>
            <p:sp>
              <p:nvSpPr>
                <p:cNvPr id="30" name="圆角矩形 29"/>
                <p:cNvSpPr/>
                <p:nvPr/>
              </p:nvSpPr>
              <p:spPr>
                <a:xfrm>
                  <a:off x="3922705" y="1767664"/>
                  <a:ext cx="782198" cy="741218"/>
                </a:xfrm>
                <a:prstGeom prst="roundRect">
                  <a:avLst/>
                </a:prstGeom>
                <a:noFill/>
                <a:ln w="28575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1" name="矩形 30"/>
                <p:cNvSpPr/>
                <p:nvPr/>
              </p:nvSpPr>
              <p:spPr>
                <a:xfrm>
                  <a:off x="4529643" y="1889760"/>
                  <a:ext cx="350520" cy="514479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cxnSp>
            <p:nvCxnSpPr>
              <p:cNvPr id="29" name="直接连接符 28"/>
              <p:cNvCxnSpPr/>
              <p:nvPr/>
            </p:nvCxnSpPr>
            <p:spPr>
              <a:xfrm flipV="1">
                <a:off x="4433792" y="2266545"/>
                <a:ext cx="1324603" cy="11939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文本框 25"/>
            <p:cNvSpPr txBox="1"/>
            <p:nvPr/>
          </p:nvSpPr>
          <p:spPr>
            <a:xfrm>
              <a:off x="4009520" y="1841720"/>
              <a:ext cx="328953" cy="5203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五</a:t>
              </a:r>
              <a:endPara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4425288" y="1749614"/>
              <a:ext cx="7016460" cy="5203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用餐要求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91475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sp>
        <p:nvSpPr>
          <p:cNvPr id="11" name="文本框 10"/>
          <p:cNvSpPr txBox="1"/>
          <p:nvPr/>
        </p:nvSpPr>
        <p:spPr>
          <a:xfrm>
            <a:off x="1240105" y="2188278"/>
            <a:ext cx="10012861" cy="1422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zh-CN" altLang="en-US" sz="20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    异常</a:t>
            </a:r>
            <a:r>
              <a:rPr lang="zh-CN" altLang="en-US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状态指体温＞</a:t>
            </a:r>
            <a:r>
              <a:rPr lang="en-US" altLang="zh-CN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37.3℃</a:t>
            </a:r>
            <a:r>
              <a:rPr lang="zh-CN" altLang="en-US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或</a:t>
            </a:r>
            <a:r>
              <a:rPr lang="en-US" altLang="zh-CN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/</a:t>
            </a:r>
            <a:r>
              <a:rPr lang="zh-CN" altLang="en-US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和有呼吸道症状（咳嗽、乏力、鼻塞、流涕、咽痛等）或</a:t>
            </a:r>
            <a:r>
              <a:rPr lang="en-US" altLang="zh-CN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/</a:t>
            </a:r>
            <a:r>
              <a:rPr lang="zh-CN" altLang="en-US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和腹泻（</a:t>
            </a:r>
            <a:r>
              <a:rPr lang="en-US" altLang="zh-CN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r>
              <a:rPr lang="zh-CN" altLang="en-US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次</a:t>
            </a:r>
            <a:r>
              <a:rPr lang="en-US" altLang="zh-CN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/</a:t>
            </a:r>
            <a:r>
              <a:rPr lang="zh-CN" altLang="en-US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日以上）、防疫健康码或者行程码显示来自高中风险地区、有与确诊病例</a:t>
            </a:r>
            <a:r>
              <a:rPr lang="en-US" altLang="zh-CN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/</a:t>
            </a:r>
            <a:r>
              <a:rPr lang="zh-CN" altLang="en-US" sz="20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疑似病例密切接触以及其它情况。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659860" y="1382490"/>
            <a:ext cx="7519043" cy="590016"/>
            <a:chOff x="3922705" y="1761553"/>
            <a:chExt cx="7519043" cy="665062"/>
          </a:xfrm>
        </p:grpSpPr>
        <p:grpSp>
          <p:nvGrpSpPr>
            <p:cNvPr id="25" name="组合 24"/>
            <p:cNvGrpSpPr/>
            <p:nvPr/>
          </p:nvGrpSpPr>
          <p:grpSpPr>
            <a:xfrm>
              <a:off x="3922705" y="1761553"/>
              <a:ext cx="3658140" cy="665062"/>
              <a:chOff x="3922705" y="1758099"/>
              <a:chExt cx="3658140" cy="665062"/>
            </a:xfrm>
          </p:grpSpPr>
          <p:grpSp>
            <p:nvGrpSpPr>
              <p:cNvPr id="28" name="组合 27"/>
              <p:cNvGrpSpPr/>
              <p:nvPr/>
            </p:nvGrpSpPr>
            <p:grpSpPr>
              <a:xfrm>
                <a:off x="3922705" y="1758099"/>
                <a:ext cx="710255" cy="665062"/>
                <a:chOff x="3922705" y="1767664"/>
                <a:chExt cx="957458" cy="741218"/>
              </a:xfrm>
            </p:grpSpPr>
            <p:sp>
              <p:nvSpPr>
                <p:cNvPr id="30" name="圆角矩形 29"/>
                <p:cNvSpPr/>
                <p:nvPr/>
              </p:nvSpPr>
              <p:spPr>
                <a:xfrm>
                  <a:off x="3922705" y="1767664"/>
                  <a:ext cx="782198" cy="741218"/>
                </a:xfrm>
                <a:prstGeom prst="roundRect">
                  <a:avLst/>
                </a:prstGeom>
                <a:noFill/>
                <a:ln w="28575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1" name="矩形 30"/>
                <p:cNvSpPr/>
                <p:nvPr/>
              </p:nvSpPr>
              <p:spPr>
                <a:xfrm>
                  <a:off x="4529643" y="1889760"/>
                  <a:ext cx="350520" cy="514479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cxnSp>
            <p:nvCxnSpPr>
              <p:cNvPr id="29" name="直接连接符 28"/>
              <p:cNvCxnSpPr/>
              <p:nvPr/>
            </p:nvCxnSpPr>
            <p:spPr>
              <a:xfrm flipV="1">
                <a:off x="4433792" y="2266545"/>
                <a:ext cx="3147053" cy="11939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文本框 25"/>
            <p:cNvSpPr txBox="1"/>
            <p:nvPr/>
          </p:nvSpPr>
          <p:spPr>
            <a:xfrm>
              <a:off x="4009520" y="1841720"/>
              <a:ext cx="328953" cy="5203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六</a:t>
              </a:r>
              <a:endPara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4425288" y="1777212"/>
              <a:ext cx="7016460" cy="5203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异常状态下的卫生应急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86548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5534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0" y="1754726"/>
            <a:ext cx="9683827" cy="124795"/>
            <a:chOff x="0" y="1860"/>
            <a:chExt cx="12289" cy="348"/>
          </a:xfrm>
        </p:grpSpPr>
        <p:grpSp>
          <p:nvGrpSpPr>
            <p:cNvPr id="18" name="组合 17"/>
            <p:cNvGrpSpPr/>
            <p:nvPr/>
          </p:nvGrpSpPr>
          <p:grpSpPr>
            <a:xfrm>
              <a:off x="0" y="1860"/>
              <a:ext cx="9829" cy="349"/>
              <a:chOff x="0" y="-1"/>
              <a:chExt cx="9985800" cy="287760"/>
            </a:xfrm>
          </p:grpSpPr>
          <p:sp>
            <p:nvSpPr>
              <p:cNvPr id="20" name="Shape 5209"/>
              <p:cNvSpPr/>
              <p:nvPr/>
            </p:nvSpPr>
            <p:spPr>
              <a:xfrm>
                <a:off x="0" y="0"/>
                <a:ext cx="2496450" cy="28775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1" name="Shape 5209"/>
              <p:cNvSpPr/>
              <p:nvPr/>
            </p:nvSpPr>
            <p:spPr>
              <a:xfrm>
                <a:off x="2496450" y="0"/>
                <a:ext cx="2496450" cy="28775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2" name="Shape 5209"/>
              <p:cNvSpPr/>
              <p:nvPr/>
            </p:nvSpPr>
            <p:spPr>
              <a:xfrm>
                <a:off x="4992900" y="0"/>
                <a:ext cx="2496450" cy="28775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3" name="Shape 5209"/>
              <p:cNvSpPr/>
              <p:nvPr/>
            </p:nvSpPr>
            <p:spPr>
              <a:xfrm>
                <a:off x="7489350" y="-1"/>
                <a:ext cx="2496450" cy="2877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</p:grpSp>
        <p:sp>
          <p:nvSpPr>
            <p:cNvPr id="19" name="Shape 5209"/>
            <p:cNvSpPr/>
            <p:nvPr/>
          </p:nvSpPr>
          <p:spPr>
            <a:xfrm>
              <a:off x="9833" y="1860"/>
              <a:ext cx="2457" cy="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ctr">
                <a:buClr>
                  <a:srgbClr val="FFFFFF"/>
                </a:buClr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>
                <a:latin typeface="+mn-ea"/>
              </a:endParaRPr>
            </a:p>
          </p:txBody>
        </p:sp>
      </p:grpSp>
      <p:sp>
        <p:nvSpPr>
          <p:cNvPr id="25" name="文本框 24"/>
          <p:cNvSpPr txBox="1"/>
          <p:nvPr/>
        </p:nvSpPr>
        <p:spPr>
          <a:xfrm>
            <a:off x="747994" y="1078461"/>
            <a:ext cx="9716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b="1" dirty="0" smtClean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                                       异常状态的处置流程图</a:t>
            </a:r>
            <a:endParaRPr lang="en-US" altLang="zh-CN" sz="2800" b="1" dirty="0">
              <a:solidFill>
                <a:srgbClr val="FF0000"/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1745412" y="2040456"/>
            <a:ext cx="7847710" cy="3732143"/>
            <a:chOff x="135864" y="108404"/>
            <a:chExt cx="5546680" cy="2820042"/>
          </a:xfrm>
        </p:grpSpPr>
        <p:grpSp>
          <p:nvGrpSpPr>
            <p:cNvPr id="27" name="组合 26"/>
            <p:cNvGrpSpPr/>
            <p:nvPr/>
          </p:nvGrpSpPr>
          <p:grpSpPr>
            <a:xfrm>
              <a:off x="4229166" y="108404"/>
              <a:ext cx="1453378" cy="2817947"/>
              <a:chOff x="-42583" y="108404"/>
              <a:chExt cx="1453378" cy="2817947"/>
            </a:xfrm>
          </p:grpSpPr>
          <p:grpSp>
            <p:nvGrpSpPr>
              <p:cNvPr id="47" name="组合 46"/>
              <p:cNvGrpSpPr/>
              <p:nvPr/>
            </p:nvGrpSpPr>
            <p:grpSpPr>
              <a:xfrm>
                <a:off x="-42583" y="108404"/>
                <a:ext cx="1453378" cy="2817947"/>
                <a:chOff x="-42583" y="108404"/>
                <a:chExt cx="1453378" cy="2817947"/>
              </a:xfrm>
            </p:grpSpPr>
            <p:sp>
              <p:nvSpPr>
                <p:cNvPr id="49" name="文本框 2"/>
                <p:cNvSpPr txBox="1">
                  <a:spLocks noChangeArrowheads="1"/>
                </p:cNvSpPr>
                <p:nvPr/>
              </p:nvSpPr>
              <p:spPr bwMode="auto">
                <a:xfrm>
                  <a:off x="202914" y="1400615"/>
                  <a:ext cx="1207881" cy="320899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indent="127000">
                    <a:lnSpc>
                      <a:spcPts val="2200"/>
                    </a:lnSpc>
                    <a:spcAft>
                      <a:spcPts val="0"/>
                    </a:spcAft>
                  </a:pPr>
                  <a:r>
                    <a:rPr lang="zh-CN" sz="1400" b="1" kern="100" dirty="0">
                      <a:solidFill>
                        <a:srgbClr val="FF0000"/>
                      </a:solidFill>
                      <a:effectLst/>
                      <a:latin typeface="Calibri" panose="020F0502020204030204" pitchFamily="34" charset="0"/>
                      <a:ea typeface="华文宋体" panose="02010600040101010101" pitchFamily="2" charset="-122"/>
                      <a:cs typeface="Times New Roman" panose="02020603050405020304" pitchFamily="18" charset="0"/>
                    </a:rPr>
                    <a:t>临时隔离候考室</a:t>
                  </a:r>
                  <a:endParaRPr lang="zh-CN" sz="1050" kern="1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0" name="文本框 2"/>
                <p:cNvSpPr txBox="1">
                  <a:spLocks noChangeArrowheads="1"/>
                </p:cNvSpPr>
                <p:nvPr/>
              </p:nvSpPr>
              <p:spPr bwMode="auto">
                <a:xfrm>
                  <a:off x="239449" y="2607197"/>
                  <a:ext cx="1090125" cy="31915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indent="127000">
                    <a:lnSpc>
                      <a:spcPts val="2200"/>
                    </a:lnSpc>
                    <a:spcAft>
                      <a:spcPts val="0"/>
                    </a:spcAft>
                  </a:pPr>
                  <a:r>
                    <a:rPr lang="zh-CN" sz="1400" b="1" kern="100" dirty="0">
                      <a:solidFill>
                        <a:srgbClr val="FF0000"/>
                      </a:solidFill>
                      <a:effectLst/>
                      <a:latin typeface="Calibri" panose="020F0502020204030204" pitchFamily="34" charset="0"/>
                      <a:ea typeface="华文宋体" panose="02010600040101010101" pitchFamily="2" charset="-122"/>
                      <a:cs typeface="Times New Roman" panose="02020603050405020304" pitchFamily="18" charset="0"/>
                    </a:rPr>
                    <a:t>临时隔离考场</a:t>
                  </a:r>
                  <a:endParaRPr lang="zh-CN" sz="1050" kern="1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51" name="组合 50"/>
                <p:cNvGrpSpPr/>
                <p:nvPr/>
              </p:nvGrpSpPr>
              <p:grpSpPr>
                <a:xfrm>
                  <a:off x="-42583" y="108404"/>
                  <a:ext cx="1445147" cy="1292211"/>
                  <a:chOff x="-42583" y="108404"/>
                  <a:chExt cx="1445147" cy="1292211"/>
                </a:xfrm>
              </p:grpSpPr>
              <p:sp>
                <p:nvSpPr>
                  <p:cNvPr id="53" name="文本框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3853" y="108404"/>
                    <a:ext cx="922275" cy="333578"/>
                  </a:xfrm>
                  <a:prstGeom prst="rect">
                    <a:avLst/>
                  </a:prstGeom>
                  <a:no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indent="127000">
                      <a:lnSpc>
                        <a:spcPts val="2200"/>
                      </a:lnSpc>
                      <a:spcAft>
                        <a:spcPts val="0"/>
                      </a:spcAft>
                    </a:pPr>
                    <a:r>
                      <a:rPr lang="zh-CN" sz="1400" b="1" kern="100" dirty="0">
                        <a:solidFill>
                          <a:srgbClr val="FF0000"/>
                        </a:solidFill>
                        <a:effectLst/>
                        <a:latin typeface="华文中宋" panose="02010600040101010101" pitchFamily="2" charset="-122"/>
                        <a:ea typeface="华文中宋" panose="02010600040101010101" pitchFamily="2" charset="-122"/>
                        <a:cs typeface="Times New Roman" panose="02020603050405020304" pitchFamily="18" charset="0"/>
                      </a:rPr>
                      <a:t>考试过程中</a:t>
                    </a:r>
                    <a:endParaRPr lang="zh-CN" sz="1050" kern="100" dirty="0">
                      <a:solidFill>
                        <a:srgbClr val="FF0000"/>
                      </a:solidFill>
                      <a:effectLst/>
                      <a:latin typeface="华文中宋" panose="02010600040101010101" pitchFamily="2" charset="-122"/>
                      <a:ea typeface="华文中宋" panose="02010600040101010101" pitchFamily="2" charset="-122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54" name="文本框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-42583" y="697698"/>
                    <a:ext cx="858260" cy="25846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spAutoFit/>
                  </a:bodyPr>
                  <a:lstStyle/>
                  <a:p>
                    <a:pPr indent="127000">
                      <a:lnSpc>
                        <a:spcPts val="1800"/>
                      </a:lnSpc>
                      <a:spcAft>
                        <a:spcPts val="0"/>
                      </a:spcAft>
                    </a:pPr>
                    <a:r>
                      <a:rPr lang="zh-CN" sz="1050" b="1" kern="100" dirty="0">
                        <a:effectLst/>
                        <a:latin typeface="Calibri" panose="020F0502020204030204" pitchFamily="34" charset="0"/>
                        <a:ea typeface="华文宋体" panose="02010600040101010101" pitchFamily="2" charset="-122"/>
                        <a:cs typeface="Times New Roman" panose="02020603050405020304" pitchFamily="18" charset="0"/>
                      </a:rPr>
                      <a:t>发现异常情况</a:t>
                    </a:r>
                    <a:endParaRPr lang="zh-CN" sz="1050" kern="100" dirty="0"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55" name="直接箭头连接符 54"/>
                  <p:cNvCxnSpPr/>
                  <p:nvPr/>
                </p:nvCxnSpPr>
                <p:spPr>
                  <a:xfrm>
                    <a:off x="764991" y="443670"/>
                    <a:ext cx="0" cy="956945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6" name="文本框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5959" y="597492"/>
                    <a:ext cx="776605" cy="5575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spAutoFit/>
                  </a:bodyPr>
                  <a:lstStyle/>
                  <a:p>
                    <a:pPr indent="127000">
                      <a:lnSpc>
                        <a:spcPts val="1800"/>
                      </a:lnSpc>
                      <a:spcAft>
                        <a:spcPts val="0"/>
                      </a:spcAft>
                    </a:pPr>
                    <a:r>
                      <a:rPr lang="zh-CN" sz="1050" b="1" kern="100" dirty="0">
                        <a:effectLst/>
                        <a:latin typeface="Calibri" panose="020F0502020204030204" pitchFamily="34" charset="0"/>
                        <a:ea typeface="华文宋体" panose="02010600040101010101" pitchFamily="2" charset="-122"/>
                        <a:cs typeface="Times New Roman" panose="02020603050405020304" pitchFamily="18" charset="0"/>
                      </a:rPr>
                      <a:t>进行评估</a:t>
                    </a:r>
                    <a:endParaRPr lang="zh-CN" sz="1050" kern="100" dirty="0"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Times New Roman" panose="02020603050405020304" pitchFamily="18" charset="0"/>
                    </a:endParaRPr>
                  </a:p>
                  <a:p>
                    <a:pPr indent="127000">
                      <a:lnSpc>
                        <a:spcPts val="1800"/>
                      </a:lnSpc>
                      <a:spcAft>
                        <a:spcPts val="0"/>
                      </a:spcAft>
                    </a:pPr>
                    <a:r>
                      <a:rPr lang="zh-CN" sz="1050" b="1" kern="100" dirty="0">
                        <a:effectLst/>
                        <a:latin typeface="Calibri" panose="020F0502020204030204" pitchFamily="34" charset="0"/>
                        <a:ea typeface="华文宋体" panose="02010600040101010101" pitchFamily="2" charset="-122"/>
                        <a:cs typeface="Times New Roman" panose="02020603050405020304" pitchFamily="18" charset="0"/>
                      </a:rPr>
                      <a:t>专用通道</a:t>
                    </a:r>
                    <a:endParaRPr lang="zh-CN" sz="1050" kern="100" dirty="0"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Times New Roman" panose="02020603050405020304" pitchFamily="18" charset="0"/>
                    </a:endParaRPr>
                  </a:p>
                </p:txBody>
              </p:sp>
            </p:grpSp>
            <p:cxnSp>
              <p:nvCxnSpPr>
                <p:cNvPr id="52" name="直接箭头连接符 51"/>
                <p:cNvCxnSpPr/>
                <p:nvPr/>
              </p:nvCxnSpPr>
              <p:spPr>
                <a:xfrm>
                  <a:off x="784511" y="1721514"/>
                  <a:ext cx="1" cy="88777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8" name="文本框 24"/>
              <p:cNvSpPr txBox="1">
                <a:spLocks noChangeArrowheads="1"/>
              </p:cNvSpPr>
              <p:nvPr/>
            </p:nvSpPr>
            <p:spPr bwMode="auto">
              <a:xfrm>
                <a:off x="660884" y="2011035"/>
                <a:ext cx="741680" cy="3289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indent="127000">
                  <a:lnSpc>
                    <a:spcPts val="1800"/>
                  </a:lnSpc>
                  <a:spcAft>
                    <a:spcPts val="0"/>
                  </a:spcAft>
                </a:pPr>
                <a:r>
                  <a:rPr lang="zh-CN" sz="1050" b="1" kern="100" dirty="0">
                    <a:effectLst/>
                    <a:latin typeface="Calibri" panose="020F0502020204030204" pitchFamily="34" charset="0"/>
                    <a:ea typeface="华文宋体" panose="02010600040101010101" pitchFamily="2" charset="-122"/>
                    <a:cs typeface="Times New Roman" panose="02020603050405020304" pitchFamily="18" charset="0"/>
                  </a:rPr>
                  <a:t>专用通道</a:t>
                </a:r>
                <a:endParaRPr lang="zh-CN" sz="1050" kern="100" dirty="0"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>
              <a:off x="135864" y="165181"/>
              <a:ext cx="4375334" cy="2763265"/>
              <a:chOff x="135864" y="165181"/>
              <a:chExt cx="4375334" cy="2763265"/>
            </a:xfrm>
          </p:grpSpPr>
          <p:sp>
            <p:nvSpPr>
              <p:cNvPr id="29" name="文本框 2"/>
              <p:cNvSpPr txBox="1">
                <a:spLocks noChangeArrowheads="1"/>
              </p:cNvSpPr>
              <p:nvPr/>
            </p:nvSpPr>
            <p:spPr bwMode="auto">
              <a:xfrm>
                <a:off x="2256754" y="851189"/>
                <a:ext cx="915282" cy="32013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indent="127000">
                  <a:lnSpc>
                    <a:spcPts val="2200"/>
                  </a:lnSpc>
                  <a:spcAft>
                    <a:spcPts val="0"/>
                  </a:spcAft>
                </a:pPr>
                <a:r>
                  <a:rPr lang="zh-CN" sz="1400" b="1" kern="1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华文宋体" panose="02010600040101010101" pitchFamily="2" charset="-122"/>
                    <a:cs typeface="Times New Roman" panose="02020603050405020304" pitchFamily="18" charset="0"/>
                  </a:rPr>
                  <a:t>临时观察室</a:t>
                </a:r>
                <a:endParaRPr lang="zh-CN" sz="1050" kern="1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30" name="组合 29"/>
              <p:cNvGrpSpPr/>
              <p:nvPr/>
            </p:nvGrpSpPr>
            <p:grpSpPr>
              <a:xfrm>
                <a:off x="2251438" y="165181"/>
                <a:ext cx="1390841" cy="686008"/>
                <a:chOff x="136035" y="165181"/>
                <a:chExt cx="1390841" cy="686008"/>
              </a:xfrm>
            </p:grpSpPr>
            <p:sp>
              <p:nvSpPr>
                <p:cNvPr id="44" name="文本框 2"/>
                <p:cNvSpPr txBox="1">
                  <a:spLocks noChangeArrowheads="1"/>
                </p:cNvSpPr>
                <p:nvPr/>
              </p:nvSpPr>
              <p:spPr bwMode="auto">
                <a:xfrm>
                  <a:off x="136035" y="165181"/>
                  <a:ext cx="915282" cy="323156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indent="127000">
                    <a:lnSpc>
                      <a:spcPts val="2200"/>
                    </a:lnSpc>
                    <a:spcAft>
                      <a:spcPts val="0"/>
                    </a:spcAft>
                  </a:pPr>
                  <a:r>
                    <a:rPr lang="zh-CN" sz="1400" b="1" kern="100" dirty="0">
                      <a:solidFill>
                        <a:srgbClr val="FF0000"/>
                      </a:solidFill>
                      <a:effectLst/>
                      <a:latin typeface="华文中宋" panose="02010600040101010101" pitchFamily="2" charset="-122"/>
                      <a:ea typeface="华文中宋" panose="02010600040101010101" pitchFamily="2" charset="-122"/>
                      <a:cs typeface="Times New Roman" panose="02020603050405020304" pitchFamily="18" charset="0"/>
                    </a:rPr>
                    <a:t>考试入口处</a:t>
                  </a:r>
                  <a:endParaRPr lang="zh-CN" sz="1050" kern="100" dirty="0">
                    <a:solidFill>
                      <a:srgbClr val="FF0000"/>
                    </a:solidFill>
                    <a:effectLst/>
                    <a:latin typeface="华文中宋" panose="02010600040101010101" pitchFamily="2" charset="-122"/>
                    <a:ea typeface="华文中宋" panose="02010600040101010101" pitchFamily="2" charset="-122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45" name="直接连接符 44"/>
                <p:cNvCxnSpPr/>
                <p:nvPr/>
              </p:nvCxnSpPr>
              <p:spPr>
                <a:xfrm>
                  <a:off x="593677" y="489667"/>
                  <a:ext cx="0" cy="36152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文本框 2"/>
                <p:cNvSpPr txBox="1">
                  <a:spLocks noChangeArrowheads="1"/>
                </p:cNvSpPr>
                <p:nvPr/>
              </p:nvSpPr>
              <p:spPr bwMode="auto">
                <a:xfrm>
                  <a:off x="474681" y="514132"/>
                  <a:ext cx="1052195" cy="3289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spAutoFit/>
                </a:bodyPr>
                <a:lstStyle/>
                <a:p>
                  <a:pPr indent="127000">
                    <a:lnSpc>
                      <a:spcPts val="1800"/>
                    </a:lnSpc>
                    <a:spcAft>
                      <a:spcPts val="0"/>
                    </a:spcAft>
                  </a:pPr>
                  <a:r>
                    <a:rPr lang="zh-CN" sz="1050" b="1" kern="100" dirty="0">
                      <a:effectLst/>
                      <a:latin typeface="Calibri" panose="020F0502020204030204" pitchFamily="34" charset="0"/>
                      <a:ea typeface="华文宋体" panose="02010600040101010101" pitchFamily="2" charset="-122"/>
                      <a:cs typeface="Times New Roman" panose="02020603050405020304" pitchFamily="18" charset="0"/>
                    </a:rPr>
                    <a:t>发现异常情况</a:t>
                  </a:r>
                  <a:endParaRPr lang="zh-CN" sz="1050" kern="100" dirty="0"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31" name="组合 30"/>
              <p:cNvGrpSpPr/>
              <p:nvPr/>
            </p:nvGrpSpPr>
            <p:grpSpPr>
              <a:xfrm>
                <a:off x="135864" y="1171325"/>
                <a:ext cx="4375334" cy="1757121"/>
                <a:chOff x="135864" y="-22854"/>
                <a:chExt cx="4375334" cy="1757121"/>
              </a:xfrm>
            </p:grpSpPr>
            <p:cxnSp>
              <p:nvCxnSpPr>
                <p:cNvPr id="32" name="直接连接符 31"/>
                <p:cNvCxnSpPr/>
                <p:nvPr/>
              </p:nvCxnSpPr>
              <p:spPr>
                <a:xfrm>
                  <a:off x="675564" y="388167"/>
                  <a:ext cx="0" cy="361315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文本框 2"/>
                <p:cNvSpPr txBox="1">
                  <a:spLocks noChangeArrowheads="1"/>
                </p:cNvSpPr>
                <p:nvPr/>
              </p:nvSpPr>
              <p:spPr bwMode="auto">
                <a:xfrm>
                  <a:off x="2062428" y="749482"/>
                  <a:ext cx="1307979" cy="320136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indent="127000">
                    <a:lnSpc>
                      <a:spcPts val="2200"/>
                    </a:lnSpc>
                    <a:spcAft>
                      <a:spcPts val="0"/>
                    </a:spcAft>
                  </a:pPr>
                  <a:r>
                    <a:rPr lang="zh-CN" sz="1400" b="1" kern="100" dirty="0">
                      <a:solidFill>
                        <a:srgbClr val="FF0000"/>
                      </a:solidFill>
                      <a:effectLst/>
                      <a:latin typeface="Calibri" panose="020F0502020204030204" pitchFamily="34" charset="0"/>
                      <a:ea typeface="华文宋体" panose="02010600040101010101" pitchFamily="2" charset="-122"/>
                      <a:cs typeface="Times New Roman" panose="02020603050405020304" pitchFamily="18" charset="0"/>
                    </a:rPr>
                    <a:t>异常禁止进入考点</a:t>
                  </a:r>
                  <a:endParaRPr lang="zh-CN" sz="1050" kern="1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34" name="直接连接符 33"/>
                <p:cNvCxnSpPr/>
                <p:nvPr/>
              </p:nvCxnSpPr>
              <p:spPr>
                <a:xfrm>
                  <a:off x="2709080" y="-22854"/>
                  <a:ext cx="10632" cy="77619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接连接符 34"/>
                <p:cNvCxnSpPr/>
                <p:nvPr/>
              </p:nvCxnSpPr>
              <p:spPr>
                <a:xfrm flipV="1">
                  <a:off x="668740" y="375314"/>
                  <a:ext cx="3812875" cy="75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文本框 2"/>
                <p:cNvSpPr txBox="1">
                  <a:spLocks noChangeArrowheads="1"/>
                </p:cNvSpPr>
                <p:nvPr/>
              </p:nvSpPr>
              <p:spPr bwMode="auto">
                <a:xfrm>
                  <a:off x="135864" y="756156"/>
                  <a:ext cx="1079399" cy="315070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indent="127000">
                    <a:lnSpc>
                      <a:spcPts val="2200"/>
                    </a:lnSpc>
                    <a:spcAft>
                      <a:spcPts val="0"/>
                    </a:spcAft>
                  </a:pPr>
                  <a:r>
                    <a:rPr lang="zh-CN" sz="1400" b="1" kern="100" dirty="0">
                      <a:solidFill>
                        <a:srgbClr val="FF0000"/>
                      </a:solidFill>
                      <a:effectLst/>
                      <a:latin typeface="Calibri" panose="020F0502020204030204" pitchFamily="34" charset="0"/>
                      <a:ea typeface="华文宋体" panose="02010600040101010101" pitchFamily="2" charset="-122"/>
                      <a:cs typeface="Times New Roman" panose="02020603050405020304" pitchFamily="18" charset="0"/>
                    </a:rPr>
                    <a:t>正常进入考点</a:t>
                  </a:r>
                  <a:endParaRPr lang="zh-CN" sz="1050" kern="1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37" name="直接连接符 36"/>
                <p:cNvCxnSpPr/>
                <p:nvPr/>
              </p:nvCxnSpPr>
              <p:spPr>
                <a:xfrm>
                  <a:off x="2717338" y="1069617"/>
                  <a:ext cx="0" cy="361315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" name="文本框 2"/>
                <p:cNvSpPr txBox="1">
                  <a:spLocks noChangeArrowheads="1"/>
                </p:cNvSpPr>
                <p:nvPr/>
              </p:nvSpPr>
              <p:spPr bwMode="auto">
                <a:xfrm>
                  <a:off x="2059647" y="1415113"/>
                  <a:ext cx="1367781" cy="31915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indent="127000">
                    <a:lnSpc>
                      <a:spcPts val="2200"/>
                    </a:lnSpc>
                    <a:spcAft>
                      <a:spcPts val="0"/>
                    </a:spcAft>
                  </a:pPr>
                  <a:r>
                    <a:rPr lang="zh-CN" sz="1400" b="1" kern="100" dirty="0">
                      <a:solidFill>
                        <a:srgbClr val="FF0000"/>
                      </a:solidFill>
                      <a:effectLst/>
                      <a:latin typeface="Calibri" panose="020F0502020204030204" pitchFamily="34" charset="0"/>
                      <a:ea typeface="华文宋体" panose="02010600040101010101" pitchFamily="2" charset="-122"/>
                      <a:cs typeface="Times New Roman" panose="02020603050405020304" pitchFamily="18" charset="0"/>
                    </a:rPr>
                    <a:t>进入医疗处置程序</a:t>
                  </a:r>
                  <a:endParaRPr lang="zh-CN" sz="1050" kern="1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9" name="文本框 2"/>
                <p:cNvSpPr txBox="1">
                  <a:spLocks noChangeArrowheads="1"/>
                </p:cNvSpPr>
                <p:nvPr/>
              </p:nvSpPr>
              <p:spPr bwMode="auto">
                <a:xfrm>
                  <a:off x="2989307" y="147747"/>
                  <a:ext cx="1405890" cy="3289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spAutoFit/>
                </a:bodyPr>
                <a:lstStyle/>
                <a:p>
                  <a:pPr indent="127000">
                    <a:lnSpc>
                      <a:spcPts val="1800"/>
                    </a:lnSpc>
                    <a:spcAft>
                      <a:spcPts val="0"/>
                    </a:spcAft>
                  </a:pPr>
                  <a:r>
                    <a:rPr lang="zh-CN" sz="1050" b="1" kern="100" dirty="0">
                      <a:effectLst/>
                      <a:latin typeface="Calibri" panose="020F0502020204030204" pitchFamily="34" charset="0"/>
                      <a:ea typeface="华文宋体" panose="02010600040101010101" pitchFamily="2" charset="-122"/>
                      <a:cs typeface="Times New Roman" panose="02020603050405020304" pitchFamily="18" charset="0"/>
                    </a:rPr>
                    <a:t>介于正常与异常之间</a:t>
                  </a:r>
                  <a:endParaRPr lang="zh-CN" sz="1050" kern="100" dirty="0"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0" name="文本框 2"/>
                <p:cNvSpPr txBox="1">
                  <a:spLocks noChangeArrowheads="1"/>
                </p:cNvSpPr>
                <p:nvPr/>
              </p:nvSpPr>
              <p:spPr bwMode="auto">
                <a:xfrm>
                  <a:off x="3239270" y="325098"/>
                  <a:ext cx="741680" cy="3289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spAutoFit/>
                </a:bodyPr>
                <a:lstStyle/>
                <a:p>
                  <a:pPr indent="127000">
                    <a:lnSpc>
                      <a:spcPts val="1800"/>
                    </a:lnSpc>
                    <a:spcAft>
                      <a:spcPts val="0"/>
                    </a:spcAft>
                  </a:pPr>
                  <a:r>
                    <a:rPr lang="zh-CN" sz="1050" b="1" kern="100" dirty="0">
                      <a:effectLst/>
                      <a:latin typeface="Calibri" panose="020F0502020204030204" pitchFamily="34" charset="0"/>
                      <a:ea typeface="华文宋体" panose="02010600040101010101" pitchFamily="2" charset="-122"/>
                      <a:cs typeface="Times New Roman" panose="02020603050405020304" pitchFamily="18" charset="0"/>
                    </a:rPr>
                    <a:t>专用通道</a:t>
                  </a:r>
                  <a:endParaRPr lang="zh-CN" sz="1050" kern="100" dirty="0"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41" name="直接箭头连接符 40"/>
                <p:cNvCxnSpPr>
                  <a:stCxn id="50" idx="1"/>
                </p:cNvCxnSpPr>
                <p:nvPr/>
              </p:nvCxnSpPr>
              <p:spPr>
                <a:xfrm flipH="1">
                  <a:off x="3427429" y="1572595"/>
                  <a:ext cx="1083769" cy="279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文本框 25"/>
                <p:cNvSpPr txBox="1">
                  <a:spLocks noChangeArrowheads="1"/>
                </p:cNvSpPr>
                <p:nvPr/>
              </p:nvSpPr>
              <p:spPr bwMode="auto">
                <a:xfrm>
                  <a:off x="3655703" y="1328566"/>
                  <a:ext cx="594995" cy="3289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spAutoFit/>
                </a:bodyPr>
                <a:lstStyle/>
                <a:p>
                  <a:pPr indent="127000">
                    <a:lnSpc>
                      <a:spcPts val="1800"/>
                    </a:lnSpc>
                    <a:spcAft>
                      <a:spcPts val="0"/>
                    </a:spcAft>
                  </a:pPr>
                  <a:r>
                    <a:rPr lang="zh-CN" sz="1050" b="1" kern="100" dirty="0">
                      <a:effectLst/>
                      <a:latin typeface="Calibri" panose="020F0502020204030204" pitchFamily="34" charset="0"/>
                      <a:ea typeface="华文宋体" panose="02010600040101010101" pitchFamily="2" charset="-122"/>
                      <a:cs typeface="Times New Roman" panose="02020603050405020304" pitchFamily="18" charset="0"/>
                    </a:rPr>
                    <a:t>必要时</a:t>
                  </a:r>
                  <a:endParaRPr lang="zh-CN" sz="1050" kern="100" dirty="0"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3" name="文本框 2"/>
                <p:cNvSpPr txBox="1">
                  <a:spLocks noChangeArrowheads="1"/>
                </p:cNvSpPr>
                <p:nvPr/>
              </p:nvSpPr>
              <p:spPr bwMode="auto">
                <a:xfrm>
                  <a:off x="2150931" y="53746"/>
                  <a:ext cx="655092" cy="2584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spAutoFit/>
                </a:bodyPr>
                <a:lstStyle/>
                <a:p>
                  <a:pPr indent="127000">
                    <a:lnSpc>
                      <a:spcPts val="1800"/>
                    </a:lnSpc>
                    <a:spcAft>
                      <a:spcPts val="0"/>
                    </a:spcAft>
                  </a:pPr>
                  <a:r>
                    <a:rPr lang="zh-CN" sz="1050" b="1" kern="100" dirty="0">
                      <a:effectLst/>
                      <a:latin typeface="Calibri" panose="020F0502020204030204" pitchFamily="34" charset="0"/>
                      <a:ea typeface="华文宋体" panose="02010600040101010101" pitchFamily="2" charset="-122"/>
                      <a:cs typeface="Times New Roman" panose="02020603050405020304" pitchFamily="18" charset="0"/>
                    </a:rPr>
                    <a:t>进行评估</a:t>
                  </a:r>
                  <a:endParaRPr lang="zh-CN" sz="1050" kern="100" dirty="0"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xmlns="" val="56208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grpSp>
        <p:nvGrpSpPr>
          <p:cNvPr id="24" name="组合 23"/>
          <p:cNvGrpSpPr/>
          <p:nvPr/>
        </p:nvGrpSpPr>
        <p:grpSpPr>
          <a:xfrm>
            <a:off x="659860" y="1382490"/>
            <a:ext cx="7519043" cy="590016"/>
            <a:chOff x="3922705" y="1761553"/>
            <a:chExt cx="7519043" cy="665062"/>
          </a:xfrm>
        </p:grpSpPr>
        <p:grpSp>
          <p:nvGrpSpPr>
            <p:cNvPr id="25" name="组合 24"/>
            <p:cNvGrpSpPr/>
            <p:nvPr/>
          </p:nvGrpSpPr>
          <p:grpSpPr>
            <a:xfrm>
              <a:off x="3922705" y="1761553"/>
              <a:ext cx="2476117" cy="665062"/>
              <a:chOff x="3922705" y="1758099"/>
              <a:chExt cx="2476117" cy="665062"/>
            </a:xfrm>
          </p:grpSpPr>
          <p:grpSp>
            <p:nvGrpSpPr>
              <p:cNvPr id="28" name="组合 27"/>
              <p:cNvGrpSpPr/>
              <p:nvPr/>
            </p:nvGrpSpPr>
            <p:grpSpPr>
              <a:xfrm>
                <a:off x="3922705" y="1758099"/>
                <a:ext cx="710255" cy="665062"/>
                <a:chOff x="3922705" y="1767664"/>
                <a:chExt cx="957458" cy="741218"/>
              </a:xfrm>
            </p:grpSpPr>
            <p:sp>
              <p:nvSpPr>
                <p:cNvPr id="30" name="圆角矩形 29"/>
                <p:cNvSpPr/>
                <p:nvPr/>
              </p:nvSpPr>
              <p:spPr>
                <a:xfrm>
                  <a:off x="3922705" y="1767664"/>
                  <a:ext cx="782198" cy="741218"/>
                </a:xfrm>
                <a:prstGeom prst="roundRect">
                  <a:avLst/>
                </a:prstGeom>
                <a:noFill/>
                <a:ln w="28575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1" name="矩形 30"/>
                <p:cNvSpPr/>
                <p:nvPr/>
              </p:nvSpPr>
              <p:spPr>
                <a:xfrm>
                  <a:off x="4529643" y="1889760"/>
                  <a:ext cx="350520" cy="514479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cxnSp>
            <p:nvCxnSpPr>
              <p:cNvPr id="29" name="直接连接符 28"/>
              <p:cNvCxnSpPr/>
              <p:nvPr/>
            </p:nvCxnSpPr>
            <p:spPr>
              <a:xfrm flipV="1">
                <a:off x="4433792" y="2257565"/>
                <a:ext cx="1965030" cy="20920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文本框 25"/>
            <p:cNvSpPr txBox="1"/>
            <p:nvPr/>
          </p:nvSpPr>
          <p:spPr>
            <a:xfrm>
              <a:off x="4009520" y="1841720"/>
              <a:ext cx="328953" cy="520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七</a:t>
              </a:r>
              <a:endPara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4425288" y="1777212"/>
              <a:ext cx="7016460" cy="5203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实操技能培训</a:t>
              </a: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1328240" y="2429578"/>
            <a:ext cx="9555660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zh-CN" altLang="en-US" sz="24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（一</a:t>
            </a:r>
            <a:r>
              <a:rPr lang="zh-CN" altLang="en-US" sz="24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）额温枪的</a:t>
            </a:r>
            <a:r>
              <a:rPr lang="zh-CN" altLang="zh-CN" sz="24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正确使用</a:t>
            </a:r>
            <a:r>
              <a:rPr lang="zh-CN" altLang="en-US" sz="24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（以倍尔康</a:t>
            </a:r>
            <a:r>
              <a:rPr lang="zh-CN" altLang="zh-CN" sz="24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非触式红外</a:t>
            </a:r>
            <a:r>
              <a:rPr lang="zh-CN" altLang="zh-CN" sz="24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体温计</a:t>
            </a:r>
            <a:r>
              <a:rPr lang="zh-CN" altLang="en-US" sz="24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为例）</a:t>
            </a:r>
            <a:endParaRPr lang="en-US" altLang="zh-CN" sz="2400" dirty="0">
              <a:solidFill>
                <a:schemeClr val="accent5">
                  <a:lumMod val="50000"/>
                </a:schemeClr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spcBef>
                <a:spcPts val="1800"/>
              </a:spcBef>
            </a:pPr>
            <a:r>
              <a:rPr lang="zh-CN" altLang="en-US" sz="24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zh-CN" altLang="en-US" sz="24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二</a:t>
            </a:r>
            <a:r>
              <a:rPr lang="zh-CN" altLang="en-US" sz="24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）消毒操作</a:t>
            </a:r>
            <a:endParaRPr lang="en-US" altLang="zh-CN" sz="2400" dirty="0" smtClean="0">
              <a:solidFill>
                <a:schemeClr val="accent5">
                  <a:lumMod val="50000"/>
                </a:schemeClr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spcBef>
                <a:spcPts val="1800"/>
              </a:spcBef>
            </a:pPr>
            <a:r>
              <a:rPr lang="zh-CN" altLang="en-US" sz="24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（三）口罩使用</a:t>
            </a:r>
            <a:endParaRPr lang="en-US" altLang="zh-CN" sz="2400" dirty="0" smtClean="0">
              <a:solidFill>
                <a:schemeClr val="accent5">
                  <a:lumMod val="50000"/>
                </a:schemeClr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spcBef>
                <a:spcPts val="1800"/>
              </a:spcBef>
            </a:pPr>
            <a:r>
              <a:rPr lang="zh-CN" altLang="en-US" sz="24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（四）水银体温计使用</a:t>
            </a:r>
            <a:endParaRPr lang="en-US" altLang="zh-CN" sz="2400" dirty="0" smtClean="0">
              <a:solidFill>
                <a:schemeClr val="accent5">
                  <a:lumMod val="50000"/>
                </a:schemeClr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594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918869"/>
            <a:ext cx="12325348" cy="593258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9" name="组合 78"/>
          <p:cNvGrpSpPr/>
          <p:nvPr/>
        </p:nvGrpSpPr>
        <p:grpSpPr>
          <a:xfrm>
            <a:off x="2189002" y="2897644"/>
            <a:ext cx="1821819" cy="2057501"/>
            <a:chOff x="2568440" y="2851734"/>
            <a:chExt cx="1821819" cy="2057501"/>
          </a:xfrm>
        </p:grpSpPr>
        <p:grpSp>
          <p:nvGrpSpPr>
            <p:cNvPr id="24" name="组合 23"/>
            <p:cNvGrpSpPr/>
            <p:nvPr/>
          </p:nvGrpSpPr>
          <p:grpSpPr>
            <a:xfrm>
              <a:off x="2568440" y="2851734"/>
              <a:ext cx="1821819" cy="2057501"/>
              <a:chOff x="3584448" y="1544639"/>
              <a:chExt cx="1964266" cy="2257777"/>
            </a:xfrm>
          </p:grpSpPr>
          <p:sp>
            <p:nvSpPr>
              <p:cNvPr id="25" name="六边形 24"/>
              <p:cNvSpPr/>
              <p:nvPr/>
            </p:nvSpPr>
            <p:spPr>
              <a:xfrm rot="5400000">
                <a:off x="3437692" y="1691395"/>
                <a:ext cx="2257777" cy="1964266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convex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6" name="六边形 4"/>
              <p:cNvSpPr/>
              <p:nvPr/>
            </p:nvSpPr>
            <p:spPr>
              <a:xfrm>
                <a:off x="3890545" y="1932282"/>
                <a:ext cx="1352070" cy="155410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ctr" defTabSz="1600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600" kern="1200"/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2862899" y="3203060"/>
              <a:ext cx="122938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b="1" dirty="0" smtClean="0">
                  <a:solidFill>
                    <a:srgbClr val="FF0000"/>
                  </a:solidFill>
                  <a:latin typeface="+mn-ea"/>
                </a:rPr>
                <a:t>内容</a:t>
              </a:r>
              <a:endParaRPr lang="en-US" altLang="zh-CN" sz="3200" b="1" dirty="0" smtClean="0">
                <a:solidFill>
                  <a:srgbClr val="FF0000"/>
                </a:solidFill>
                <a:latin typeface="+mn-ea"/>
              </a:endParaRPr>
            </a:p>
            <a:p>
              <a:pPr algn="ctr"/>
              <a:r>
                <a:rPr lang="zh-CN" altLang="en-US" sz="3200" b="1" dirty="0" smtClean="0">
                  <a:solidFill>
                    <a:srgbClr val="FF0000"/>
                  </a:solidFill>
                  <a:latin typeface="+mn-ea"/>
                </a:rPr>
                <a:t>提要</a:t>
              </a:r>
              <a:endParaRPr lang="zh-CN" altLang="en-US" sz="3200" b="1" dirty="0">
                <a:solidFill>
                  <a:srgbClr val="FF0000"/>
                </a:solidFill>
                <a:latin typeface="+mn-ea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3424811" y="1692297"/>
            <a:ext cx="5609078" cy="590016"/>
            <a:chOff x="3922705" y="1761553"/>
            <a:chExt cx="5609078" cy="665062"/>
          </a:xfrm>
        </p:grpSpPr>
        <p:grpSp>
          <p:nvGrpSpPr>
            <p:cNvPr id="27" name="组合 26"/>
            <p:cNvGrpSpPr/>
            <p:nvPr/>
          </p:nvGrpSpPr>
          <p:grpSpPr>
            <a:xfrm>
              <a:off x="3922705" y="1761553"/>
              <a:ext cx="5513395" cy="665062"/>
              <a:chOff x="3922705" y="1758099"/>
              <a:chExt cx="5513395" cy="665062"/>
            </a:xfrm>
          </p:grpSpPr>
          <p:grpSp>
            <p:nvGrpSpPr>
              <p:cNvPr id="28" name="组合 27"/>
              <p:cNvGrpSpPr/>
              <p:nvPr/>
            </p:nvGrpSpPr>
            <p:grpSpPr>
              <a:xfrm>
                <a:off x="3922705" y="1758099"/>
                <a:ext cx="710255" cy="665062"/>
                <a:chOff x="3922705" y="1767664"/>
                <a:chExt cx="957458" cy="741218"/>
              </a:xfrm>
            </p:grpSpPr>
            <p:sp>
              <p:nvSpPr>
                <p:cNvPr id="30" name="圆角矩形 29"/>
                <p:cNvSpPr/>
                <p:nvPr/>
              </p:nvSpPr>
              <p:spPr>
                <a:xfrm>
                  <a:off x="3922705" y="1767664"/>
                  <a:ext cx="782198" cy="741218"/>
                </a:xfrm>
                <a:prstGeom prst="roundRect">
                  <a:avLst/>
                </a:prstGeom>
                <a:noFill/>
                <a:ln w="28575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1" name="矩形 30"/>
                <p:cNvSpPr/>
                <p:nvPr/>
              </p:nvSpPr>
              <p:spPr>
                <a:xfrm>
                  <a:off x="4529643" y="1889760"/>
                  <a:ext cx="350520" cy="514479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cxnSp>
            <p:nvCxnSpPr>
              <p:cNvPr id="29" name="直接连接符 28"/>
              <p:cNvCxnSpPr/>
              <p:nvPr/>
            </p:nvCxnSpPr>
            <p:spPr>
              <a:xfrm flipV="1">
                <a:off x="4381500" y="2257018"/>
                <a:ext cx="5054600" cy="17682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文本框 4"/>
            <p:cNvSpPr txBox="1"/>
            <p:nvPr/>
          </p:nvSpPr>
          <p:spPr>
            <a:xfrm>
              <a:off x="4052547" y="1867650"/>
              <a:ext cx="3289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latin typeface="黑体" panose="02010609060101010101" pitchFamily="49" charset="-122"/>
                  <a:ea typeface="黑体" panose="02010609060101010101" pitchFamily="49" charset="-122"/>
                </a:rPr>
                <a:t>一</a:t>
              </a:r>
              <a:endParaRPr lang="zh-CN" altLang="en-US" dirty="0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502950" y="1880712"/>
              <a:ext cx="5028833" cy="4163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chemeClr val="accent1">
                      <a:lumMod val="7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当前的疫情形势与现场考试防控工作的协作配合</a:t>
              </a:r>
              <a:endParaRPr lang="zh-CN" alt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4010821" y="2258185"/>
            <a:ext cx="5606707" cy="577199"/>
            <a:chOff x="3922705" y="1761553"/>
            <a:chExt cx="5606707" cy="665062"/>
          </a:xfrm>
        </p:grpSpPr>
        <p:grpSp>
          <p:nvGrpSpPr>
            <p:cNvPr id="43" name="组合 42"/>
            <p:cNvGrpSpPr/>
            <p:nvPr/>
          </p:nvGrpSpPr>
          <p:grpSpPr>
            <a:xfrm>
              <a:off x="3922705" y="1761553"/>
              <a:ext cx="1701808" cy="665062"/>
              <a:chOff x="3922705" y="1758099"/>
              <a:chExt cx="1701808" cy="665062"/>
            </a:xfrm>
          </p:grpSpPr>
          <p:grpSp>
            <p:nvGrpSpPr>
              <p:cNvPr id="46" name="组合 45"/>
              <p:cNvGrpSpPr/>
              <p:nvPr/>
            </p:nvGrpSpPr>
            <p:grpSpPr>
              <a:xfrm>
                <a:off x="3922705" y="1758099"/>
                <a:ext cx="710255" cy="665062"/>
                <a:chOff x="3922705" y="1767664"/>
                <a:chExt cx="957458" cy="741218"/>
              </a:xfrm>
            </p:grpSpPr>
            <p:sp>
              <p:nvSpPr>
                <p:cNvPr id="48" name="圆角矩形 47"/>
                <p:cNvSpPr/>
                <p:nvPr/>
              </p:nvSpPr>
              <p:spPr>
                <a:xfrm>
                  <a:off x="3922705" y="1767664"/>
                  <a:ext cx="782198" cy="741218"/>
                </a:xfrm>
                <a:prstGeom prst="roundRect">
                  <a:avLst/>
                </a:prstGeom>
                <a:noFill/>
                <a:ln w="28575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9" name="矩形 48"/>
                <p:cNvSpPr/>
                <p:nvPr/>
              </p:nvSpPr>
              <p:spPr>
                <a:xfrm>
                  <a:off x="4529643" y="1889760"/>
                  <a:ext cx="350520" cy="514479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cxnSp>
            <p:nvCxnSpPr>
              <p:cNvPr id="47" name="直接连接符 46"/>
              <p:cNvCxnSpPr/>
              <p:nvPr/>
            </p:nvCxnSpPr>
            <p:spPr>
              <a:xfrm flipV="1">
                <a:off x="4381500" y="2267090"/>
                <a:ext cx="1243013" cy="7610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文本框 43"/>
            <p:cNvSpPr txBox="1"/>
            <p:nvPr/>
          </p:nvSpPr>
          <p:spPr>
            <a:xfrm>
              <a:off x="4052547" y="1867650"/>
              <a:ext cx="3289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latin typeface="黑体" panose="02010609060101010101" pitchFamily="49" charset="-122"/>
                  <a:ea typeface="黑体" panose="02010609060101010101" pitchFamily="49" charset="-122"/>
                </a:rPr>
                <a:t>二</a:t>
              </a:r>
              <a:endParaRPr lang="zh-CN" altLang="en-US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4500579" y="1837221"/>
              <a:ext cx="5028833" cy="42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chemeClr val="accent1">
                      <a:lumMod val="7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准备（以考试为例）</a:t>
              </a:r>
              <a:endParaRPr lang="zh-CN" altLang="en-US" b="1" dirty="0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4588695" y="2833204"/>
            <a:ext cx="5609077" cy="584847"/>
            <a:chOff x="3922705" y="1761553"/>
            <a:chExt cx="5609077" cy="665062"/>
          </a:xfrm>
        </p:grpSpPr>
        <p:grpSp>
          <p:nvGrpSpPr>
            <p:cNvPr id="53" name="组合 52"/>
            <p:cNvGrpSpPr/>
            <p:nvPr/>
          </p:nvGrpSpPr>
          <p:grpSpPr>
            <a:xfrm>
              <a:off x="3922705" y="1761553"/>
              <a:ext cx="1864516" cy="665062"/>
              <a:chOff x="3922705" y="1758099"/>
              <a:chExt cx="1864516" cy="665062"/>
            </a:xfrm>
          </p:grpSpPr>
          <p:grpSp>
            <p:nvGrpSpPr>
              <p:cNvPr id="56" name="组合 55"/>
              <p:cNvGrpSpPr/>
              <p:nvPr/>
            </p:nvGrpSpPr>
            <p:grpSpPr>
              <a:xfrm>
                <a:off x="3922705" y="1758099"/>
                <a:ext cx="710255" cy="665062"/>
                <a:chOff x="3922705" y="1767664"/>
                <a:chExt cx="957458" cy="741218"/>
              </a:xfrm>
            </p:grpSpPr>
            <p:sp>
              <p:nvSpPr>
                <p:cNvPr id="58" name="圆角矩形 57"/>
                <p:cNvSpPr/>
                <p:nvPr/>
              </p:nvSpPr>
              <p:spPr>
                <a:xfrm>
                  <a:off x="3922705" y="1767664"/>
                  <a:ext cx="782198" cy="741218"/>
                </a:xfrm>
                <a:prstGeom prst="roundRect">
                  <a:avLst/>
                </a:prstGeom>
                <a:noFill/>
                <a:ln w="28575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9" name="矩形 58"/>
                <p:cNvSpPr/>
                <p:nvPr/>
              </p:nvSpPr>
              <p:spPr>
                <a:xfrm>
                  <a:off x="4529643" y="1889760"/>
                  <a:ext cx="350520" cy="514479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cxnSp>
            <p:nvCxnSpPr>
              <p:cNvPr id="57" name="直接连接符 56"/>
              <p:cNvCxnSpPr/>
              <p:nvPr/>
            </p:nvCxnSpPr>
            <p:spPr>
              <a:xfrm flipV="1">
                <a:off x="4381500" y="2261974"/>
                <a:ext cx="1405721" cy="12726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文本框 53"/>
            <p:cNvSpPr txBox="1"/>
            <p:nvPr/>
          </p:nvSpPr>
          <p:spPr>
            <a:xfrm>
              <a:off x="4052547" y="1867650"/>
              <a:ext cx="3289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latin typeface="黑体" panose="02010609060101010101" pitchFamily="49" charset="-122"/>
                  <a:ea typeface="黑体" panose="02010609060101010101" pitchFamily="49" charset="-122"/>
                </a:rPr>
                <a:t>三</a:t>
              </a:r>
              <a:endParaRPr lang="zh-CN" altLang="en-US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4502949" y="1849277"/>
              <a:ext cx="5028833" cy="419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1200"/>
                </a:spcBef>
              </a:pPr>
              <a:r>
                <a:rPr lang="zh-CN" altLang="en-US" b="1" dirty="0">
                  <a:solidFill>
                    <a:schemeClr val="accent1">
                      <a:lumMod val="7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进考点要求</a:t>
              </a: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4906214" y="3481961"/>
            <a:ext cx="5609077" cy="584847"/>
            <a:chOff x="3922705" y="1761553"/>
            <a:chExt cx="5609077" cy="665062"/>
          </a:xfrm>
        </p:grpSpPr>
        <p:grpSp>
          <p:nvGrpSpPr>
            <p:cNvPr id="62" name="组合 61"/>
            <p:cNvGrpSpPr/>
            <p:nvPr/>
          </p:nvGrpSpPr>
          <p:grpSpPr>
            <a:xfrm>
              <a:off x="3922705" y="1761553"/>
              <a:ext cx="1606045" cy="665062"/>
              <a:chOff x="3922705" y="1758099"/>
              <a:chExt cx="1606045" cy="665062"/>
            </a:xfrm>
          </p:grpSpPr>
          <p:grpSp>
            <p:nvGrpSpPr>
              <p:cNvPr id="65" name="组合 64"/>
              <p:cNvGrpSpPr/>
              <p:nvPr/>
            </p:nvGrpSpPr>
            <p:grpSpPr>
              <a:xfrm>
                <a:off x="3922705" y="1758099"/>
                <a:ext cx="710255" cy="665062"/>
                <a:chOff x="3922705" y="1767664"/>
                <a:chExt cx="957458" cy="741218"/>
              </a:xfrm>
            </p:grpSpPr>
            <p:sp>
              <p:nvSpPr>
                <p:cNvPr id="67" name="圆角矩形 66"/>
                <p:cNvSpPr/>
                <p:nvPr/>
              </p:nvSpPr>
              <p:spPr>
                <a:xfrm>
                  <a:off x="3922705" y="1767664"/>
                  <a:ext cx="782198" cy="741218"/>
                </a:xfrm>
                <a:prstGeom prst="roundRect">
                  <a:avLst/>
                </a:prstGeom>
                <a:noFill/>
                <a:ln w="28575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8" name="矩形 67"/>
                <p:cNvSpPr/>
                <p:nvPr/>
              </p:nvSpPr>
              <p:spPr>
                <a:xfrm>
                  <a:off x="4529643" y="1889760"/>
                  <a:ext cx="350520" cy="514479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cxnSp>
            <p:nvCxnSpPr>
              <p:cNvPr id="66" name="直接连接符 65"/>
              <p:cNvCxnSpPr/>
              <p:nvPr/>
            </p:nvCxnSpPr>
            <p:spPr>
              <a:xfrm>
                <a:off x="4381500" y="2274701"/>
                <a:ext cx="1147250" cy="7289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3" name="文本框 62"/>
            <p:cNvSpPr txBox="1"/>
            <p:nvPr/>
          </p:nvSpPr>
          <p:spPr>
            <a:xfrm>
              <a:off x="4052547" y="1867650"/>
              <a:ext cx="328953" cy="419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latin typeface="黑体" panose="02010609060101010101" pitchFamily="49" charset="-122"/>
                  <a:ea typeface="黑体" panose="02010609060101010101" pitchFamily="49" charset="-122"/>
                </a:rPr>
                <a:t>四</a:t>
              </a:r>
              <a:endParaRPr lang="zh-CN" altLang="en-US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4502949" y="1849277"/>
              <a:ext cx="5028833" cy="419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1200"/>
                </a:spcBef>
              </a:pPr>
              <a:r>
                <a:rPr lang="zh-CN" altLang="en-US" b="1" dirty="0">
                  <a:solidFill>
                    <a:schemeClr val="accent1">
                      <a:lumMod val="7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考时要求</a:t>
              </a: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4588695" y="4137695"/>
            <a:ext cx="5609077" cy="584847"/>
            <a:chOff x="3922705" y="1761553"/>
            <a:chExt cx="5609077" cy="665062"/>
          </a:xfrm>
        </p:grpSpPr>
        <p:grpSp>
          <p:nvGrpSpPr>
            <p:cNvPr id="71" name="组合 70"/>
            <p:cNvGrpSpPr/>
            <p:nvPr/>
          </p:nvGrpSpPr>
          <p:grpSpPr>
            <a:xfrm>
              <a:off x="3922705" y="1761553"/>
              <a:ext cx="1612664" cy="665062"/>
              <a:chOff x="3922705" y="1758099"/>
              <a:chExt cx="1612664" cy="665062"/>
            </a:xfrm>
          </p:grpSpPr>
          <p:grpSp>
            <p:nvGrpSpPr>
              <p:cNvPr id="74" name="组合 73"/>
              <p:cNvGrpSpPr/>
              <p:nvPr/>
            </p:nvGrpSpPr>
            <p:grpSpPr>
              <a:xfrm>
                <a:off x="3922705" y="1758099"/>
                <a:ext cx="710255" cy="665062"/>
                <a:chOff x="3922705" y="1767664"/>
                <a:chExt cx="957458" cy="741218"/>
              </a:xfrm>
            </p:grpSpPr>
            <p:sp>
              <p:nvSpPr>
                <p:cNvPr id="76" name="圆角矩形 75"/>
                <p:cNvSpPr/>
                <p:nvPr/>
              </p:nvSpPr>
              <p:spPr>
                <a:xfrm>
                  <a:off x="3922705" y="1767664"/>
                  <a:ext cx="782198" cy="741218"/>
                </a:xfrm>
                <a:prstGeom prst="roundRect">
                  <a:avLst/>
                </a:prstGeom>
                <a:noFill/>
                <a:ln w="28575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7" name="矩形 76"/>
                <p:cNvSpPr/>
                <p:nvPr/>
              </p:nvSpPr>
              <p:spPr>
                <a:xfrm>
                  <a:off x="4529643" y="1889760"/>
                  <a:ext cx="350520" cy="514479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cxnSp>
            <p:nvCxnSpPr>
              <p:cNvPr id="75" name="直接连接符 74"/>
              <p:cNvCxnSpPr/>
              <p:nvPr/>
            </p:nvCxnSpPr>
            <p:spPr>
              <a:xfrm flipV="1">
                <a:off x="4381500" y="2274111"/>
                <a:ext cx="1153869" cy="590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文本框 71"/>
            <p:cNvSpPr txBox="1"/>
            <p:nvPr/>
          </p:nvSpPr>
          <p:spPr>
            <a:xfrm>
              <a:off x="4052547" y="1867650"/>
              <a:ext cx="328953" cy="419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latin typeface="黑体" panose="02010609060101010101" pitchFamily="49" charset="-122"/>
                  <a:ea typeface="黑体" panose="02010609060101010101" pitchFamily="49" charset="-122"/>
                </a:rPr>
                <a:t>五</a:t>
              </a:r>
              <a:endParaRPr lang="zh-CN" altLang="en-US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4502949" y="1849277"/>
              <a:ext cx="5028833" cy="419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1200"/>
                </a:spcBef>
              </a:pPr>
              <a:r>
                <a:rPr lang="zh-CN" altLang="en-US" b="1" dirty="0">
                  <a:solidFill>
                    <a:schemeClr val="accent1">
                      <a:lumMod val="7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用餐要求</a:t>
              </a: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4135066" y="4800830"/>
            <a:ext cx="5609077" cy="584847"/>
            <a:chOff x="3922705" y="1761553"/>
            <a:chExt cx="5609077" cy="665062"/>
          </a:xfrm>
        </p:grpSpPr>
        <p:grpSp>
          <p:nvGrpSpPr>
            <p:cNvPr id="81" name="组合 80"/>
            <p:cNvGrpSpPr/>
            <p:nvPr/>
          </p:nvGrpSpPr>
          <p:grpSpPr>
            <a:xfrm>
              <a:off x="3922705" y="1761553"/>
              <a:ext cx="3094661" cy="665062"/>
              <a:chOff x="3922705" y="1758099"/>
              <a:chExt cx="3094661" cy="665062"/>
            </a:xfrm>
          </p:grpSpPr>
          <p:grpSp>
            <p:nvGrpSpPr>
              <p:cNvPr id="84" name="组合 83"/>
              <p:cNvGrpSpPr/>
              <p:nvPr/>
            </p:nvGrpSpPr>
            <p:grpSpPr>
              <a:xfrm>
                <a:off x="3922705" y="1758099"/>
                <a:ext cx="710255" cy="665062"/>
                <a:chOff x="3922705" y="1767664"/>
                <a:chExt cx="957458" cy="741218"/>
              </a:xfrm>
            </p:grpSpPr>
            <p:sp>
              <p:nvSpPr>
                <p:cNvPr id="86" name="圆角矩形 85"/>
                <p:cNvSpPr/>
                <p:nvPr/>
              </p:nvSpPr>
              <p:spPr>
                <a:xfrm>
                  <a:off x="3922705" y="1767664"/>
                  <a:ext cx="782198" cy="741218"/>
                </a:xfrm>
                <a:prstGeom prst="roundRect">
                  <a:avLst/>
                </a:prstGeom>
                <a:noFill/>
                <a:ln w="28575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87" name="矩形 86"/>
                <p:cNvSpPr/>
                <p:nvPr/>
              </p:nvSpPr>
              <p:spPr>
                <a:xfrm>
                  <a:off x="4529643" y="1889760"/>
                  <a:ext cx="350520" cy="514479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cxnSp>
            <p:nvCxnSpPr>
              <p:cNvPr id="85" name="直接连接符 84"/>
              <p:cNvCxnSpPr>
                <a:endCxn id="83" idx="2"/>
              </p:cNvCxnSpPr>
              <p:nvPr/>
            </p:nvCxnSpPr>
            <p:spPr>
              <a:xfrm flipV="1">
                <a:off x="4381500" y="2265811"/>
                <a:ext cx="2635866" cy="8891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2" name="文本框 81"/>
            <p:cNvSpPr txBox="1"/>
            <p:nvPr/>
          </p:nvSpPr>
          <p:spPr>
            <a:xfrm>
              <a:off x="4052547" y="1867650"/>
              <a:ext cx="328953" cy="419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latin typeface="黑体" panose="02010609060101010101" pitchFamily="49" charset="-122"/>
                  <a:ea typeface="黑体" panose="02010609060101010101" pitchFamily="49" charset="-122"/>
                </a:rPr>
                <a:t>六</a:t>
              </a:r>
              <a:endParaRPr lang="zh-CN" altLang="en-US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83" name="文本框 82"/>
            <p:cNvSpPr txBox="1"/>
            <p:nvPr/>
          </p:nvSpPr>
          <p:spPr>
            <a:xfrm>
              <a:off x="4502949" y="1849277"/>
              <a:ext cx="5028833" cy="419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1200"/>
                </a:spcBef>
              </a:pPr>
              <a:r>
                <a:rPr lang="zh-CN" altLang="en-US" b="1" dirty="0">
                  <a:solidFill>
                    <a:schemeClr val="accent1">
                      <a:lumMod val="7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异常状态下的卫生应急</a:t>
              </a:r>
            </a:p>
          </p:txBody>
        </p:sp>
      </p:grpSp>
      <p:grpSp>
        <p:nvGrpSpPr>
          <p:cNvPr id="88" name="组合 87"/>
          <p:cNvGrpSpPr/>
          <p:nvPr/>
        </p:nvGrpSpPr>
        <p:grpSpPr>
          <a:xfrm>
            <a:off x="3554653" y="5428662"/>
            <a:ext cx="5609077" cy="584847"/>
            <a:chOff x="3922705" y="1761553"/>
            <a:chExt cx="5609077" cy="665062"/>
          </a:xfrm>
        </p:grpSpPr>
        <p:grpSp>
          <p:nvGrpSpPr>
            <p:cNvPr id="89" name="组合 88"/>
            <p:cNvGrpSpPr/>
            <p:nvPr/>
          </p:nvGrpSpPr>
          <p:grpSpPr>
            <a:xfrm>
              <a:off x="3922705" y="1761553"/>
              <a:ext cx="2061816" cy="665062"/>
              <a:chOff x="3922705" y="1758099"/>
              <a:chExt cx="2061816" cy="665062"/>
            </a:xfrm>
          </p:grpSpPr>
          <p:grpSp>
            <p:nvGrpSpPr>
              <p:cNvPr id="92" name="组合 91"/>
              <p:cNvGrpSpPr/>
              <p:nvPr/>
            </p:nvGrpSpPr>
            <p:grpSpPr>
              <a:xfrm>
                <a:off x="3922705" y="1758099"/>
                <a:ext cx="710255" cy="665062"/>
                <a:chOff x="3922705" y="1767664"/>
                <a:chExt cx="957458" cy="741218"/>
              </a:xfrm>
            </p:grpSpPr>
            <p:sp>
              <p:nvSpPr>
                <p:cNvPr id="94" name="圆角矩形 93"/>
                <p:cNvSpPr/>
                <p:nvPr/>
              </p:nvSpPr>
              <p:spPr>
                <a:xfrm>
                  <a:off x="3922705" y="1767664"/>
                  <a:ext cx="782198" cy="741218"/>
                </a:xfrm>
                <a:prstGeom prst="roundRect">
                  <a:avLst/>
                </a:prstGeom>
                <a:noFill/>
                <a:ln w="28575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95" name="矩形 94"/>
                <p:cNvSpPr/>
                <p:nvPr/>
              </p:nvSpPr>
              <p:spPr>
                <a:xfrm>
                  <a:off x="4529643" y="1889760"/>
                  <a:ext cx="350520" cy="514479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cxnSp>
            <p:nvCxnSpPr>
              <p:cNvPr id="93" name="直接连接符 92"/>
              <p:cNvCxnSpPr/>
              <p:nvPr/>
            </p:nvCxnSpPr>
            <p:spPr>
              <a:xfrm flipV="1">
                <a:off x="4381500" y="2265811"/>
                <a:ext cx="1603021" cy="8891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0" name="文本框 89"/>
            <p:cNvSpPr txBox="1"/>
            <p:nvPr/>
          </p:nvSpPr>
          <p:spPr>
            <a:xfrm>
              <a:off x="4052547" y="1867650"/>
              <a:ext cx="328953" cy="419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latin typeface="黑体" panose="02010609060101010101" pitchFamily="49" charset="-122"/>
                  <a:ea typeface="黑体" panose="02010609060101010101" pitchFamily="49" charset="-122"/>
                </a:rPr>
                <a:t>七</a:t>
              </a:r>
              <a:endParaRPr lang="zh-CN" altLang="en-US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91" name="文本框 90"/>
            <p:cNvSpPr txBox="1"/>
            <p:nvPr/>
          </p:nvSpPr>
          <p:spPr>
            <a:xfrm>
              <a:off x="4502949" y="1849277"/>
              <a:ext cx="5028833" cy="419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1200"/>
                </a:spcBef>
              </a:pPr>
              <a:r>
                <a:rPr lang="zh-CN" altLang="en-US" b="1" dirty="0">
                  <a:solidFill>
                    <a:schemeClr val="accent1">
                      <a:lumMod val="7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实操技能培训</a:t>
              </a:r>
            </a:p>
          </p:txBody>
        </p:sp>
      </p:grpSp>
      <p:pic>
        <p:nvPicPr>
          <p:cNvPr id="78" name="图片 77">
            <a:extLst>
              <a:ext uri="{FF2B5EF4-FFF2-40B4-BE49-F238E27FC236}">
                <a16:creationId xmlns:a16="http://schemas.microsoft.com/office/drawing/2014/main" xmlns="" id="{86CA7552-60B6-45F0-8E9B-8E9EFBBF9A8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" y="0"/>
            <a:ext cx="1495994" cy="925416"/>
          </a:xfrm>
          <a:prstGeom prst="rect">
            <a:avLst/>
          </a:prstGeom>
        </p:spPr>
      </p:pic>
      <p:sp>
        <p:nvSpPr>
          <p:cNvPr id="96" name="文本框 95">
            <a:extLst>
              <a:ext uri="{FF2B5EF4-FFF2-40B4-BE49-F238E27FC236}">
                <a16:creationId xmlns:a16="http://schemas.microsoft.com/office/drawing/2014/main" xmlns="" id="{7871E3D5-1736-44CE-A8AF-CF62165040A9}"/>
              </a:ext>
            </a:extLst>
          </p:cNvPr>
          <p:cNvSpPr txBox="1"/>
          <p:nvPr/>
        </p:nvSpPr>
        <p:spPr>
          <a:xfrm>
            <a:off x="1495991" y="0"/>
            <a:ext cx="10696007" cy="9254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sp>
        <p:nvSpPr>
          <p:cNvPr id="97" name="文本框 96">
            <a:extLst>
              <a:ext uri="{FF2B5EF4-FFF2-40B4-BE49-F238E27FC236}">
                <a16:creationId xmlns:a16="http://schemas.microsoft.com/office/drawing/2014/main" xmlns="" id="{4B091C2D-42D8-4A90-9CA5-2C75A97C05B1}"/>
              </a:ext>
            </a:extLst>
          </p:cNvPr>
          <p:cNvSpPr txBox="1"/>
          <p:nvPr/>
        </p:nvSpPr>
        <p:spPr>
          <a:xfrm>
            <a:off x="1688079" y="0"/>
            <a:ext cx="5251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自贡市疾病预防控制中心</a:t>
            </a:r>
          </a:p>
        </p:txBody>
      </p:sp>
      <p:sp>
        <p:nvSpPr>
          <p:cNvPr id="98" name="文本框 97">
            <a:extLst>
              <a:ext uri="{FF2B5EF4-FFF2-40B4-BE49-F238E27FC236}">
                <a16:creationId xmlns:a16="http://schemas.microsoft.com/office/drawing/2014/main" xmlns="" id="{79929582-0CF9-4DA8-AD02-589BFFB1FA44}"/>
              </a:ext>
            </a:extLst>
          </p:cNvPr>
          <p:cNvSpPr txBox="1"/>
          <p:nvPr/>
        </p:nvSpPr>
        <p:spPr>
          <a:xfrm>
            <a:off x="1742054" y="556084"/>
            <a:ext cx="514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Zigong Center For Disease Control and Prevention </a:t>
            </a:r>
            <a:endParaRPr lang="zh-CN" altLang="en-US" b="1" dirty="0">
              <a:solidFill>
                <a:schemeClr val="bg1"/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411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0" y="1754726"/>
            <a:ext cx="9683827" cy="124795"/>
            <a:chOff x="0" y="1860"/>
            <a:chExt cx="12289" cy="348"/>
          </a:xfrm>
        </p:grpSpPr>
        <p:grpSp>
          <p:nvGrpSpPr>
            <p:cNvPr id="18" name="组合 17"/>
            <p:cNvGrpSpPr/>
            <p:nvPr/>
          </p:nvGrpSpPr>
          <p:grpSpPr>
            <a:xfrm>
              <a:off x="0" y="1860"/>
              <a:ext cx="9829" cy="349"/>
              <a:chOff x="0" y="-1"/>
              <a:chExt cx="9985800" cy="287760"/>
            </a:xfrm>
          </p:grpSpPr>
          <p:sp>
            <p:nvSpPr>
              <p:cNvPr id="20" name="Shape 5209"/>
              <p:cNvSpPr/>
              <p:nvPr/>
            </p:nvSpPr>
            <p:spPr>
              <a:xfrm>
                <a:off x="0" y="0"/>
                <a:ext cx="2496450" cy="28775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1" name="Shape 5209"/>
              <p:cNvSpPr/>
              <p:nvPr/>
            </p:nvSpPr>
            <p:spPr>
              <a:xfrm>
                <a:off x="2496450" y="0"/>
                <a:ext cx="2496450" cy="28775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2" name="Shape 5209"/>
              <p:cNvSpPr/>
              <p:nvPr/>
            </p:nvSpPr>
            <p:spPr>
              <a:xfrm>
                <a:off x="4992900" y="0"/>
                <a:ext cx="2496450" cy="28775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3" name="Shape 5209"/>
              <p:cNvSpPr/>
              <p:nvPr/>
            </p:nvSpPr>
            <p:spPr>
              <a:xfrm>
                <a:off x="7489350" y="-1"/>
                <a:ext cx="2496450" cy="2877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</p:grpSp>
        <p:sp>
          <p:nvSpPr>
            <p:cNvPr id="19" name="Shape 5209"/>
            <p:cNvSpPr/>
            <p:nvPr/>
          </p:nvSpPr>
          <p:spPr>
            <a:xfrm>
              <a:off x="9833" y="1860"/>
              <a:ext cx="2457" cy="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ctr">
                <a:buClr>
                  <a:srgbClr val="FFFFFF"/>
                </a:buClr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>
                <a:latin typeface="+mn-ea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747994" y="1954653"/>
            <a:ext cx="1064521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        在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关机状态下，按“开关</a:t>
            </a:r>
            <a:r>
              <a:rPr lang="en-US" altLang="zh-CN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/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测量”键开机，</a:t>
            </a:r>
            <a:r>
              <a:rPr lang="en-US" altLang="zh-CN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LCD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屏全显</a:t>
            </a:r>
            <a:r>
              <a:rPr lang="en-US" altLang="zh-CN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1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秒后，显示“</a:t>
            </a:r>
            <a:r>
              <a:rPr lang="en-US" altLang="zh-CN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——℃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或</a:t>
            </a:r>
            <a:r>
              <a:rPr lang="en-US" altLang="zh-CN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——℉”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表示主机进入待机状态（在待机约</a:t>
            </a:r>
            <a:r>
              <a:rPr lang="en-US" altLang="zh-CN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30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秒内无按键操作，产品将自动关机或长按“开关</a:t>
            </a:r>
            <a:r>
              <a:rPr lang="en-US" altLang="zh-CN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/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测量”键</a:t>
            </a:r>
            <a:r>
              <a:rPr lang="en-US" altLang="zh-CN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3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秒以上也可关机）；在待机状态下，按“开关</a:t>
            </a:r>
            <a:r>
              <a:rPr lang="en-US" altLang="zh-CN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/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测量”键测量，当</a:t>
            </a:r>
            <a:r>
              <a:rPr lang="en-US" altLang="zh-CN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LCD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屏显示温度时或提示音结束后才完成测量，时间约为</a:t>
            </a:r>
            <a:r>
              <a:rPr lang="en-US" altLang="zh-CN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1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秒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。</a:t>
            </a:r>
            <a:endParaRPr lang="en-US" altLang="zh-CN" sz="2000" b="1" dirty="0" smtClean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zh-CN" altLang="en-US" sz="2000" b="1" dirty="0" smtClean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        </a:t>
            </a:r>
            <a:r>
              <a:rPr lang="en-US" altLang="zh-CN" sz="2000" b="1" dirty="0" smtClean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※</a:t>
            </a:r>
            <a:r>
              <a:rPr lang="zh-CN" altLang="en-US" sz="2000" b="1" dirty="0" smtClean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提示</a:t>
            </a:r>
            <a:r>
              <a:rPr lang="zh-CN" altLang="en-US" sz="2000" b="1" dirty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：测量未完成</a:t>
            </a:r>
            <a:r>
              <a:rPr lang="zh-CN" altLang="en-US" sz="2000" b="1" dirty="0" smtClean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时额温枪不能</a:t>
            </a:r>
            <a:r>
              <a:rPr lang="zh-CN" altLang="en-US" sz="2000" b="1" dirty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移开测量温度的位置。</a:t>
            </a:r>
            <a:endParaRPr lang="zh-CN" altLang="en-US" sz="2000" dirty="0">
              <a:solidFill>
                <a:srgbClr val="FF0000"/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47993" y="1078461"/>
            <a:ext cx="106452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（一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）额温枪的</a:t>
            </a:r>
            <a:r>
              <a:rPr lang="zh-CN" altLang="en-US" sz="2800" b="1" dirty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正确使用（以倍尔康非触式红外体温计为例）</a:t>
            </a:r>
          </a:p>
        </p:txBody>
      </p:sp>
    </p:spTree>
    <p:extLst>
      <p:ext uri="{BB962C8B-B14F-4D97-AF65-F5344CB8AC3E}">
        <p14:creationId xmlns:p14="http://schemas.microsoft.com/office/powerpoint/2010/main" xmlns="" val="291693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0" y="1754726"/>
            <a:ext cx="9683827" cy="124795"/>
            <a:chOff x="0" y="1860"/>
            <a:chExt cx="12289" cy="348"/>
          </a:xfrm>
        </p:grpSpPr>
        <p:grpSp>
          <p:nvGrpSpPr>
            <p:cNvPr id="18" name="组合 17"/>
            <p:cNvGrpSpPr/>
            <p:nvPr/>
          </p:nvGrpSpPr>
          <p:grpSpPr>
            <a:xfrm>
              <a:off x="0" y="1860"/>
              <a:ext cx="9829" cy="349"/>
              <a:chOff x="0" y="-1"/>
              <a:chExt cx="9985800" cy="287760"/>
            </a:xfrm>
          </p:grpSpPr>
          <p:sp>
            <p:nvSpPr>
              <p:cNvPr id="20" name="Shape 5209"/>
              <p:cNvSpPr/>
              <p:nvPr/>
            </p:nvSpPr>
            <p:spPr>
              <a:xfrm>
                <a:off x="0" y="0"/>
                <a:ext cx="2496450" cy="28775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1" name="Shape 5209"/>
              <p:cNvSpPr/>
              <p:nvPr/>
            </p:nvSpPr>
            <p:spPr>
              <a:xfrm>
                <a:off x="2496450" y="0"/>
                <a:ext cx="2496450" cy="28775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2" name="Shape 5209"/>
              <p:cNvSpPr/>
              <p:nvPr/>
            </p:nvSpPr>
            <p:spPr>
              <a:xfrm>
                <a:off x="4992900" y="0"/>
                <a:ext cx="2496450" cy="28775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3" name="Shape 5209"/>
              <p:cNvSpPr/>
              <p:nvPr/>
            </p:nvSpPr>
            <p:spPr>
              <a:xfrm>
                <a:off x="7489350" y="-1"/>
                <a:ext cx="2496450" cy="2877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</p:grpSp>
        <p:sp>
          <p:nvSpPr>
            <p:cNvPr id="19" name="Shape 5209"/>
            <p:cNvSpPr/>
            <p:nvPr/>
          </p:nvSpPr>
          <p:spPr>
            <a:xfrm>
              <a:off x="9833" y="1860"/>
              <a:ext cx="2457" cy="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ctr">
                <a:buClr>
                  <a:srgbClr val="FFFFFF"/>
                </a:buClr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>
                <a:latin typeface="+mn-ea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718966" y="1591795"/>
            <a:ext cx="1064521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CN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        1.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测量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部位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选择</a:t>
            </a:r>
            <a:endParaRPr lang="en-US" altLang="zh-CN" sz="2000" b="1" dirty="0" smtClean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测量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体温时，应将体温枪指向前额头正中央</a:t>
            </a:r>
            <a:r>
              <a:rPr lang="en-US" altLang="zh-CN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——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眉心上方并保持垂直，测量部位不能有毛发遮挡。如果不能保证被测部位（额头）在恒定环境下，建议用不外漏的体表进行测量（如胸部或腹部）。</a:t>
            </a:r>
          </a:p>
          <a:p>
            <a:pPr>
              <a:spcBef>
                <a:spcPts val="1200"/>
              </a:spcBef>
            </a:pPr>
            <a:r>
              <a:rPr lang="en-US" altLang="zh-CN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        2.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测量距离</a:t>
            </a:r>
            <a:endParaRPr lang="en-US" altLang="zh-CN" sz="2000" b="1" dirty="0" smtClean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en-US" altLang="zh-CN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 </a:t>
            </a:r>
            <a:r>
              <a:rPr lang="en-US" altLang="zh-CN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与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额头的距离建议在</a:t>
            </a:r>
            <a:r>
              <a:rPr lang="en-US" altLang="zh-CN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3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～</a:t>
            </a:r>
            <a:r>
              <a:rPr lang="en-US" altLang="zh-CN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5cm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左右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。</a:t>
            </a:r>
            <a:endParaRPr lang="en-US" altLang="zh-CN" sz="2000" dirty="0" smtClean="0"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en-US" altLang="zh-CN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         3.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测量步骤</a:t>
            </a:r>
            <a:endParaRPr lang="zh-CN" altLang="en-US" sz="2000" b="1" dirty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47993" y="1078461"/>
            <a:ext cx="106452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（一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）额温枪的</a:t>
            </a:r>
            <a:r>
              <a:rPr lang="zh-CN" altLang="en-US" sz="2800" b="1" dirty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正确使用（以倍尔康非触式红外体温计为例）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993" y="4481008"/>
            <a:ext cx="1400000" cy="185714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7638" y="4481009"/>
            <a:ext cx="1457757" cy="185714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7899" y="4489512"/>
            <a:ext cx="3485714" cy="1848639"/>
          </a:xfrm>
          <a:prstGeom prst="rect">
            <a:avLst/>
          </a:prstGeom>
        </p:spPr>
      </p:pic>
      <p:cxnSp>
        <p:nvCxnSpPr>
          <p:cNvPr id="26" name="直接箭头连接符 25"/>
          <p:cNvCxnSpPr/>
          <p:nvPr/>
        </p:nvCxnSpPr>
        <p:spPr>
          <a:xfrm>
            <a:off x="2162159" y="5409579"/>
            <a:ext cx="609036" cy="1"/>
          </a:xfrm>
          <a:prstGeom prst="straightConnector1">
            <a:avLst/>
          </a:prstGeom>
          <a:ln w="571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96117" y="4477675"/>
            <a:ext cx="2161905" cy="1848639"/>
          </a:xfrm>
          <a:prstGeom prst="rect">
            <a:avLst/>
          </a:prstGeom>
        </p:spPr>
      </p:pic>
      <p:cxnSp>
        <p:nvCxnSpPr>
          <p:cNvPr id="29" name="直接箭头连接符 28"/>
          <p:cNvCxnSpPr/>
          <p:nvPr/>
        </p:nvCxnSpPr>
        <p:spPr>
          <a:xfrm>
            <a:off x="4326760" y="5409578"/>
            <a:ext cx="609036" cy="1"/>
          </a:xfrm>
          <a:prstGeom prst="straightConnector1">
            <a:avLst/>
          </a:prstGeom>
          <a:ln w="571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/>
          <p:nvPr/>
        </p:nvCxnSpPr>
        <p:spPr>
          <a:xfrm>
            <a:off x="8569665" y="5409578"/>
            <a:ext cx="609036" cy="1"/>
          </a:xfrm>
          <a:prstGeom prst="straightConnector1">
            <a:avLst/>
          </a:prstGeom>
          <a:ln w="571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2076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0" y="1754726"/>
            <a:ext cx="9683827" cy="124795"/>
            <a:chOff x="0" y="1860"/>
            <a:chExt cx="12289" cy="348"/>
          </a:xfrm>
        </p:grpSpPr>
        <p:grpSp>
          <p:nvGrpSpPr>
            <p:cNvPr id="18" name="组合 17"/>
            <p:cNvGrpSpPr/>
            <p:nvPr/>
          </p:nvGrpSpPr>
          <p:grpSpPr>
            <a:xfrm>
              <a:off x="0" y="1860"/>
              <a:ext cx="9829" cy="349"/>
              <a:chOff x="0" y="-1"/>
              <a:chExt cx="9985800" cy="287760"/>
            </a:xfrm>
          </p:grpSpPr>
          <p:sp>
            <p:nvSpPr>
              <p:cNvPr id="20" name="Shape 5209"/>
              <p:cNvSpPr/>
              <p:nvPr/>
            </p:nvSpPr>
            <p:spPr>
              <a:xfrm>
                <a:off x="0" y="0"/>
                <a:ext cx="2496450" cy="28775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1" name="Shape 5209"/>
              <p:cNvSpPr/>
              <p:nvPr/>
            </p:nvSpPr>
            <p:spPr>
              <a:xfrm>
                <a:off x="2496450" y="0"/>
                <a:ext cx="2496450" cy="28775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2" name="Shape 5209"/>
              <p:cNvSpPr/>
              <p:nvPr/>
            </p:nvSpPr>
            <p:spPr>
              <a:xfrm>
                <a:off x="4992900" y="0"/>
                <a:ext cx="2496450" cy="28775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3" name="Shape 5209"/>
              <p:cNvSpPr/>
              <p:nvPr/>
            </p:nvSpPr>
            <p:spPr>
              <a:xfrm>
                <a:off x="7489350" y="-1"/>
                <a:ext cx="2496450" cy="2877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</p:grpSp>
        <p:sp>
          <p:nvSpPr>
            <p:cNvPr id="19" name="Shape 5209"/>
            <p:cNvSpPr/>
            <p:nvPr/>
          </p:nvSpPr>
          <p:spPr>
            <a:xfrm>
              <a:off x="9833" y="1860"/>
              <a:ext cx="2457" cy="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ctr">
                <a:buClr>
                  <a:srgbClr val="FFFFFF"/>
                </a:buClr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>
                <a:latin typeface="+mn-ea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747994" y="1954653"/>
            <a:ext cx="1064521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CN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4.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测量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时注意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事项</a:t>
            </a:r>
            <a:endParaRPr lang="en-US" altLang="zh-CN" sz="2000" b="1" dirty="0" smtClean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en-US" altLang="zh-CN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 </a:t>
            </a:r>
            <a:r>
              <a:rPr lang="en-US" altLang="zh-CN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       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（</a:t>
            </a:r>
            <a:r>
              <a:rPr lang="en-US" altLang="zh-CN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1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）当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被测人来自与环境温度差异较大的地方，应至少在测量环境内停留</a:t>
            </a:r>
            <a:r>
              <a:rPr lang="en-US" altLang="zh-CN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5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分钟以上，待与环境温度一致后再测量，否则将影响测量结果。</a:t>
            </a:r>
          </a:p>
          <a:p>
            <a:pPr>
              <a:spcBef>
                <a:spcPts val="1200"/>
              </a:spcBef>
            </a:pP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（</a:t>
            </a:r>
            <a:r>
              <a:rPr lang="en-US" altLang="zh-CN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2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）发烧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病人额头发汗、使用冷敷及采取其他降温措施后，会使得测量结果偏低，应避免在这种情况下测量。</a:t>
            </a:r>
          </a:p>
          <a:p>
            <a:pPr>
              <a:spcBef>
                <a:spcPts val="1200"/>
              </a:spcBef>
            </a:pP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（</a:t>
            </a:r>
            <a:r>
              <a:rPr lang="en-US" altLang="zh-CN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3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）额温枪从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与待环境温度差异较大的地方取出使用时，应将产品放置在使用环境下</a:t>
            </a:r>
            <a:r>
              <a:rPr lang="en-US" altLang="zh-CN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20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分钟后再使用。</a:t>
            </a:r>
          </a:p>
          <a:p>
            <a:pPr>
              <a:spcBef>
                <a:spcPts val="1200"/>
              </a:spcBef>
            </a:pP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 （</a:t>
            </a:r>
            <a:r>
              <a:rPr lang="en-US" altLang="zh-CN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4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）被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测量人周围的环境要稳定，不能在风扇、空调出风口等气流较大的地方测量。</a:t>
            </a:r>
          </a:p>
          <a:p>
            <a:pPr>
              <a:spcBef>
                <a:spcPts val="1200"/>
              </a:spcBef>
            </a:pP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 （</a:t>
            </a:r>
            <a:r>
              <a:rPr lang="en-US" altLang="zh-CN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5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）不能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在阳光直射的地方使用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该额温枪。</a:t>
            </a:r>
            <a:endParaRPr lang="zh-CN" altLang="en-US" sz="2000" dirty="0"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（</a:t>
            </a:r>
            <a:r>
              <a:rPr lang="en-US" altLang="zh-CN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6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）测量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时建议测</a:t>
            </a:r>
            <a:r>
              <a:rPr lang="en-US" altLang="zh-CN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3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次左右，每次测量的时间间隔为</a:t>
            </a:r>
            <a:r>
              <a:rPr lang="en-US" altLang="zh-CN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3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～</a:t>
            </a:r>
            <a:r>
              <a:rPr lang="en-US" altLang="zh-CN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5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秒，以显示最多的一组数据为准。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47993" y="1078461"/>
            <a:ext cx="106452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（一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）额温枪的</a:t>
            </a:r>
            <a:r>
              <a:rPr lang="zh-CN" altLang="en-US" sz="2800" b="1" dirty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正确使用（以倍尔康非触式红外体温计为例）</a:t>
            </a:r>
          </a:p>
        </p:txBody>
      </p:sp>
    </p:spTree>
    <p:extLst>
      <p:ext uri="{BB962C8B-B14F-4D97-AF65-F5344CB8AC3E}">
        <p14:creationId xmlns:p14="http://schemas.microsoft.com/office/powerpoint/2010/main" xmlns="" val="92150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0" y="1754726"/>
            <a:ext cx="9683827" cy="124795"/>
            <a:chOff x="0" y="1860"/>
            <a:chExt cx="12289" cy="348"/>
          </a:xfrm>
        </p:grpSpPr>
        <p:grpSp>
          <p:nvGrpSpPr>
            <p:cNvPr id="18" name="组合 17"/>
            <p:cNvGrpSpPr/>
            <p:nvPr/>
          </p:nvGrpSpPr>
          <p:grpSpPr>
            <a:xfrm>
              <a:off x="0" y="1860"/>
              <a:ext cx="9829" cy="349"/>
              <a:chOff x="0" y="-1"/>
              <a:chExt cx="9985800" cy="287760"/>
            </a:xfrm>
          </p:grpSpPr>
          <p:sp>
            <p:nvSpPr>
              <p:cNvPr id="20" name="Shape 5209"/>
              <p:cNvSpPr/>
              <p:nvPr/>
            </p:nvSpPr>
            <p:spPr>
              <a:xfrm>
                <a:off x="0" y="0"/>
                <a:ext cx="2496450" cy="28775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1" name="Shape 5209"/>
              <p:cNvSpPr/>
              <p:nvPr/>
            </p:nvSpPr>
            <p:spPr>
              <a:xfrm>
                <a:off x="2496450" y="0"/>
                <a:ext cx="2496450" cy="28775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2" name="Shape 5209"/>
              <p:cNvSpPr/>
              <p:nvPr/>
            </p:nvSpPr>
            <p:spPr>
              <a:xfrm>
                <a:off x="4992900" y="0"/>
                <a:ext cx="2496450" cy="28775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3" name="Shape 5209"/>
              <p:cNvSpPr/>
              <p:nvPr/>
            </p:nvSpPr>
            <p:spPr>
              <a:xfrm>
                <a:off x="7489350" y="-1"/>
                <a:ext cx="2496450" cy="2877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</p:grpSp>
        <p:sp>
          <p:nvSpPr>
            <p:cNvPr id="19" name="Shape 5209"/>
            <p:cNvSpPr/>
            <p:nvPr/>
          </p:nvSpPr>
          <p:spPr>
            <a:xfrm>
              <a:off x="9833" y="1860"/>
              <a:ext cx="2457" cy="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ctr">
                <a:buClr>
                  <a:srgbClr val="FFFFFF"/>
                </a:buClr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>
                <a:latin typeface="+mn-ea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747994" y="1954653"/>
            <a:ext cx="106452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1.</a:t>
            </a:r>
            <a:r>
              <a:rPr lang="zh-CN" altLang="zh-CN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核心</a:t>
            </a:r>
            <a:r>
              <a:rPr lang="zh-CN" altLang="zh-CN" sz="24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是消毒液的配制</a:t>
            </a:r>
            <a:r>
              <a:rPr lang="zh-CN" altLang="zh-CN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。</a:t>
            </a:r>
            <a:endParaRPr lang="en-US" altLang="zh-CN" sz="2400" b="1" dirty="0" smtClean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配制</a:t>
            </a:r>
            <a:r>
              <a:rPr lang="zh-CN" altLang="zh-CN" sz="24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计算见消毒剂计算</a:t>
            </a:r>
            <a:r>
              <a:rPr lang="zh-CN" altLang="zh-CN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模板</a:t>
            </a:r>
            <a:r>
              <a:rPr lang="zh-CN" altLang="en-US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。如：</a:t>
            </a:r>
            <a:r>
              <a:rPr lang="en-US" altLang="zh-CN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84</a:t>
            </a:r>
            <a:r>
              <a:rPr lang="zh-CN" altLang="en-US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消毒液配制</a:t>
            </a:r>
            <a:endParaRPr lang="zh-CN" altLang="en-US" sz="2400" b="1" dirty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47993" y="1078461"/>
            <a:ext cx="106452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（二）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消毒操作</a:t>
            </a:r>
            <a:endParaRPr lang="zh-CN" altLang="en-US" sz="2800" b="1" dirty="0">
              <a:solidFill>
                <a:srgbClr val="FF0000"/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46513483"/>
              </p:ext>
            </p:extLst>
          </p:nvPr>
        </p:nvGraphicFramePr>
        <p:xfrm>
          <a:off x="1379197" y="3760928"/>
          <a:ext cx="8599487" cy="1216025"/>
        </p:xfrm>
        <a:graphic>
          <a:graphicData uri="http://schemas.openxmlformats.org/presentationml/2006/ole">
            <p:oleObj spid="_x0000_s1036" name="工作表" r:id="rId4" imgW="3438450" imgH="438060" progId="Excel.Shee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2676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4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grpSp>
        <p:nvGrpSpPr>
          <p:cNvPr id="5" name="组合 15"/>
          <p:cNvGrpSpPr/>
          <p:nvPr/>
        </p:nvGrpSpPr>
        <p:grpSpPr>
          <a:xfrm>
            <a:off x="0" y="1754726"/>
            <a:ext cx="9683827" cy="124795"/>
            <a:chOff x="0" y="1860"/>
            <a:chExt cx="12289" cy="348"/>
          </a:xfrm>
        </p:grpSpPr>
        <p:grpSp>
          <p:nvGrpSpPr>
            <p:cNvPr id="8" name="组合 17"/>
            <p:cNvGrpSpPr/>
            <p:nvPr/>
          </p:nvGrpSpPr>
          <p:grpSpPr>
            <a:xfrm>
              <a:off x="0" y="1860"/>
              <a:ext cx="9829" cy="349"/>
              <a:chOff x="0" y="-1"/>
              <a:chExt cx="9985800" cy="287760"/>
            </a:xfrm>
          </p:grpSpPr>
          <p:sp>
            <p:nvSpPr>
              <p:cNvPr id="20" name="Shape 5209"/>
              <p:cNvSpPr/>
              <p:nvPr/>
            </p:nvSpPr>
            <p:spPr>
              <a:xfrm>
                <a:off x="0" y="0"/>
                <a:ext cx="2496450" cy="28775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1" name="Shape 5209"/>
              <p:cNvSpPr/>
              <p:nvPr/>
            </p:nvSpPr>
            <p:spPr>
              <a:xfrm>
                <a:off x="2496450" y="0"/>
                <a:ext cx="2496450" cy="28775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2" name="Shape 5209"/>
              <p:cNvSpPr/>
              <p:nvPr/>
            </p:nvSpPr>
            <p:spPr>
              <a:xfrm>
                <a:off x="4992900" y="0"/>
                <a:ext cx="2496450" cy="28775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3" name="Shape 5209"/>
              <p:cNvSpPr/>
              <p:nvPr/>
            </p:nvSpPr>
            <p:spPr>
              <a:xfrm>
                <a:off x="7489350" y="-1"/>
                <a:ext cx="2496450" cy="2877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</p:grpSp>
        <p:sp>
          <p:nvSpPr>
            <p:cNvPr id="19" name="Shape 5209"/>
            <p:cNvSpPr/>
            <p:nvPr/>
          </p:nvSpPr>
          <p:spPr>
            <a:xfrm>
              <a:off x="9833" y="1860"/>
              <a:ext cx="2457" cy="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ctr">
                <a:buClr>
                  <a:srgbClr val="FFFFFF"/>
                </a:buClr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>
                <a:latin typeface="+mn-ea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747994" y="1954653"/>
            <a:ext cx="1064521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2.</a:t>
            </a:r>
            <a:r>
              <a:rPr lang="zh-CN" altLang="en-US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规范化操作使用</a:t>
            </a:r>
            <a:r>
              <a:rPr lang="zh-CN" altLang="zh-CN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。</a:t>
            </a:r>
            <a:r>
              <a:rPr lang="zh-CN" altLang="en-US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原则是：按消毒药使用说明来进行。</a:t>
            </a:r>
            <a:endParaRPr lang="en-US" altLang="zh-CN" sz="2400" b="1" dirty="0" smtClean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确定消毒对象、消毒剂种类、消毒方法、消毒作用时间等。</a:t>
            </a:r>
            <a:endParaRPr lang="en-US" altLang="zh-CN" sz="2400" b="1" dirty="0" smtClean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注意消毒时注意事项，如重要物品的保护、消毒人员的个人防护、环境及人员保护、完成后消毒器械清洗等。</a:t>
            </a:r>
            <a:endParaRPr lang="en-US" altLang="zh-CN" sz="2400" b="1" dirty="0" smtClean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3.</a:t>
            </a:r>
            <a:r>
              <a:rPr lang="zh-CN" altLang="en-US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做好消毒记录。免责依据。</a:t>
            </a:r>
            <a:endParaRPr lang="en-US" altLang="zh-CN" sz="2400" b="1" dirty="0" smtClean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2400" b="1" dirty="0" smtClean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47993" y="1078461"/>
            <a:ext cx="106452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（二）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消毒操作</a:t>
            </a:r>
            <a:endParaRPr lang="zh-CN" altLang="en-US" sz="2800" b="1" dirty="0">
              <a:solidFill>
                <a:srgbClr val="FF0000"/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676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grpSp>
        <p:nvGrpSpPr>
          <p:cNvPr id="4" name="组合 15"/>
          <p:cNvGrpSpPr/>
          <p:nvPr/>
        </p:nvGrpSpPr>
        <p:grpSpPr>
          <a:xfrm>
            <a:off x="0" y="1754726"/>
            <a:ext cx="9683827" cy="124795"/>
            <a:chOff x="0" y="1860"/>
            <a:chExt cx="12289" cy="348"/>
          </a:xfrm>
        </p:grpSpPr>
        <p:grpSp>
          <p:nvGrpSpPr>
            <p:cNvPr id="5" name="组合 17"/>
            <p:cNvGrpSpPr/>
            <p:nvPr/>
          </p:nvGrpSpPr>
          <p:grpSpPr>
            <a:xfrm>
              <a:off x="0" y="1860"/>
              <a:ext cx="9829" cy="349"/>
              <a:chOff x="0" y="-1"/>
              <a:chExt cx="9985800" cy="287760"/>
            </a:xfrm>
          </p:grpSpPr>
          <p:sp>
            <p:nvSpPr>
              <p:cNvPr id="20" name="Shape 5209"/>
              <p:cNvSpPr/>
              <p:nvPr/>
            </p:nvSpPr>
            <p:spPr>
              <a:xfrm>
                <a:off x="0" y="0"/>
                <a:ext cx="2496450" cy="28775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1" name="Shape 5209"/>
              <p:cNvSpPr/>
              <p:nvPr/>
            </p:nvSpPr>
            <p:spPr>
              <a:xfrm>
                <a:off x="2496450" y="0"/>
                <a:ext cx="2496450" cy="28775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2" name="Shape 5209"/>
              <p:cNvSpPr/>
              <p:nvPr/>
            </p:nvSpPr>
            <p:spPr>
              <a:xfrm>
                <a:off x="4992900" y="0"/>
                <a:ext cx="2496450" cy="28775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3" name="Shape 5209"/>
              <p:cNvSpPr/>
              <p:nvPr/>
            </p:nvSpPr>
            <p:spPr>
              <a:xfrm>
                <a:off x="7489350" y="-1"/>
                <a:ext cx="2496450" cy="2877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</p:grpSp>
        <p:sp>
          <p:nvSpPr>
            <p:cNvPr id="19" name="Shape 5209"/>
            <p:cNvSpPr/>
            <p:nvPr/>
          </p:nvSpPr>
          <p:spPr>
            <a:xfrm>
              <a:off x="9833" y="1860"/>
              <a:ext cx="2457" cy="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ctr">
                <a:buClr>
                  <a:srgbClr val="FFFFFF"/>
                </a:buClr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>
                <a:latin typeface="+mn-ea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747994" y="1954653"/>
            <a:ext cx="10645219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（三）口罩使用</a:t>
            </a:r>
            <a:endParaRPr lang="en-US" altLang="zh-CN" sz="2800" b="1" dirty="0" smtClean="0">
              <a:solidFill>
                <a:srgbClr val="FF0000"/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1</a:t>
            </a:r>
            <a:r>
              <a:rPr lang="zh-CN" altLang="en-US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、尽量选用医用级防护口罩，即医用防护口罩、医用外科口罩。选用有医械字号（医疗器械生产许可证编号、医疗器械注册证编号、产品技术要求编号）产品为好。</a:t>
            </a:r>
            <a:endParaRPr lang="en-US" altLang="zh-CN" sz="2400" b="1" dirty="0" smtClean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2</a:t>
            </a:r>
            <a:r>
              <a:rPr lang="zh-CN" altLang="en-US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、医用级防护口罩微生物的过滤率达</a:t>
            </a:r>
            <a:r>
              <a:rPr lang="en-US" altLang="zh-CN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95%</a:t>
            </a:r>
            <a:r>
              <a:rPr lang="zh-CN" altLang="en-US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以上。</a:t>
            </a:r>
            <a:endParaRPr lang="en-US" altLang="zh-CN" sz="2400" b="1" dirty="0" smtClean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3</a:t>
            </a:r>
            <a:r>
              <a:rPr lang="zh-CN" altLang="en-US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使用时最好每</a:t>
            </a:r>
            <a:r>
              <a:rPr lang="en-US" altLang="zh-CN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4</a:t>
            </a:r>
            <a:r>
              <a:rPr lang="zh-CN" altLang="en-US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小时更换，最长不超过</a:t>
            </a:r>
            <a:r>
              <a:rPr lang="en-US" altLang="zh-CN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8</a:t>
            </a:r>
            <a:r>
              <a:rPr lang="zh-CN" altLang="en-US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小时。发现湿润、破损等要及时更换。</a:t>
            </a:r>
            <a:endParaRPr lang="en-US" altLang="zh-CN" sz="2400" b="1" dirty="0" smtClean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676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grpSp>
        <p:nvGrpSpPr>
          <p:cNvPr id="4" name="组合 15"/>
          <p:cNvGrpSpPr/>
          <p:nvPr/>
        </p:nvGrpSpPr>
        <p:grpSpPr>
          <a:xfrm>
            <a:off x="0" y="1754726"/>
            <a:ext cx="9683827" cy="124795"/>
            <a:chOff x="0" y="1860"/>
            <a:chExt cx="12289" cy="348"/>
          </a:xfrm>
        </p:grpSpPr>
        <p:grpSp>
          <p:nvGrpSpPr>
            <p:cNvPr id="5" name="组合 17"/>
            <p:cNvGrpSpPr/>
            <p:nvPr/>
          </p:nvGrpSpPr>
          <p:grpSpPr>
            <a:xfrm>
              <a:off x="0" y="1860"/>
              <a:ext cx="9829" cy="349"/>
              <a:chOff x="0" y="-1"/>
              <a:chExt cx="9985800" cy="287760"/>
            </a:xfrm>
          </p:grpSpPr>
          <p:sp>
            <p:nvSpPr>
              <p:cNvPr id="20" name="Shape 5209"/>
              <p:cNvSpPr/>
              <p:nvPr/>
            </p:nvSpPr>
            <p:spPr>
              <a:xfrm>
                <a:off x="0" y="0"/>
                <a:ext cx="2496450" cy="28775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1" name="Shape 5209"/>
              <p:cNvSpPr/>
              <p:nvPr/>
            </p:nvSpPr>
            <p:spPr>
              <a:xfrm>
                <a:off x="2496450" y="0"/>
                <a:ext cx="2496450" cy="28775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2" name="Shape 5209"/>
              <p:cNvSpPr/>
              <p:nvPr/>
            </p:nvSpPr>
            <p:spPr>
              <a:xfrm>
                <a:off x="4992900" y="0"/>
                <a:ext cx="2496450" cy="28775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3" name="Shape 5209"/>
              <p:cNvSpPr/>
              <p:nvPr/>
            </p:nvSpPr>
            <p:spPr>
              <a:xfrm>
                <a:off x="7489350" y="-1"/>
                <a:ext cx="2496450" cy="2877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</p:grpSp>
        <p:sp>
          <p:nvSpPr>
            <p:cNvPr id="19" name="Shape 5209"/>
            <p:cNvSpPr/>
            <p:nvPr/>
          </p:nvSpPr>
          <p:spPr>
            <a:xfrm>
              <a:off x="9833" y="1860"/>
              <a:ext cx="2457" cy="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ctr">
                <a:buClr>
                  <a:srgbClr val="FFFFFF"/>
                </a:buClr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>
                <a:latin typeface="+mn-ea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747994" y="1954653"/>
            <a:ext cx="1064521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（四）水银体温计使用</a:t>
            </a:r>
            <a:endParaRPr lang="en-US" altLang="zh-CN" sz="2800" b="1" dirty="0" smtClean="0">
              <a:solidFill>
                <a:srgbClr val="FF0000"/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1</a:t>
            </a:r>
            <a:r>
              <a:rPr lang="zh-CN" altLang="en-US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、甩下度数。</a:t>
            </a:r>
            <a:r>
              <a:rPr lang="zh-CN" altLang="en-US" sz="2400" dirty="0" smtClean="0"/>
              <a:t>要看水银温度计是否回到</a:t>
            </a:r>
            <a:r>
              <a:rPr lang="en-US" altLang="zh-CN" sz="2400" dirty="0" smtClean="0"/>
              <a:t>35</a:t>
            </a:r>
            <a:r>
              <a:rPr lang="zh-CN" altLang="en-US" sz="2400" dirty="0" smtClean="0"/>
              <a:t>度以下，如果没有，就要使劲甩回去，让水银回到</a:t>
            </a:r>
            <a:r>
              <a:rPr lang="en-US" altLang="zh-CN" sz="2400" dirty="0" smtClean="0"/>
              <a:t>35</a:t>
            </a:r>
            <a:r>
              <a:rPr lang="zh-CN" altLang="en-US" sz="2400" dirty="0" smtClean="0"/>
              <a:t>度刻度以下。</a:t>
            </a:r>
            <a:endParaRPr lang="en-US" altLang="zh-CN" sz="2400" b="1" dirty="0" smtClean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2</a:t>
            </a:r>
            <a:r>
              <a:rPr lang="zh-CN" altLang="en-US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、腋下测量。</a:t>
            </a:r>
            <a:r>
              <a:rPr lang="zh-CN" altLang="en-US" sz="2400" dirty="0" smtClean="0"/>
              <a:t>放到人的腋窝处，一定要水银头处全部放进去，然后胳膊放下来，全部包住温度计的水银头。等待</a:t>
            </a:r>
            <a:r>
              <a:rPr lang="en-US" altLang="zh-CN" sz="2400" dirty="0" smtClean="0"/>
              <a:t>5</a:t>
            </a:r>
            <a:r>
              <a:rPr lang="zh-CN" altLang="en-US" sz="2400" dirty="0" smtClean="0"/>
              <a:t>分钟，等到温度稳定，水平观测。</a:t>
            </a:r>
            <a:endParaRPr lang="en-US" altLang="zh-CN" sz="2400" b="1" dirty="0" smtClean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r>
              <a:rPr lang="en-US" altLang="zh-CN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3</a:t>
            </a:r>
            <a:r>
              <a:rPr lang="zh-CN" altLang="en-US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、读数。</a:t>
            </a:r>
            <a:r>
              <a:rPr lang="zh-CN" altLang="en-US" sz="2400" dirty="0" smtClean="0"/>
              <a:t>具体看温度计的方法是：不要握银头，握住玻璃一端，视线和温度计持平，看到一条黑色的粗线，粗线终点就是温度计的度数。</a:t>
            </a:r>
            <a:endParaRPr lang="en-US" altLang="zh-CN" sz="2400" b="1" dirty="0" smtClean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r>
              <a:rPr lang="en-US" altLang="zh-CN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4</a:t>
            </a:r>
            <a:r>
              <a:rPr lang="zh-CN" altLang="en-US" sz="24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、清洁消毒保存。</a:t>
            </a:r>
            <a:endParaRPr lang="zh-CN" altLang="en-US" sz="2400" dirty="0" smtClean="0"/>
          </a:p>
          <a:p>
            <a:pPr>
              <a:lnSpc>
                <a:spcPct val="150000"/>
              </a:lnSpc>
            </a:pPr>
            <a:endParaRPr lang="en-US" altLang="zh-CN" sz="2400" b="1" dirty="0" smtClean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676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grpSp>
        <p:nvGrpSpPr>
          <p:cNvPr id="4" name="组合 15"/>
          <p:cNvGrpSpPr/>
          <p:nvPr/>
        </p:nvGrpSpPr>
        <p:grpSpPr>
          <a:xfrm>
            <a:off x="0" y="1754726"/>
            <a:ext cx="9683827" cy="124795"/>
            <a:chOff x="0" y="1860"/>
            <a:chExt cx="12289" cy="348"/>
          </a:xfrm>
        </p:grpSpPr>
        <p:grpSp>
          <p:nvGrpSpPr>
            <p:cNvPr id="5" name="组合 17"/>
            <p:cNvGrpSpPr/>
            <p:nvPr/>
          </p:nvGrpSpPr>
          <p:grpSpPr>
            <a:xfrm>
              <a:off x="0" y="1860"/>
              <a:ext cx="9829" cy="349"/>
              <a:chOff x="0" y="-1"/>
              <a:chExt cx="9985800" cy="287760"/>
            </a:xfrm>
          </p:grpSpPr>
          <p:sp>
            <p:nvSpPr>
              <p:cNvPr id="20" name="Shape 5209"/>
              <p:cNvSpPr/>
              <p:nvPr/>
            </p:nvSpPr>
            <p:spPr>
              <a:xfrm>
                <a:off x="0" y="0"/>
                <a:ext cx="2496450" cy="28775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1" name="Shape 5209"/>
              <p:cNvSpPr/>
              <p:nvPr/>
            </p:nvSpPr>
            <p:spPr>
              <a:xfrm>
                <a:off x="2496450" y="0"/>
                <a:ext cx="2496450" cy="28775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2" name="Shape 5209"/>
              <p:cNvSpPr/>
              <p:nvPr/>
            </p:nvSpPr>
            <p:spPr>
              <a:xfrm>
                <a:off x="4992900" y="0"/>
                <a:ext cx="2496450" cy="28775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3" name="Shape 5209"/>
              <p:cNvSpPr/>
              <p:nvPr/>
            </p:nvSpPr>
            <p:spPr>
              <a:xfrm>
                <a:off x="7489350" y="-1"/>
                <a:ext cx="2496450" cy="2877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</p:grpSp>
        <p:sp>
          <p:nvSpPr>
            <p:cNvPr id="19" name="Shape 5209"/>
            <p:cNvSpPr/>
            <p:nvPr/>
          </p:nvSpPr>
          <p:spPr>
            <a:xfrm>
              <a:off x="9833" y="1860"/>
              <a:ext cx="2457" cy="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ctr">
                <a:buClr>
                  <a:srgbClr val="FFFFFF"/>
                </a:buClr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>
                <a:latin typeface="+mn-ea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747994" y="1954653"/>
            <a:ext cx="1064521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000" dirty="0" smtClean="0"/>
              <a:t>谢   谢！</a:t>
            </a:r>
          </a:p>
          <a:p>
            <a:pPr>
              <a:lnSpc>
                <a:spcPct val="150000"/>
              </a:lnSpc>
            </a:pPr>
            <a:endParaRPr lang="en-US" altLang="zh-CN" sz="2400" b="1" dirty="0" smtClean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676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sp>
        <p:nvSpPr>
          <p:cNvPr id="11" name="文本框 10"/>
          <p:cNvSpPr txBox="1"/>
          <p:nvPr/>
        </p:nvSpPr>
        <p:spPr>
          <a:xfrm>
            <a:off x="1328240" y="2429578"/>
            <a:ext cx="74349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zh-CN" altLang="zh-CN" sz="24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（一）当前的疫情</a:t>
            </a:r>
            <a:r>
              <a:rPr lang="zh-CN" altLang="zh-CN" sz="24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形势</a:t>
            </a:r>
            <a:endParaRPr lang="en-US" altLang="zh-CN" sz="2400" dirty="0" smtClean="0">
              <a:solidFill>
                <a:schemeClr val="accent5">
                  <a:lumMod val="50000"/>
                </a:schemeClr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spcBef>
                <a:spcPts val="1800"/>
              </a:spcBef>
            </a:pPr>
            <a:r>
              <a:rPr lang="zh-CN" altLang="zh-CN" sz="24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（二</a:t>
            </a:r>
            <a:r>
              <a:rPr lang="zh-CN" altLang="zh-CN" sz="24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）</a:t>
            </a:r>
            <a:r>
              <a:rPr lang="zh-CN" altLang="en-US" sz="24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集会活动新冠肺炎的疫情防控</a:t>
            </a:r>
            <a:r>
              <a:rPr lang="zh-CN" altLang="zh-CN" sz="24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工作</a:t>
            </a:r>
            <a:r>
              <a:rPr lang="zh-CN" altLang="zh-CN" sz="24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的协作</a:t>
            </a:r>
            <a:r>
              <a:rPr lang="zh-CN" altLang="zh-CN" sz="24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配合</a:t>
            </a:r>
            <a:endParaRPr lang="zh-CN" altLang="zh-CN" sz="2400" dirty="0">
              <a:solidFill>
                <a:schemeClr val="accent5">
                  <a:lumMod val="50000"/>
                </a:schemeClr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659860" y="1382490"/>
            <a:ext cx="7519043" cy="876052"/>
            <a:chOff x="3922705" y="1761553"/>
            <a:chExt cx="7519043" cy="987480"/>
          </a:xfrm>
        </p:grpSpPr>
        <p:grpSp>
          <p:nvGrpSpPr>
            <p:cNvPr id="16" name="组合 15"/>
            <p:cNvGrpSpPr/>
            <p:nvPr/>
          </p:nvGrpSpPr>
          <p:grpSpPr>
            <a:xfrm>
              <a:off x="3922705" y="1761553"/>
              <a:ext cx="7011705" cy="665062"/>
              <a:chOff x="3922705" y="1758099"/>
              <a:chExt cx="7011705" cy="665062"/>
            </a:xfrm>
          </p:grpSpPr>
          <p:grpSp>
            <p:nvGrpSpPr>
              <p:cNvPr id="20" name="组合 19"/>
              <p:cNvGrpSpPr/>
              <p:nvPr/>
            </p:nvGrpSpPr>
            <p:grpSpPr>
              <a:xfrm>
                <a:off x="3922705" y="1758099"/>
                <a:ext cx="710255" cy="665062"/>
                <a:chOff x="3922705" y="1767664"/>
                <a:chExt cx="957458" cy="741218"/>
              </a:xfrm>
            </p:grpSpPr>
            <p:sp>
              <p:nvSpPr>
                <p:cNvPr id="22" name="圆角矩形 21"/>
                <p:cNvSpPr/>
                <p:nvPr/>
              </p:nvSpPr>
              <p:spPr>
                <a:xfrm>
                  <a:off x="3922705" y="1767664"/>
                  <a:ext cx="782198" cy="741218"/>
                </a:xfrm>
                <a:prstGeom prst="roundRect">
                  <a:avLst/>
                </a:prstGeom>
                <a:noFill/>
                <a:ln w="28575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3" name="矩形 22"/>
                <p:cNvSpPr/>
                <p:nvPr/>
              </p:nvSpPr>
              <p:spPr>
                <a:xfrm>
                  <a:off x="4529643" y="1889760"/>
                  <a:ext cx="350520" cy="514479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cxnSp>
            <p:nvCxnSpPr>
              <p:cNvPr id="21" name="直接连接符 20"/>
              <p:cNvCxnSpPr/>
              <p:nvPr/>
            </p:nvCxnSpPr>
            <p:spPr>
              <a:xfrm flipV="1">
                <a:off x="4381500" y="2271255"/>
                <a:ext cx="6552910" cy="3448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文本框 17"/>
            <p:cNvSpPr txBox="1"/>
            <p:nvPr/>
          </p:nvSpPr>
          <p:spPr>
            <a:xfrm>
              <a:off x="4009520" y="1841720"/>
              <a:ext cx="328953" cy="520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一</a:t>
              </a:r>
              <a:endParaRPr lang="zh-CN" alt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4425288" y="1812339"/>
              <a:ext cx="7016460" cy="936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当前的疫情形势</a:t>
              </a:r>
              <a:r>
                <a:rPr lang="zh-CN" altLang="en-US" sz="2400" b="1" dirty="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与集会活动新冠肺炎的疫情防控工作</a:t>
              </a:r>
              <a:r>
                <a:rPr lang="zh-CN" altLang="en-US" sz="24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的协作配合</a:t>
              </a:r>
              <a:endParaRPr lang="zh-CN" altLang="en-US" sz="24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9277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0" y="1754726"/>
            <a:ext cx="9683827" cy="124795"/>
            <a:chOff x="0" y="1860"/>
            <a:chExt cx="12289" cy="348"/>
          </a:xfrm>
        </p:grpSpPr>
        <p:grpSp>
          <p:nvGrpSpPr>
            <p:cNvPr id="18" name="组合 17"/>
            <p:cNvGrpSpPr/>
            <p:nvPr/>
          </p:nvGrpSpPr>
          <p:grpSpPr>
            <a:xfrm>
              <a:off x="0" y="1860"/>
              <a:ext cx="9829" cy="349"/>
              <a:chOff x="0" y="-1"/>
              <a:chExt cx="9985800" cy="287760"/>
            </a:xfrm>
          </p:grpSpPr>
          <p:sp>
            <p:nvSpPr>
              <p:cNvPr id="20" name="Shape 5209"/>
              <p:cNvSpPr/>
              <p:nvPr/>
            </p:nvSpPr>
            <p:spPr>
              <a:xfrm>
                <a:off x="0" y="0"/>
                <a:ext cx="2496450" cy="28775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1" name="Shape 5209"/>
              <p:cNvSpPr/>
              <p:nvPr/>
            </p:nvSpPr>
            <p:spPr>
              <a:xfrm>
                <a:off x="2496450" y="0"/>
                <a:ext cx="2496450" cy="28775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2" name="Shape 5209"/>
              <p:cNvSpPr/>
              <p:nvPr/>
            </p:nvSpPr>
            <p:spPr>
              <a:xfrm>
                <a:off x="4992900" y="0"/>
                <a:ext cx="2496450" cy="28775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3" name="Shape 5209"/>
              <p:cNvSpPr/>
              <p:nvPr/>
            </p:nvSpPr>
            <p:spPr>
              <a:xfrm>
                <a:off x="7489350" y="-1"/>
                <a:ext cx="2496450" cy="2877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</p:grpSp>
        <p:sp>
          <p:nvSpPr>
            <p:cNvPr id="19" name="Shape 5209"/>
            <p:cNvSpPr/>
            <p:nvPr/>
          </p:nvSpPr>
          <p:spPr>
            <a:xfrm>
              <a:off x="9833" y="1860"/>
              <a:ext cx="2457" cy="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ctr">
                <a:buClr>
                  <a:srgbClr val="FFFFFF"/>
                </a:buClr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>
                <a:latin typeface="+mn-ea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747994" y="1954653"/>
            <a:ext cx="1064521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CN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1</a:t>
            </a:r>
            <a:r>
              <a:rPr lang="en-US" altLang="zh-CN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.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国外的发病数、死亡数不断攀升，累创新高。</a:t>
            </a:r>
          </a:p>
          <a:p>
            <a:pPr>
              <a:spcBef>
                <a:spcPts val="1200"/>
              </a:spcBef>
            </a:pPr>
            <a:r>
              <a:rPr lang="en-US" altLang="zh-CN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2</a:t>
            </a:r>
            <a:r>
              <a:rPr lang="en-US" altLang="zh-CN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.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国内疫情时有暴发。责任追究不会停止。</a:t>
            </a:r>
          </a:p>
          <a:p>
            <a:pPr>
              <a:spcBef>
                <a:spcPts val="1200"/>
              </a:spcBef>
            </a:pPr>
            <a:r>
              <a:rPr lang="en-US" altLang="zh-CN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3</a:t>
            </a:r>
            <a:r>
              <a:rPr lang="en-US" altLang="zh-CN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.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现场考试（笔试、面试）</a:t>
            </a:r>
          </a:p>
          <a:p>
            <a:pPr>
              <a:spcBef>
                <a:spcPts val="1200"/>
              </a:spcBef>
            </a:pP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   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     特点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：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较短的时间，人员大规模聚集，利于新冠病毒等呼吸道传染病传播；特别是气温较低，阴冷潮湿环境更加利用病毒的生存和传播。</a:t>
            </a:r>
          </a:p>
          <a:p>
            <a:pPr>
              <a:spcBef>
                <a:spcPts val="1200"/>
              </a:spcBef>
            </a:pPr>
            <a:r>
              <a:rPr lang="en-US" altLang="zh-CN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4</a:t>
            </a:r>
            <a:r>
              <a:rPr lang="en-US" altLang="zh-CN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.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疫情防控形势十分严峻。</a:t>
            </a:r>
          </a:p>
          <a:p>
            <a:pPr>
              <a:spcBef>
                <a:spcPts val="1200"/>
              </a:spcBef>
            </a:pP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   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     不能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有：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麻痹思想、厌战情绪、侥幸心理、松劲心态。</a:t>
            </a:r>
          </a:p>
          <a:p>
            <a:pPr>
              <a:spcBef>
                <a:spcPts val="1200"/>
              </a:spcBef>
            </a:pP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  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       要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：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抓紧抓实抓细各种防控措施的落实落地。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47994" y="1078461"/>
            <a:ext cx="7434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zh-CN" sz="2800" b="1" dirty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（一）当前的疫情形势</a:t>
            </a:r>
            <a:endParaRPr lang="en-US" altLang="zh-CN" sz="2800" b="1" dirty="0">
              <a:solidFill>
                <a:srgbClr val="FF0000"/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834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0" y="1754726"/>
            <a:ext cx="9683827" cy="124795"/>
            <a:chOff x="0" y="1860"/>
            <a:chExt cx="12289" cy="348"/>
          </a:xfrm>
        </p:grpSpPr>
        <p:grpSp>
          <p:nvGrpSpPr>
            <p:cNvPr id="18" name="组合 17"/>
            <p:cNvGrpSpPr/>
            <p:nvPr/>
          </p:nvGrpSpPr>
          <p:grpSpPr>
            <a:xfrm>
              <a:off x="0" y="1860"/>
              <a:ext cx="9829" cy="349"/>
              <a:chOff x="0" y="-1"/>
              <a:chExt cx="9985800" cy="287760"/>
            </a:xfrm>
          </p:grpSpPr>
          <p:sp>
            <p:nvSpPr>
              <p:cNvPr id="20" name="Shape 5209"/>
              <p:cNvSpPr/>
              <p:nvPr/>
            </p:nvSpPr>
            <p:spPr>
              <a:xfrm>
                <a:off x="0" y="0"/>
                <a:ext cx="2496450" cy="28775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1" name="Shape 5209"/>
              <p:cNvSpPr/>
              <p:nvPr/>
            </p:nvSpPr>
            <p:spPr>
              <a:xfrm>
                <a:off x="2496450" y="0"/>
                <a:ext cx="2496450" cy="28775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2" name="Shape 5209"/>
              <p:cNvSpPr/>
              <p:nvPr/>
            </p:nvSpPr>
            <p:spPr>
              <a:xfrm>
                <a:off x="4992900" y="0"/>
                <a:ext cx="2496450" cy="28775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3" name="Shape 5209"/>
              <p:cNvSpPr/>
              <p:nvPr/>
            </p:nvSpPr>
            <p:spPr>
              <a:xfrm>
                <a:off x="7489350" y="-1"/>
                <a:ext cx="2496450" cy="2877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</p:grpSp>
        <p:sp>
          <p:nvSpPr>
            <p:cNvPr id="19" name="Shape 5209"/>
            <p:cNvSpPr/>
            <p:nvPr/>
          </p:nvSpPr>
          <p:spPr>
            <a:xfrm>
              <a:off x="9833" y="1860"/>
              <a:ext cx="2457" cy="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ctr">
                <a:buClr>
                  <a:srgbClr val="FFFFFF"/>
                </a:buClr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>
                <a:latin typeface="+mn-ea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747994" y="1954653"/>
            <a:ext cx="1064521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1.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主办方</a:t>
            </a:r>
            <a:endParaRPr lang="en-US" altLang="zh-CN" sz="2000" b="1" dirty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2000" b="1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主办方是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疫情防控的主体，承担主体责任。负责牵头完成考前、考中、考后的各项防控工作。</a:t>
            </a:r>
          </a:p>
          <a:p>
            <a:pPr>
              <a:spcBef>
                <a:spcPts val="600"/>
              </a:spcBef>
            </a:pPr>
            <a:r>
              <a:rPr lang="en-US" altLang="zh-CN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2.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承办方</a:t>
            </a:r>
            <a:endParaRPr lang="en-US" altLang="zh-CN" sz="2000" b="1" dirty="0" smtClean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spcBef>
                <a:spcPts val="600"/>
              </a:spcBef>
            </a:pPr>
            <a:r>
              <a:rPr lang="zh-CN" altLang="en-US" sz="2000" b="1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根据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主办方提出的防控要求，具体落实各项防控措施。</a:t>
            </a:r>
          </a:p>
          <a:p>
            <a:pPr>
              <a:spcBef>
                <a:spcPts val="600"/>
              </a:spcBef>
            </a:pPr>
            <a:r>
              <a:rPr lang="en-US" altLang="zh-CN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3.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个人方</a:t>
            </a:r>
            <a:endParaRPr lang="en-US" altLang="zh-CN" sz="2000" b="1" dirty="0" smtClean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spcBef>
                <a:spcPts val="600"/>
              </a:spcBef>
            </a:pPr>
            <a:r>
              <a:rPr lang="zh-CN" altLang="en-US" sz="2000" b="1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遵守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主办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方提出疫情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防控规定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，包括签定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承诺书，出示防疫健康码或行程码，自觉保持规定距离，全程佩戴口罩，如实提供健康情况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等。</a:t>
            </a:r>
            <a:endParaRPr lang="zh-CN" altLang="en-US" sz="2000" dirty="0"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4.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指导方</a:t>
            </a:r>
            <a:endParaRPr lang="en-US" altLang="zh-CN" sz="2000" b="1" dirty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2000" b="1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在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主办方的领导下，负责具体的防控措施技术指导，发现问题及时向主办方反馈，对发现的异常情况开展风险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评估和处置。</a:t>
            </a:r>
            <a:endParaRPr lang="en-US" altLang="zh-CN" sz="2000" dirty="0" smtClean="0"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 </a:t>
            </a:r>
            <a:r>
              <a:rPr lang="en-US" altLang="zh-CN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以上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四方，均以疫情防控为中心，在主办方的领导下，各司其职、各尽其责，工作相互配合，团结一致，搞好防控工作。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47994" y="1078461"/>
            <a:ext cx="7434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（二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）集会活动新冠肺炎的疫情防控工作</a:t>
            </a:r>
            <a:r>
              <a:rPr lang="zh-CN" altLang="en-US" sz="2800" b="1" dirty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的协作配合</a:t>
            </a:r>
          </a:p>
        </p:txBody>
      </p:sp>
    </p:spTree>
    <p:extLst>
      <p:ext uri="{BB962C8B-B14F-4D97-AF65-F5344CB8AC3E}">
        <p14:creationId xmlns:p14="http://schemas.microsoft.com/office/powerpoint/2010/main" xmlns="" val="241020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sp>
        <p:nvSpPr>
          <p:cNvPr id="11" name="文本框 10"/>
          <p:cNvSpPr txBox="1"/>
          <p:nvPr/>
        </p:nvSpPr>
        <p:spPr>
          <a:xfrm>
            <a:off x="1328240" y="2429578"/>
            <a:ext cx="7434900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zh-CN" altLang="en-US" sz="24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（一）主办</a:t>
            </a:r>
            <a:r>
              <a:rPr lang="zh-CN" altLang="en-US" sz="24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方</a:t>
            </a:r>
            <a:endParaRPr lang="en-US" altLang="zh-CN" sz="2400" dirty="0">
              <a:solidFill>
                <a:schemeClr val="accent5">
                  <a:lumMod val="50000"/>
                </a:schemeClr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spcBef>
                <a:spcPts val="1800"/>
              </a:spcBef>
            </a:pPr>
            <a:r>
              <a:rPr lang="zh-CN" altLang="en-US" sz="24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（二）承办</a:t>
            </a:r>
            <a:r>
              <a:rPr lang="zh-CN" altLang="en-US" sz="24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方</a:t>
            </a:r>
            <a:endParaRPr lang="en-US" altLang="zh-CN" sz="2400" dirty="0" smtClean="0">
              <a:solidFill>
                <a:schemeClr val="accent5">
                  <a:lumMod val="50000"/>
                </a:schemeClr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spcBef>
                <a:spcPts val="1800"/>
              </a:spcBef>
            </a:pPr>
            <a:r>
              <a:rPr lang="zh-CN" altLang="en-US" sz="24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（三）个人</a:t>
            </a:r>
            <a:r>
              <a:rPr lang="zh-CN" altLang="en-US" sz="2400" dirty="0" smtClean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方</a:t>
            </a:r>
            <a:endParaRPr lang="en-US" altLang="zh-CN" sz="2400" dirty="0" smtClean="0">
              <a:solidFill>
                <a:schemeClr val="accent5">
                  <a:lumMod val="50000"/>
                </a:schemeClr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spcBef>
                <a:spcPts val="1800"/>
              </a:spcBef>
            </a:pPr>
            <a:r>
              <a:rPr lang="zh-CN" altLang="en-US" sz="2400" dirty="0">
                <a:solidFill>
                  <a:schemeClr val="accent5">
                    <a:lumMod val="50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（四）指导方</a:t>
            </a:r>
            <a:endParaRPr lang="zh-CN" altLang="zh-CN" sz="2400" dirty="0" smtClean="0">
              <a:solidFill>
                <a:schemeClr val="accent5">
                  <a:lumMod val="50000"/>
                </a:schemeClr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659860" y="1382490"/>
            <a:ext cx="7519043" cy="590016"/>
            <a:chOff x="3922705" y="1761553"/>
            <a:chExt cx="7519043" cy="665062"/>
          </a:xfrm>
        </p:grpSpPr>
        <p:grpSp>
          <p:nvGrpSpPr>
            <p:cNvPr id="25" name="组合 24"/>
            <p:cNvGrpSpPr/>
            <p:nvPr/>
          </p:nvGrpSpPr>
          <p:grpSpPr>
            <a:xfrm>
              <a:off x="3922705" y="1761553"/>
              <a:ext cx="1855666" cy="665062"/>
              <a:chOff x="3922705" y="1758099"/>
              <a:chExt cx="1855666" cy="665062"/>
            </a:xfrm>
          </p:grpSpPr>
          <p:grpSp>
            <p:nvGrpSpPr>
              <p:cNvPr id="28" name="组合 27"/>
              <p:cNvGrpSpPr/>
              <p:nvPr/>
            </p:nvGrpSpPr>
            <p:grpSpPr>
              <a:xfrm>
                <a:off x="3922705" y="1758099"/>
                <a:ext cx="710255" cy="665062"/>
                <a:chOff x="3922705" y="1767664"/>
                <a:chExt cx="957458" cy="741218"/>
              </a:xfrm>
            </p:grpSpPr>
            <p:sp>
              <p:nvSpPr>
                <p:cNvPr id="30" name="圆角矩形 29"/>
                <p:cNvSpPr/>
                <p:nvPr/>
              </p:nvSpPr>
              <p:spPr>
                <a:xfrm>
                  <a:off x="3922705" y="1767664"/>
                  <a:ext cx="782198" cy="741218"/>
                </a:xfrm>
                <a:prstGeom prst="roundRect">
                  <a:avLst/>
                </a:prstGeom>
                <a:noFill/>
                <a:ln w="28575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1" name="矩形 30"/>
                <p:cNvSpPr/>
                <p:nvPr/>
              </p:nvSpPr>
              <p:spPr>
                <a:xfrm>
                  <a:off x="4529643" y="1889760"/>
                  <a:ext cx="350520" cy="514479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cxnSp>
            <p:nvCxnSpPr>
              <p:cNvPr id="29" name="直接连接符 28"/>
              <p:cNvCxnSpPr/>
              <p:nvPr/>
            </p:nvCxnSpPr>
            <p:spPr>
              <a:xfrm flipV="1">
                <a:off x="4425288" y="2270326"/>
                <a:ext cx="1353083" cy="8159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文本框 25"/>
            <p:cNvSpPr txBox="1"/>
            <p:nvPr/>
          </p:nvSpPr>
          <p:spPr>
            <a:xfrm>
              <a:off x="4009520" y="1841720"/>
              <a:ext cx="328953" cy="520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二</a:t>
              </a:r>
              <a:endPara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4425288" y="1761553"/>
              <a:ext cx="7016460" cy="520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准备</a:t>
              </a:r>
              <a:endPara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99031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0" y="1754726"/>
            <a:ext cx="9683827" cy="124795"/>
            <a:chOff x="0" y="1860"/>
            <a:chExt cx="12289" cy="348"/>
          </a:xfrm>
        </p:grpSpPr>
        <p:grpSp>
          <p:nvGrpSpPr>
            <p:cNvPr id="18" name="组合 17"/>
            <p:cNvGrpSpPr/>
            <p:nvPr/>
          </p:nvGrpSpPr>
          <p:grpSpPr>
            <a:xfrm>
              <a:off x="0" y="1860"/>
              <a:ext cx="9829" cy="349"/>
              <a:chOff x="0" y="-1"/>
              <a:chExt cx="9985800" cy="287760"/>
            </a:xfrm>
          </p:grpSpPr>
          <p:sp>
            <p:nvSpPr>
              <p:cNvPr id="20" name="Shape 5209"/>
              <p:cNvSpPr/>
              <p:nvPr/>
            </p:nvSpPr>
            <p:spPr>
              <a:xfrm>
                <a:off x="0" y="0"/>
                <a:ext cx="2496450" cy="28775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1" name="Shape 5209"/>
              <p:cNvSpPr/>
              <p:nvPr/>
            </p:nvSpPr>
            <p:spPr>
              <a:xfrm>
                <a:off x="2496450" y="0"/>
                <a:ext cx="2496450" cy="28775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2" name="Shape 5209"/>
              <p:cNvSpPr/>
              <p:nvPr/>
            </p:nvSpPr>
            <p:spPr>
              <a:xfrm>
                <a:off x="4992900" y="0"/>
                <a:ext cx="2496450" cy="28775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3" name="Shape 5209"/>
              <p:cNvSpPr/>
              <p:nvPr/>
            </p:nvSpPr>
            <p:spPr>
              <a:xfrm>
                <a:off x="7489350" y="-1"/>
                <a:ext cx="2496450" cy="2877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</p:grpSp>
        <p:sp>
          <p:nvSpPr>
            <p:cNvPr id="19" name="Shape 5209"/>
            <p:cNvSpPr/>
            <p:nvPr/>
          </p:nvSpPr>
          <p:spPr>
            <a:xfrm>
              <a:off x="9833" y="1860"/>
              <a:ext cx="2457" cy="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ctr">
                <a:buClr>
                  <a:srgbClr val="FFFFFF"/>
                </a:buClr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>
                <a:latin typeface="+mn-ea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747994" y="1954653"/>
            <a:ext cx="1064521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CN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1.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制定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考试期间疫情防控工作方案和突发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事件处置应急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预案；落实核酸检测的机构和医疗机构的应急接诊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工作；落实应急处置的组织机构和人员。</a:t>
            </a:r>
            <a:endParaRPr lang="zh-CN" altLang="en-US" sz="2000" dirty="0"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en-US" altLang="zh-CN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2.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向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承办方提出疫情防控要求，最好用协议的形式加以固定。</a:t>
            </a:r>
          </a:p>
          <a:p>
            <a:pPr>
              <a:spcBef>
                <a:spcPts val="1200"/>
              </a:spcBef>
            </a:pPr>
            <a:r>
              <a:rPr lang="en-US" altLang="zh-CN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3.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做好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人员培训。提前对考点考务相关工作人员开展新冠肺炎防控政策、个人防护与消毒等防控知识和技能培训。</a:t>
            </a:r>
          </a:p>
          <a:p>
            <a:pPr>
              <a:spcBef>
                <a:spcPts val="1200"/>
              </a:spcBef>
            </a:pPr>
            <a:r>
              <a:rPr lang="en-US" altLang="zh-CN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4.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检查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防控措施准备的落实情况，发现问题立即纠正。</a:t>
            </a:r>
          </a:p>
          <a:p>
            <a:pPr>
              <a:spcBef>
                <a:spcPts val="1200"/>
              </a:spcBef>
            </a:pPr>
            <a:r>
              <a:rPr lang="en-US" altLang="zh-CN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5.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向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考生和考务工作人员进行健康提示，告知考试疫情防控要求。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47994" y="1078461"/>
            <a:ext cx="7434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（一）主办方</a:t>
            </a:r>
            <a:endParaRPr lang="en-US" altLang="zh-CN" sz="2800" b="1" dirty="0">
              <a:solidFill>
                <a:srgbClr val="FF0000"/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75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0" y="1754726"/>
            <a:ext cx="9683827" cy="124795"/>
            <a:chOff x="0" y="1860"/>
            <a:chExt cx="12289" cy="348"/>
          </a:xfrm>
        </p:grpSpPr>
        <p:grpSp>
          <p:nvGrpSpPr>
            <p:cNvPr id="18" name="组合 17"/>
            <p:cNvGrpSpPr/>
            <p:nvPr/>
          </p:nvGrpSpPr>
          <p:grpSpPr>
            <a:xfrm>
              <a:off x="0" y="1860"/>
              <a:ext cx="9829" cy="349"/>
              <a:chOff x="0" y="-1"/>
              <a:chExt cx="9985800" cy="287760"/>
            </a:xfrm>
          </p:grpSpPr>
          <p:sp>
            <p:nvSpPr>
              <p:cNvPr id="20" name="Shape 5209"/>
              <p:cNvSpPr/>
              <p:nvPr/>
            </p:nvSpPr>
            <p:spPr>
              <a:xfrm>
                <a:off x="0" y="0"/>
                <a:ext cx="2496450" cy="28775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1" name="Shape 5209"/>
              <p:cNvSpPr/>
              <p:nvPr/>
            </p:nvSpPr>
            <p:spPr>
              <a:xfrm>
                <a:off x="2496450" y="0"/>
                <a:ext cx="2496450" cy="28775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2" name="Shape 5209"/>
              <p:cNvSpPr/>
              <p:nvPr/>
            </p:nvSpPr>
            <p:spPr>
              <a:xfrm>
                <a:off x="4992900" y="0"/>
                <a:ext cx="2496450" cy="28775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3" name="Shape 5209"/>
              <p:cNvSpPr/>
              <p:nvPr/>
            </p:nvSpPr>
            <p:spPr>
              <a:xfrm>
                <a:off x="7489350" y="-1"/>
                <a:ext cx="2496450" cy="2877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</p:grpSp>
        <p:sp>
          <p:nvSpPr>
            <p:cNvPr id="19" name="Shape 5209"/>
            <p:cNvSpPr/>
            <p:nvPr/>
          </p:nvSpPr>
          <p:spPr>
            <a:xfrm>
              <a:off x="9833" y="1860"/>
              <a:ext cx="2457" cy="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ctr">
                <a:buClr>
                  <a:srgbClr val="FFFFFF"/>
                </a:buClr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>
                <a:latin typeface="+mn-ea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747994" y="1954653"/>
            <a:ext cx="1064521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CN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1.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制定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防控工作方案和突发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事件处置应急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预案</a:t>
            </a:r>
          </a:p>
          <a:p>
            <a:pPr>
              <a:spcBef>
                <a:spcPts val="1200"/>
              </a:spcBef>
            </a:pP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承办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方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单位内部</a:t>
            </a:r>
            <a:endParaRPr lang="en-US" altLang="zh-CN" sz="2000" dirty="0" smtClean="0"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en-US" altLang="zh-CN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2.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落实</a:t>
            </a: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防疫物资</a:t>
            </a:r>
          </a:p>
          <a:p>
            <a:pPr>
              <a:spcBef>
                <a:spcPts val="1200"/>
              </a:spcBef>
            </a:pP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一次性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使用医用口罩或医用外科口罩、洗手液、消毒剂（</a:t>
            </a:r>
            <a:r>
              <a:rPr lang="en-US" altLang="zh-CN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75%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乙醇、含氯消毒剂等）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、消毒用器材（如喷雾器等）、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乳胶手套、非接触式测温仪（额温枪）、水银体温计等。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47994" y="1078461"/>
            <a:ext cx="7434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（二）承办方</a:t>
            </a:r>
            <a:endParaRPr lang="en-US" altLang="zh-CN" sz="2800" b="1" dirty="0">
              <a:solidFill>
                <a:srgbClr val="FF0000"/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478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650388B-4FB9-4D11-9285-D5C959A598A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2" y="0"/>
            <a:chExt cx="12192002" cy="6858001"/>
          </a:xfrm>
        </p:grpSpPr>
        <p:sp>
          <p:nvSpPr>
            <p:cNvPr id="9" name="矩形 8"/>
            <p:cNvSpPr/>
            <p:nvPr/>
          </p:nvSpPr>
          <p:spPr>
            <a:xfrm>
              <a:off x="0" y="925417"/>
              <a:ext cx="12192000" cy="59325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3F21AA5-AB8F-480B-A947-CED82DA6250E}"/>
                </a:ext>
              </a:extLst>
            </p:cNvPr>
            <p:cNvGrpSpPr/>
            <p:nvPr/>
          </p:nvGrpSpPr>
          <p:grpSpPr>
            <a:xfrm>
              <a:off x="-2" y="0"/>
              <a:ext cx="12192000" cy="925416"/>
              <a:chOff x="-1" y="0"/>
              <a:chExt cx="12192000" cy="92541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="" id="{86CA7552-60B6-45F0-8E9B-8E9EFBBF9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-1" y="0"/>
                <a:ext cx="1495994" cy="925416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="" id="{7871E3D5-1736-44CE-A8AF-CF62165040A9}"/>
                  </a:ext>
                </a:extLst>
              </p:cNvPr>
              <p:cNvSpPr txBox="1"/>
              <p:nvPr/>
            </p:nvSpPr>
            <p:spPr>
              <a:xfrm>
                <a:off x="1495992" y="0"/>
                <a:ext cx="10696007" cy="92541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4B091C2D-42D8-4A90-9CA5-2C75A97C05B1}"/>
                  </a:ext>
                </a:extLst>
              </p:cNvPr>
              <p:cNvSpPr txBox="1"/>
              <p:nvPr/>
            </p:nvSpPr>
            <p:spPr>
              <a:xfrm>
                <a:off x="1688080" y="0"/>
                <a:ext cx="52514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自贡市疾病预防控制中心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79929582-0CF9-4DA8-AD02-589BFFB1FA44}"/>
                  </a:ext>
                </a:extLst>
              </p:cNvPr>
              <p:cNvSpPr txBox="1"/>
              <p:nvPr/>
            </p:nvSpPr>
            <p:spPr>
              <a:xfrm>
                <a:off x="1742055" y="556084"/>
                <a:ext cx="514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Zigong Center For Disease Control and Prevention </a:t>
                </a:r>
                <a:endParaRPr lang="zh-CN" altLang="en-US" b="1" dirty="0">
                  <a:solidFill>
                    <a:schemeClr val="bg1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0" y="1754726"/>
            <a:ext cx="9683827" cy="124795"/>
            <a:chOff x="0" y="1860"/>
            <a:chExt cx="12289" cy="348"/>
          </a:xfrm>
        </p:grpSpPr>
        <p:grpSp>
          <p:nvGrpSpPr>
            <p:cNvPr id="18" name="组合 17"/>
            <p:cNvGrpSpPr/>
            <p:nvPr/>
          </p:nvGrpSpPr>
          <p:grpSpPr>
            <a:xfrm>
              <a:off x="0" y="1860"/>
              <a:ext cx="9829" cy="349"/>
              <a:chOff x="0" y="-1"/>
              <a:chExt cx="9985800" cy="287760"/>
            </a:xfrm>
          </p:grpSpPr>
          <p:sp>
            <p:nvSpPr>
              <p:cNvPr id="20" name="Shape 5209"/>
              <p:cNvSpPr/>
              <p:nvPr/>
            </p:nvSpPr>
            <p:spPr>
              <a:xfrm>
                <a:off x="0" y="0"/>
                <a:ext cx="2496450" cy="28775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1" name="Shape 5209"/>
              <p:cNvSpPr/>
              <p:nvPr/>
            </p:nvSpPr>
            <p:spPr>
              <a:xfrm>
                <a:off x="2496450" y="0"/>
                <a:ext cx="2496450" cy="28775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2" name="Shape 5209"/>
              <p:cNvSpPr/>
              <p:nvPr/>
            </p:nvSpPr>
            <p:spPr>
              <a:xfrm>
                <a:off x="4992900" y="0"/>
                <a:ext cx="2496450" cy="28775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  <p:sp>
            <p:nvSpPr>
              <p:cNvPr id="23" name="Shape 5209"/>
              <p:cNvSpPr/>
              <p:nvPr/>
            </p:nvSpPr>
            <p:spPr>
              <a:xfrm>
                <a:off x="7489350" y="-1"/>
                <a:ext cx="2496450" cy="2877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lvl="0" algn="ctr">
                  <a:buClr>
                    <a:srgbClr val="FFFFFF"/>
                  </a:buClr>
                  <a:defRPr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</a:defRPr>
                </a:pPr>
                <a:endParaRPr>
                  <a:latin typeface="+mn-ea"/>
                </a:endParaRPr>
              </a:p>
            </p:txBody>
          </p:sp>
        </p:grpSp>
        <p:sp>
          <p:nvSpPr>
            <p:cNvPr id="19" name="Shape 5209"/>
            <p:cNvSpPr/>
            <p:nvPr/>
          </p:nvSpPr>
          <p:spPr>
            <a:xfrm>
              <a:off x="9833" y="1860"/>
              <a:ext cx="2457" cy="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ctr">
                <a:buClr>
                  <a:srgbClr val="FFFFFF"/>
                </a:buClr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>
                <a:latin typeface="+mn-ea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747994" y="1954653"/>
            <a:ext cx="1064521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CN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3.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现场准备（以考试为例）</a:t>
            </a:r>
            <a:endParaRPr lang="zh-CN" altLang="en-US" sz="2000" b="1" dirty="0">
              <a:solidFill>
                <a:schemeClr val="accent1">
                  <a:lumMod val="50000"/>
                </a:schemeClr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根据考生人数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，合理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安排考场和考试时间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。</a:t>
            </a:r>
          </a:p>
          <a:p>
            <a:pPr>
              <a:spcBef>
                <a:spcPts val="1200"/>
              </a:spcBef>
            </a:pP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合理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规划考试路线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。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在考点入口处，设立入口通道，通道上标识</a:t>
            </a:r>
            <a:r>
              <a:rPr lang="en-US" altLang="zh-CN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1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米距离；同时，提前在考场标定进入等候区、考试点、考试结束离场等区域的路线，避免人群聚集、人群交叉。</a:t>
            </a:r>
          </a:p>
          <a:p>
            <a:pPr>
              <a:spcBef>
                <a:spcPts val="1200"/>
              </a:spcBef>
            </a:pP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设立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相对独立的临时观察室。地点：在考点入口处。用途：临时安置考试当天进入考点人员报到时，因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体温、呼吸道症状异常，需要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到定点收治医院发热门诊就诊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人员。</a:t>
            </a:r>
            <a:endParaRPr lang="zh-CN" altLang="en-US" sz="2000" dirty="0"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设立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相对独立的临时隔离候考室和临时隔离考场。地点：在考点内，有专用通道，避免人员交叉。用途：用于对出现发热、咳嗽等疑似症状的考生隔离等候，及经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防疫风险评估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后仍具备参加考试条件的考生隔离考试。</a:t>
            </a:r>
          </a:p>
          <a:p>
            <a:pPr>
              <a:spcBef>
                <a:spcPts val="1200"/>
              </a:spcBef>
            </a:pP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保持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安全距离。安排考生座位时，座位间距不小于</a:t>
            </a:r>
            <a:r>
              <a:rPr lang="en-US" altLang="zh-CN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1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米，可根据考场实际面积尽量增大座位间距；进行面试的考场，考生座位与考官座位间距应大于</a:t>
            </a:r>
            <a:r>
              <a:rPr lang="en-US" altLang="zh-CN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2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米；考官座位间距应大于</a:t>
            </a:r>
            <a:r>
              <a:rPr lang="en-US" altLang="zh-CN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1</a:t>
            </a:r>
            <a:r>
              <a:rPr lang="zh-CN" altLang="en-US" sz="2000" dirty="0">
                <a:latin typeface="华文宋体" panose="02010600040101010101" pitchFamily="2" charset="-122"/>
                <a:ea typeface="华文宋体" panose="02010600040101010101" pitchFamily="2" charset="-122"/>
              </a:rPr>
              <a:t>米</a:t>
            </a:r>
            <a:r>
              <a:rPr lang="zh-CN" altLang="en-US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。</a:t>
            </a:r>
            <a:endParaRPr lang="en-US" altLang="zh-CN" sz="2000" dirty="0" smtClean="0"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en-US" altLang="zh-CN" sz="2000" dirty="0" smtClean="0">
                <a:latin typeface="华文宋体" panose="02010600040101010101" pitchFamily="2" charset="-122"/>
                <a:ea typeface="华文宋体" panose="02010600040101010101" pitchFamily="2" charset="-122"/>
              </a:rPr>
              <a:t>        </a:t>
            </a:r>
            <a:r>
              <a:rPr lang="zh-CN" altLang="zh-CN" sz="2000" dirty="0" smtClean="0"/>
              <a:t>面试考生</a:t>
            </a:r>
            <a:r>
              <a:rPr lang="zh-CN" altLang="zh-CN" sz="2000" dirty="0"/>
              <a:t>由专人引路进入考场，面试结束后按路线离场，不得折返</a:t>
            </a:r>
            <a:r>
              <a:rPr lang="zh-CN" altLang="zh-CN" sz="2000" dirty="0" smtClean="0"/>
              <a:t>。</a:t>
            </a:r>
            <a:endParaRPr lang="zh-CN" altLang="zh-CN" sz="2000" dirty="0"/>
          </a:p>
        </p:txBody>
      </p:sp>
      <p:sp>
        <p:nvSpPr>
          <p:cNvPr id="25" name="文本框 24"/>
          <p:cNvSpPr txBox="1"/>
          <p:nvPr/>
        </p:nvSpPr>
        <p:spPr>
          <a:xfrm>
            <a:off x="747994" y="1078461"/>
            <a:ext cx="7434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（二）承办方</a:t>
            </a:r>
            <a:endParaRPr lang="en-US" altLang="zh-CN" sz="2800" b="1" dirty="0">
              <a:solidFill>
                <a:srgbClr val="FF0000"/>
              </a:solidFill>
              <a:latin typeface="华文宋体" panose="02010600040101010101" pitchFamily="2" charset="-122"/>
              <a:ea typeface="华文宋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882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2823</Words>
  <Application>Microsoft Office PowerPoint</Application>
  <PresentationFormat>自定义</PresentationFormat>
  <Paragraphs>228</Paragraphs>
  <Slides>27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29" baseType="lpstr">
      <vt:lpstr>Office 主题</vt:lpstr>
      <vt:lpstr>工作表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</vt:vector>
  </TitlesOfParts>
  <Company>ICOS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 贞</dc:creator>
  <cp:lastModifiedBy>iCura</cp:lastModifiedBy>
  <cp:revision>92</cp:revision>
  <cp:lastPrinted>2020-10-22T02:22:23Z</cp:lastPrinted>
  <dcterms:created xsi:type="dcterms:W3CDTF">2020-10-13T08:40:47Z</dcterms:created>
  <dcterms:modified xsi:type="dcterms:W3CDTF">2021-04-19T07:03:12Z</dcterms:modified>
</cp:coreProperties>
</file>