
<file path=[Content_Types].xml><?xml version="1.0" encoding="utf-8"?>
<Types xmlns="http://schemas.openxmlformats.org/package/2006/content-types">
  <Default Extension="jpeg" ContentType="image/jpeg"/>
  <Default Extension="png" ContentType="image/png"/>
  <Default Extension="wdp" ContentType="image/vnd.ms-photo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media/image1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10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5" r:id="rId3"/>
    <p:sldMasterId id="2147483673" r:id="rId4"/>
    <p:sldMasterId id="2147483690" r:id="rId5"/>
    <p:sldMasterId id="2147483705" r:id="rId6"/>
    <p:sldMasterId id="2147483721" r:id="rId7"/>
    <p:sldMasterId id="2147483733" r:id="rId8"/>
    <p:sldMasterId id="2147483745" r:id="rId9"/>
  </p:sldMasterIdLst>
  <p:notesMasterIdLst>
    <p:notesMasterId r:id="rId15"/>
  </p:notesMasterIdLst>
  <p:handoutMasterIdLst>
    <p:handoutMasterId r:id="rId36"/>
  </p:handoutMasterIdLst>
  <p:sldIdLst>
    <p:sldId id="970" r:id="rId10"/>
    <p:sldId id="1283" r:id="rId11"/>
    <p:sldId id="1630" r:id="rId12"/>
    <p:sldId id="2015" r:id="rId13"/>
    <p:sldId id="2013" r:id="rId14"/>
    <p:sldId id="2016" r:id="rId16"/>
    <p:sldId id="2017" r:id="rId17"/>
    <p:sldId id="2011" r:id="rId18"/>
    <p:sldId id="2054" r:id="rId19"/>
    <p:sldId id="2055" r:id="rId20"/>
    <p:sldId id="1980" r:id="rId21"/>
    <p:sldId id="2039" r:id="rId22"/>
    <p:sldId id="1983" r:id="rId23"/>
    <p:sldId id="1979" r:id="rId24"/>
    <p:sldId id="1989" r:id="rId25"/>
    <p:sldId id="1985" r:id="rId26"/>
    <p:sldId id="1986" r:id="rId27"/>
    <p:sldId id="2018" r:id="rId28"/>
    <p:sldId id="2029" r:id="rId29"/>
    <p:sldId id="2033" r:id="rId30"/>
    <p:sldId id="2034" r:id="rId31"/>
    <p:sldId id="2038" r:id="rId32"/>
    <p:sldId id="2031" r:id="rId33"/>
    <p:sldId id="2032" r:id="rId34"/>
    <p:sldId id="1401" r:id="rId35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未知用户1" initials="未知用户1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59E4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25" autoAdjust="0"/>
    <p:restoredTop sz="73301" autoAdjust="0"/>
  </p:normalViewPr>
  <p:slideViewPr>
    <p:cSldViewPr>
      <p:cViewPr varScale="1">
        <p:scale>
          <a:sx n="100" d="100"/>
          <a:sy n="100" d="100"/>
        </p:scale>
        <p:origin x="-804" y="-90"/>
      </p:cViewPr>
      <p:guideLst>
        <p:guide orient="horz" pos="1928"/>
        <p:guide pos="295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2" d="100"/>
        <a:sy n="9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8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0" Type="http://schemas.openxmlformats.org/officeDocument/2006/relationships/commentAuthors" Target="commentAuthors.xml"/><Relationship Id="rId4" Type="http://schemas.openxmlformats.org/officeDocument/2006/relationships/slideMaster" Target="slideMasters/slideMaster3.xml"/><Relationship Id="rId39" Type="http://schemas.openxmlformats.org/officeDocument/2006/relationships/tableStyles" Target="tableStyles.xml"/><Relationship Id="rId38" Type="http://schemas.openxmlformats.org/officeDocument/2006/relationships/viewProps" Target="viewProps.xml"/><Relationship Id="rId37" Type="http://schemas.openxmlformats.org/officeDocument/2006/relationships/presProps" Target="presProps.xml"/><Relationship Id="rId36" Type="http://schemas.openxmlformats.org/officeDocument/2006/relationships/handoutMaster" Target="handoutMasters/handoutMaster1.xml"/><Relationship Id="rId35" Type="http://schemas.openxmlformats.org/officeDocument/2006/relationships/slide" Target="slides/slide25.xml"/><Relationship Id="rId34" Type="http://schemas.openxmlformats.org/officeDocument/2006/relationships/slide" Target="slides/slide24.xml"/><Relationship Id="rId33" Type="http://schemas.openxmlformats.org/officeDocument/2006/relationships/slide" Target="slides/slide23.xml"/><Relationship Id="rId32" Type="http://schemas.openxmlformats.org/officeDocument/2006/relationships/slide" Target="slides/slide22.xml"/><Relationship Id="rId31" Type="http://schemas.openxmlformats.org/officeDocument/2006/relationships/slide" Target="slides/slide21.xml"/><Relationship Id="rId30" Type="http://schemas.openxmlformats.org/officeDocument/2006/relationships/slide" Target="slides/slide20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19.xml"/><Relationship Id="rId28" Type="http://schemas.openxmlformats.org/officeDocument/2006/relationships/slide" Target="slides/slide18.xml"/><Relationship Id="rId27" Type="http://schemas.openxmlformats.org/officeDocument/2006/relationships/slide" Target="slides/slide17.xml"/><Relationship Id="rId26" Type="http://schemas.openxmlformats.org/officeDocument/2006/relationships/slide" Target="slides/slide16.xml"/><Relationship Id="rId25" Type="http://schemas.openxmlformats.org/officeDocument/2006/relationships/slide" Target="slides/slide15.xml"/><Relationship Id="rId24" Type="http://schemas.openxmlformats.org/officeDocument/2006/relationships/slide" Target="slides/slide14.xml"/><Relationship Id="rId23" Type="http://schemas.openxmlformats.org/officeDocument/2006/relationships/slide" Target="slides/slide13.xml"/><Relationship Id="rId22" Type="http://schemas.openxmlformats.org/officeDocument/2006/relationships/slide" Target="slides/slide12.xml"/><Relationship Id="rId21" Type="http://schemas.openxmlformats.org/officeDocument/2006/relationships/slide" Target="slides/slide11.xml"/><Relationship Id="rId20" Type="http://schemas.openxmlformats.org/officeDocument/2006/relationships/slide" Target="slides/slide10.xml"/><Relationship Id="rId2" Type="http://schemas.openxmlformats.org/officeDocument/2006/relationships/theme" Target="theme/theme1.xml"/><Relationship Id="rId19" Type="http://schemas.openxmlformats.org/officeDocument/2006/relationships/slide" Target="slides/slide9.xml"/><Relationship Id="rId18" Type="http://schemas.openxmlformats.org/officeDocument/2006/relationships/slide" Target="slides/slide8.xml"/><Relationship Id="rId17" Type="http://schemas.openxmlformats.org/officeDocument/2006/relationships/slide" Target="slides/slide7.xml"/><Relationship Id="rId16" Type="http://schemas.openxmlformats.org/officeDocument/2006/relationships/slide" Target="slides/slide6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5.xml"/><Relationship Id="rId13" Type="http://schemas.openxmlformats.org/officeDocument/2006/relationships/slide" Target="slides/slide4.xml"/><Relationship Id="rId12" Type="http://schemas.openxmlformats.org/officeDocument/2006/relationships/slide" Target="slides/slide3.xml"/><Relationship Id="rId11" Type="http://schemas.openxmlformats.org/officeDocument/2006/relationships/slide" Target="slides/slide2.xml"/><Relationship Id="rId10" Type="http://schemas.openxmlformats.org/officeDocument/2006/relationships/slide" Target="slides/slid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1316A0-115F-4E73-9CFA-5521FD9A9C1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D313C-7E0F-4BAE-B4E5-296BFEC5294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F86F916-7ABA-4A3F-AC85-7EC88CE60D0F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533" y="685800"/>
            <a:ext cx="6094934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291937E-F22D-4655-A9EE-39DA57A5EFB9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为什么增加后续的症状筛查</a:t>
            </a:r>
            <a:endParaRPr lang="zh-CN" altLang="en-US"/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lang="zh-CN" altLang="en-US" smtClean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研究显示：</a:t>
            </a:r>
            <a:endParaRPr kumimoji="0" lang="en-US" altLang="zh-CN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lang="zh-CN" altLang="en-US" smtClean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en-US" altLang="zh-CN" smtClean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20%-40%</a:t>
            </a:r>
            <a:r>
              <a:rPr lang="zh-CN" altLang="en-US" smtClean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的密接者潜伏感染检测阳性</a:t>
            </a:r>
            <a:endParaRPr kumimoji="0" lang="en-US" altLang="zh-CN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lang="zh-CN" altLang="en-US" smtClean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密接者中的结核病患者，约</a:t>
            </a:r>
            <a:r>
              <a:rPr lang="en-US" altLang="zh-CN" smtClean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50%</a:t>
            </a:r>
            <a:r>
              <a:rPr lang="zh-CN" altLang="en-US" smtClean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在暴露后一年内发病</a:t>
            </a:r>
            <a:endParaRPr kumimoji="0" lang="en-US" altLang="zh-CN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 marL="342900" marR="0" lvl="1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lang="zh-CN" altLang="en-US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后续筛查的必要性：</a:t>
            </a:r>
            <a:endParaRPr kumimoji="0" lang="en-US" altLang="zh-CN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lang="zh-CN" altLang="en-US" smtClean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首次筛查时无症状</a:t>
            </a:r>
            <a:endParaRPr kumimoji="0" lang="en-US" altLang="zh-CN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lang="zh-CN" altLang="en-US" smtClean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首次筛查时处于窗口期</a:t>
            </a:r>
            <a:endParaRPr kumimoji="0" lang="en-US" altLang="zh-CN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lang="zh-CN" altLang="en-US" smtClean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尽早发现密接者中的结核病患者</a:t>
            </a:r>
            <a:endParaRPr kumimoji="0" lang="zh-CN" altLang="en-US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61443" name="文本占位符 2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14550" cy="657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098"/>
            <a:ext cx="7772400" cy="1102712"/>
          </a:xfrm>
        </p:spPr>
        <p:txBody>
          <a:bodyPr/>
          <a:lstStyle>
            <a:lvl1pPr>
              <a:defRPr b="1">
                <a:latin typeface="楷体_GB2312" panose="02010609030101010101" pitchFamily="49" charset="-122"/>
                <a:ea typeface="楷体_GB2312" panose="0201060903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5160"/>
            <a:ext cx="6400800" cy="131468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  <a:latin typeface="楷体_GB2312" panose="02010609030101010101" pitchFamily="49" charset="-122"/>
                <a:ea typeface="楷体_GB2312" panose="02010609030101010101" pitchFamily="49" charset="-122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9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5F968-5346-445C-9FFD-118AE56A16B4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ABA3-80E7-4995-90F3-B58901D4EA9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823"/>
            <a:ext cx="3008313" cy="87169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823"/>
            <a:ext cx="5111750" cy="439060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513"/>
            <a:ext cx="3008313" cy="351891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8035" indent="0">
              <a:buNone/>
              <a:defRPr sz="675"/>
            </a:lvl7pPr>
            <a:lvl8pPr marL="2400935" indent="0">
              <a:buNone/>
              <a:defRPr sz="675"/>
            </a:lvl8pPr>
            <a:lvl9pPr marL="2743835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E571A-23CF-4F8B-A8A3-C222CB157261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677BB-75D0-480C-B716-FCA8A7BE0E4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EF48FF9F-A038-491C-839A-937D3AFC5E7E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145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C187311C-2DB9-44B0-ACB4-EEC9A0CE7017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145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1080"/>
            <a:ext cx="5486400" cy="42512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662"/>
            <a:ext cx="5486400" cy="3086640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8035" indent="0">
              <a:buNone/>
              <a:defRPr sz="1500"/>
            </a:lvl7pPr>
            <a:lvl8pPr marL="2400935" indent="0">
              <a:buNone/>
              <a:defRPr sz="1500"/>
            </a:lvl8pPr>
            <a:lvl9pPr marL="2743835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6208"/>
            <a:ext cx="5486400" cy="60375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8035" indent="0">
              <a:buNone/>
              <a:defRPr sz="675"/>
            </a:lvl7pPr>
            <a:lvl8pPr marL="2400935" indent="0">
              <a:buNone/>
              <a:defRPr sz="675"/>
            </a:lvl8pPr>
            <a:lvl9pPr marL="2743835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E1C1A-1F92-4EE8-8B40-C9990B45E37A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B2B5F-4EB8-4880-80F0-D45ADD37189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191B9-4592-4F9B-9C1A-17987622E819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6FCBD-C425-42ED-90C9-9888B8D44E7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015"/>
            <a:ext cx="2057400" cy="438941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015"/>
            <a:ext cx="6019800" cy="438941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DCDD6-32AE-4FE1-B8E4-0A9B1BDBA4CB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F3E73-5CAA-48B7-BC90-86488BF7F82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098"/>
            <a:ext cx="7772400" cy="11027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5160"/>
            <a:ext cx="6400800" cy="131468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8035" indent="0" algn="ctr">
              <a:buNone/>
              <a:defRPr/>
            </a:lvl7pPr>
            <a:lvl8pPr marL="2400935" indent="0" algn="ctr">
              <a:buNone/>
              <a:defRPr/>
            </a:lvl8pPr>
            <a:lvl9pPr marL="2743835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A1A78-FB87-4DBF-80E8-C5EF396F9692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E839F-6BF2-4863-998F-AB106A0E46C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015"/>
            <a:ext cx="8229600" cy="8574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200360"/>
            <a:ext cx="4038600" cy="33950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360"/>
            <a:ext cx="4038600" cy="33950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3E286-A13F-4484-A368-DACBC5A7D16C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38F71-D9E1-4C75-B0F7-28BB8034E23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0">
    <p:split orient="vert"/>
  </p:transition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5000">
        <p14:switch dir="r"/>
      </p:transition>
    </mc:Choice>
    <mc:Fallback>
      <p:transition spd="slow" advClick="0" advTm="5000">
        <p:fade/>
      </p:transition>
    </mc:Fallback>
  </mc:AlternateContent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DB751-592F-49EE-9580-8B343DEFF2B8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6826C-9701-417F-A2D7-CBD17EDAD43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0">
    <p:split orient="vert"/>
  </p:transition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5000">
        <p14:switch dir="r"/>
      </p:transition>
    </mc:Choice>
    <mc:Fallback>
      <p:transition spd="slow" advClick="0" advTm="5000">
        <p:fade/>
      </p:transition>
    </mc:Fallback>
  </mc:AlternateContent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1" y="1598100"/>
            <a:ext cx="7772400" cy="110271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1" y="2915160"/>
            <a:ext cx="6400800" cy="13146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4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7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5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35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19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03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87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71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58" y="4768394"/>
            <a:ext cx="2133863" cy="2743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C5D9A-A353-413A-A20B-B5411AC87324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022" y="4768394"/>
            <a:ext cx="2895957" cy="2743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2881" y="4768394"/>
            <a:ext cx="2133863" cy="2743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BABA3-80E7-4995-90F3-B58901D4EA9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图片 6" descr="u=1025794416,1116773185&amp;fm=21&amp;gp=0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56" y="8098"/>
            <a:ext cx="957580" cy="678299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719E3-67AF-47E6-835F-57A060317A39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6826C-9701-417F-A2D7-CBD17EDAD43F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6A079-3C1E-4534-88E4-3578C4477B8E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BF926-7293-4820-B2A6-64DC8AED11AB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753"/>
            <a:ext cx="7772400" cy="102173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416"/>
            <a:ext cx="7772400" cy="112533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803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3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83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AB306-23A4-44EF-B898-B6F9B4C3E4D0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65BB4-6D10-408D-A60D-1EEB8C08290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536"/>
            <a:ext cx="4040188" cy="47990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442"/>
            <a:ext cx="4040188" cy="29639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1536"/>
            <a:ext cx="4041775" cy="47990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442"/>
            <a:ext cx="4041775" cy="29639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1F941-AC4F-4C24-8119-9C86E61D78C9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86800-9065-403E-8F16-CA99685E9D88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6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7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D7476-65D3-4964-A161-3BED69BC7333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EFDC4-A8D1-4136-8F8B-4AA6D7A2DC51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360"/>
            <a:ext cx="4038600" cy="33950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360"/>
            <a:ext cx="4038600" cy="33950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932B-E4E3-42DF-8F97-15ECEEA9A11B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D0CF-56E2-40FD-82D0-53A9CD7D1EF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360"/>
            <a:ext cx="4038600" cy="33950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360"/>
            <a:ext cx="4038600" cy="33950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4BED8-8AEF-4D5D-8B3B-4C3B7D92C75E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65023-604E-43A7-B4E5-18C488C7FBD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0">
    <p:split orient="vert"/>
  </p:transition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5000">
        <p14:switch dir="r"/>
      </p:transition>
    </mc:Choice>
    <mc:Fallback>
      <p:transition spd="slow" advClick="0" advTm="5000">
        <p:fade/>
      </p:transition>
    </mc:Fallback>
  </mc:AlternateContent>
  <p:hf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1" y="1598100"/>
            <a:ext cx="7772400" cy="110271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1" y="2915160"/>
            <a:ext cx="6400800" cy="13146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4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7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5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35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19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03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87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71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58" y="4768394"/>
            <a:ext cx="2133863" cy="2743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D644B-E1EB-4863-B330-677BE0DA597A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022" y="4768394"/>
            <a:ext cx="2895957" cy="2743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2881" y="4768394"/>
            <a:ext cx="2133863" cy="2743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BABA3-80E7-4995-90F3-B58901D4EA9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图片 6" descr="u=1025794416,1116773185&amp;fm=21&amp;gp=0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56" y="8098"/>
            <a:ext cx="957580" cy="678299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536"/>
            <a:ext cx="4040188" cy="47990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442"/>
            <a:ext cx="4040188" cy="29639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1536"/>
            <a:ext cx="4041775" cy="47990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442"/>
            <a:ext cx="4041775" cy="29639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77D8F-B2AE-4CA2-A586-B77AE518E02F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86800-9065-403E-8F16-CA99685E9D88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6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7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536"/>
            <a:ext cx="4040188" cy="47990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442"/>
            <a:ext cx="4040188" cy="29639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1536"/>
            <a:ext cx="4041775" cy="47990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442"/>
            <a:ext cx="4041775" cy="29639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66DC-70B6-4884-A7F5-9941614057E0}" type="datetime1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86800-9065-403E-8F16-CA99685E9D8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6D154-D150-4D60-BA60-F3267A07E4C5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EFDC4-A8D1-4136-8F8B-4AA6D7A2DC51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360"/>
            <a:ext cx="4038600" cy="33950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360"/>
            <a:ext cx="4038600" cy="33950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D2238-8B8C-4A47-B582-4BAC77BCA3A0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D0CF-56E2-40FD-82D0-53A9CD7D1EF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0">
    <p:split orient="vert"/>
  </p:transition>
  <p:hf hdr="0" ft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5000">
        <p14:switch dir="r"/>
      </p:transition>
    </mc:Choice>
    <mc:Fallback>
      <p:transition spd="slow" advClick="0" advTm="5000">
        <p:fade/>
      </p:transition>
    </mc:Fallback>
  </mc:AlternateContent>
  <p:hf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1" y="1598100"/>
            <a:ext cx="7772400" cy="110271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1" y="2915160"/>
            <a:ext cx="6400800" cy="13146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4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7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5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35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19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03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87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71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58" y="4768394"/>
            <a:ext cx="2133863" cy="2743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D53EA-E88C-4F9E-B107-07FE4FD1990C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022" y="4768394"/>
            <a:ext cx="2895957" cy="2743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2881" y="4768394"/>
            <a:ext cx="2133863" cy="2743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BABA3-80E7-4995-90F3-B58901D4EA9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图片 6" descr="u=1025794416,1116773185&amp;fm=21&amp;gp=0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56" y="8098"/>
            <a:ext cx="957580" cy="678299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536"/>
            <a:ext cx="4040188" cy="47990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442"/>
            <a:ext cx="4040188" cy="29639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1536"/>
            <a:ext cx="4041775" cy="47990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442"/>
            <a:ext cx="4041775" cy="29639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FC781-BCE7-4D4A-9E4E-4442863659A8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86800-9065-403E-8F16-CA99685E9D88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143BC-3A21-4950-B7C1-5572D09A515D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73E1E-64F8-40BC-99B1-CE4CB744987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6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7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FC22C-38C2-4906-8992-C35ED7E722B3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EFDC4-A8D1-4136-8F8B-4AA6D7A2DC51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hf hdr="0" ftr="0" dt="0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360"/>
            <a:ext cx="4038600" cy="33950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360"/>
            <a:ext cx="4038600" cy="33950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49E0E-1568-4FD1-9147-9C8096357217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D0CF-56E2-40FD-82D0-53A9CD7D1EF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876"/>
            <a:ext cx="6858000" cy="1790921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862"/>
            <a:ext cx="6858000" cy="1241975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835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fade/>
  </p:transition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0C64B-4FC3-49DE-A0B6-96C03AE4CC2A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EFDC4-A8D1-4136-8F8B-4AA6D7A2DC5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  <p:hf hdr="0" ftr="0" dt="0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462"/>
            <a:ext cx="7886700" cy="213981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522"/>
            <a:ext cx="7886700" cy="1125279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835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fade/>
  </p:transition>
  <p:hf hdr="0" ftr="0" dt="0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735897"/>
            <a:ext cx="4027487" cy="403076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735897"/>
            <a:ext cx="4027488" cy="403076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  <p:hf hdr="0" ftr="0" dt="0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273878"/>
            <a:ext cx="7886700" cy="99429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261028"/>
            <a:ext cx="3868737" cy="61801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1879038"/>
            <a:ext cx="3868737" cy="276378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1028"/>
            <a:ext cx="3887788" cy="61801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79038"/>
            <a:ext cx="3887788" cy="276378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  <p:hf hdr="0" ftr="0" dt="0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fade/>
  </p:transition>
  <p:hf hdr="0" ftr="0" dt="0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hf hdr="0" ftr="0" dt="0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42942"/>
            <a:ext cx="2949575" cy="120029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740660"/>
            <a:ext cx="4629150" cy="365567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1543241"/>
            <a:ext cx="2949575" cy="285904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835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fade/>
  </p:transition>
  <p:hf hdr="0" ftr="0" dt="0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42942"/>
            <a:ext cx="2949575" cy="120029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740660"/>
            <a:ext cx="4629150" cy="365567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>
                <a:ea typeface="楷体" panose="02010609060101010101" pitchFamily="49" charset="-122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835" indent="0">
              <a:buNone/>
              <a:defRPr sz="1500"/>
            </a:lvl9pPr>
          </a:lstStyle>
          <a:p>
            <a:pPr marL="0" marR="0" lvl="0" indent="0" algn="l" defTabSz="914400" rtl="0" eaLnBrk="1" fontAlgn="ctr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1543241"/>
            <a:ext cx="2949575" cy="285904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835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>
    <p:fade/>
  </p:transition>
  <p:hf hdr="0" ftr="0" dt="0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  <p:hf hdr="0" ftr="0" dt="0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4638" y="86927"/>
            <a:ext cx="2051050" cy="467973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86927"/>
            <a:ext cx="6003925" cy="467973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1046B-C6BC-4C04-BE71-D515320C415D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EFE1C-8B50-4204-B520-94A9FAF302F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43000" y="1390649"/>
            <a:ext cx="6858000" cy="1241822"/>
          </a:xfrm>
        </p:spPr>
        <p:txBody>
          <a:bodyPr anchor="b">
            <a:normAutofit/>
          </a:bodyPr>
          <a:lstStyle>
            <a:lvl1pPr algn="ctr">
              <a:defRPr sz="54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822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7A563-165F-49DD-B237-F476ED03181D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>
            <a:lvl1pPr>
              <a:defRPr b="1"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 b="1"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  <a:lvl2pPr>
              <a:defRPr sz="1500" b="1">
                <a:latin typeface="华文楷体" panose="02010600040101010101" pitchFamily="2" charset="-122"/>
                <a:ea typeface="华文楷体" panose="02010600040101010101" pitchFamily="2" charset="-122"/>
              </a:defRPr>
            </a:lvl2pPr>
            <a:lvl3pPr>
              <a:defRPr sz="1350" b="1">
                <a:latin typeface="华文楷体" panose="02010600040101010101" pitchFamily="2" charset="-122"/>
                <a:ea typeface="华文楷体" panose="02010600040101010101" pitchFamily="2" charset="-122"/>
              </a:defRPr>
            </a:lvl3pPr>
            <a:lvl4pPr>
              <a:defRPr sz="1350" b="1">
                <a:latin typeface="华文楷体" panose="02010600040101010101" pitchFamily="2" charset="-122"/>
                <a:ea typeface="华文楷体" panose="02010600040101010101" pitchFamily="2" charset="-122"/>
              </a:defRPr>
            </a:lvl4pPr>
            <a:lvl5pPr>
              <a:defRPr sz="1350" b="1">
                <a:latin typeface="华文楷体" panose="02010600040101010101" pitchFamily="2" charset="-122"/>
                <a:ea typeface="华文楷体" panose="0201060004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CA3A-293A-48D3-B426-B56FF02D3EA2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D716F-BBC1-4978-9B43-5C71195BA279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308721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1961707"/>
            <a:ext cx="3868340" cy="268054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308721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961707"/>
            <a:ext cx="3887391" cy="268054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347EF-7B6A-4F02-8E6D-82B6F7E614C8}" type="datetime1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2428875" y="1619250"/>
            <a:ext cx="4286250" cy="1036838"/>
          </a:xfrm>
        </p:spPr>
        <p:txBody>
          <a:bodyPr anchor="b" anchorCtr="0">
            <a:normAutofit/>
          </a:bodyPr>
          <a:lstStyle>
            <a:lvl1pPr algn="ctr">
              <a:defRPr sz="6000" b="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72E0A-7924-46C5-84CB-4003184D59C9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37" name="内容占位符 36"/>
          <p:cNvSpPr>
            <a:spLocks noGrp="1"/>
          </p:cNvSpPr>
          <p:nvPr>
            <p:ph sz="quarter" idx="13" hasCustomPrompt="1"/>
          </p:nvPr>
        </p:nvSpPr>
        <p:spPr>
          <a:xfrm>
            <a:off x="2428875" y="2799901"/>
            <a:ext cx="4286250" cy="889453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08AA9-2252-4CF0-BCAC-534A1F98A992}" type="datetime1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28650" y="535255"/>
            <a:ext cx="3511241" cy="1071121"/>
          </a:xfrm>
        </p:spPr>
        <p:txBody>
          <a:bodyPr anchor="t" anchorCtr="0">
            <a:normAutofit/>
          </a:bodyPr>
          <a:lstStyle>
            <a:lvl1pPr>
              <a:defRPr sz="27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4231888" y="535255"/>
            <a:ext cx="4283912" cy="40527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8650" y="1735405"/>
            <a:ext cx="3511241" cy="2858691"/>
          </a:xfrm>
        </p:spPr>
        <p:txBody>
          <a:bodyPr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8A89-16A3-4962-9DFE-074295721432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7833674" y="273844"/>
            <a:ext cx="681676" cy="4358879"/>
          </a:xfrm>
        </p:spPr>
        <p:txBody>
          <a:bodyPr vert="eaVert">
            <a:normAutofit/>
          </a:bodyPr>
          <a:lstStyle>
            <a:lvl1pPr>
              <a:defRPr sz="33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49" y="273844"/>
            <a:ext cx="7084832" cy="4358879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C620D-79E4-4D7F-86C3-E4CF834F8BF4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1CF4-BEE5-49E9-BDC1-0AD425A1C17A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28650" y="413657"/>
            <a:ext cx="7886700" cy="416922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EF48FF9F-A038-491C-839A-937D3AFC5E7E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8659B-FE72-49E8-9AFD-4C4C85CE2510}" type="datetime1">
              <a:rPr lang="zh-CN" altLang="en-US" smtClean="0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BF926-7293-4820-B2A6-64DC8AED11A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C187311C-2DB9-44B0-ACB4-EEC9A0CE7017}" type="datetime1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43000" y="1390649"/>
            <a:ext cx="6858000" cy="1241822"/>
          </a:xfrm>
        </p:spPr>
        <p:txBody>
          <a:bodyPr anchor="b">
            <a:normAutofit/>
          </a:bodyPr>
          <a:lstStyle>
            <a:lvl1pPr algn="ctr">
              <a:defRPr sz="54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822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7A563-165F-49DD-B237-F476ED03181D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145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>
            <a:lvl1pPr>
              <a:defRPr b="1"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 b="1"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  <a:lvl2pPr>
              <a:defRPr sz="1500" b="1">
                <a:latin typeface="华文楷体" panose="02010600040101010101" pitchFamily="2" charset="-122"/>
                <a:ea typeface="华文楷体" panose="02010600040101010101" pitchFamily="2" charset="-122"/>
              </a:defRPr>
            </a:lvl2pPr>
            <a:lvl3pPr>
              <a:defRPr sz="1350" b="1">
                <a:latin typeface="华文楷体" panose="02010600040101010101" pitchFamily="2" charset="-122"/>
                <a:ea typeface="华文楷体" panose="02010600040101010101" pitchFamily="2" charset="-122"/>
              </a:defRPr>
            </a:lvl3pPr>
            <a:lvl4pPr>
              <a:defRPr sz="1350" b="1">
                <a:latin typeface="华文楷体" panose="02010600040101010101" pitchFamily="2" charset="-122"/>
                <a:ea typeface="华文楷体" panose="02010600040101010101" pitchFamily="2" charset="-122"/>
              </a:defRPr>
            </a:lvl4pPr>
            <a:lvl5pPr>
              <a:defRPr sz="1350" b="1">
                <a:latin typeface="华文楷体" panose="02010600040101010101" pitchFamily="2" charset="-122"/>
                <a:ea typeface="华文楷体" panose="0201060004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CA3A-293A-48D3-B426-B56FF02D3EA2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145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D716F-BBC1-4978-9B43-5C71195BA279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145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308721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1961707"/>
            <a:ext cx="3868340" cy="268054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308721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961707"/>
            <a:ext cx="3887391" cy="268054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347EF-7B6A-4F02-8E6D-82B6F7E614C8}" type="datetime1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145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2428875" y="1619250"/>
            <a:ext cx="4286250" cy="1036838"/>
          </a:xfrm>
        </p:spPr>
        <p:txBody>
          <a:bodyPr anchor="b" anchorCtr="0">
            <a:normAutofit/>
          </a:bodyPr>
          <a:lstStyle>
            <a:lvl1pPr algn="ctr">
              <a:defRPr sz="6000" b="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72E0A-7924-46C5-84CB-4003184D59C9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37" name="内容占位符 36"/>
          <p:cNvSpPr>
            <a:spLocks noGrp="1"/>
          </p:cNvSpPr>
          <p:nvPr>
            <p:ph sz="quarter" idx="13" hasCustomPrompt="1"/>
          </p:nvPr>
        </p:nvSpPr>
        <p:spPr>
          <a:xfrm>
            <a:off x="2428875" y="2799901"/>
            <a:ext cx="4286250" cy="889453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145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08AA9-2252-4CF0-BCAC-534A1F98A992}" type="datetime1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145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28650" y="535255"/>
            <a:ext cx="3511241" cy="1071121"/>
          </a:xfrm>
        </p:spPr>
        <p:txBody>
          <a:bodyPr anchor="t" anchorCtr="0">
            <a:normAutofit/>
          </a:bodyPr>
          <a:lstStyle>
            <a:lvl1pPr>
              <a:defRPr sz="27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4231888" y="535255"/>
            <a:ext cx="4283912" cy="40527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8650" y="1735405"/>
            <a:ext cx="3511241" cy="2858691"/>
          </a:xfrm>
        </p:spPr>
        <p:txBody>
          <a:bodyPr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8A89-16A3-4962-9DFE-074295721432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145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7833674" y="273844"/>
            <a:ext cx="681676" cy="4358879"/>
          </a:xfrm>
        </p:spPr>
        <p:txBody>
          <a:bodyPr vert="eaVert">
            <a:normAutofit/>
          </a:bodyPr>
          <a:lstStyle>
            <a:lvl1pPr>
              <a:defRPr sz="33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49" y="273844"/>
            <a:ext cx="7084832" cy="4358879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C620D-79E4-4D7F-86C3-E4CF834F8BF4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145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1CF4-BEE5-49E9-BDC1-0AD425A1C17A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28650" y="413657"/>
            <a:ext cx="7886700" cy="416922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145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image" Target="../media/image1.png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theme" Target="../theme/theme2.xml"/><Relationship Id="rId8" Type="http://schemas.openxmlformats.org/officeDocument/2006/relationships/image" Target="../media/image2.jpeg"/><Relationship Id="rId7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2.xml"/><Relationship Id="rId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0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8" Type="http://schemas.openxmlformats.org/officeDocument/2006/relationships/theme" Target="../theme/theme3.xml"/><Relationship Id="rId17" Type="http://schemas.openxmlformats.org/officeDocument/2006/relationships/image" Target="../media/image2.jpeg"/><Relationship Id="rId16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3.xml"/><Relationship Id="rId1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8.xml"/><Relationship Id="rId8" Type="http://schemas.openxmlformats.org/officeDocument/2006/relationships/slideLayout" Target="../slideLayouts/slideLayout47.xml"/><Relationship Id="rId7" Type="http://schemas.openxmlformats.org/officeDocument/2006/relationships/slideLayout" Target="../slideLayouts/slideLayout46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3.xml"/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6" Type="http://schemas.openxmlformats.org/officeDocument/2006/relationships/theme" Target="../theme/theme4.xml"/><Relationship Id="rId15" Type="http://schemas.openxmlformats.org/officeDocument/2006/relationships/image" Target="../media/image2.jpeg"/><Relationship Id="rId14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0.xml"/><Relationship Id="rId6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5.xml"/><Relationship Id="rId17" Type="http://schemas.openxmlformats.org/officeDocument/2006/relationships/theme" Target="../theme/theme5.xml"/><Relationship Id="rId16" Type="http://schemas.openxmlformats.org/officeDocument/2006/relationships/image" Target="../media/image2.jpeg"/><Relationship Id="rId15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3.xml"/><Relationship Id="rId1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7.xml"/><Relationship Id="rId8" Type="http://schemas.openxmlformats.org/officeDocument/2006/relationships/slideLayout" Target="../slideLayouts/slideLayout76.xml"/><Relationship Id="rId7" Type="http://schemas.openxmlformats.org/officeDocument/2006/relationships/slideLayout" Target="../slideLayouts/slideLayout75.xml"/><Relationship Id="rId6" Type="http://schemas.openxmlformats.org/officeDocument/2006/relationships/slideLayout" Target="../slideLayouts/slideLayout74.xml"/><Relationship Id="rId5" Type="http://schemas.openxmlformats.org/officeDocument/2006/relationships/slideLayout" Target="../slideLayouts/slideLayout73.xml"/><Relationship Id="rId4" Type="http://schemas.openxmlformats.org/officeDocument/2006/relationships/slideLayout" Target="../slideLayouts/slideLayout72.xml"/><Relationship Id="rId3" Type="http://schemas.openxmlformats.org/officeDocument/2006/relationships/slideLayout" Target="../slideLayouts/slideLayout71.xml"/><Relationship Id="rId2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12" Type="http://schemas.openxmlformats.org/officeDocument/2006/relationships/image" Target="../media/image3.jpeg"/><Relationship Id="rId11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78.xml"/><Relationship Id="rId1" Type="http://schemas.openxmlformats.org/officeDocument/2006/relationships/slideLayout" Target="../slideLayouts/slideLayout69.xml"/></Relationships>
</file>

<file path=ppt/slideMasters/_rels/slideMaster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88.xml"/><Relationship Id="rId8" Type="http://schemas.openxmlformats.org/officeDocument/2006/relationships/slideLayout" Target="../slideLayouts/slideLayout87.xml"/><Relationship Id="rId7" Type="http://schemas.openxmlformats.org/officeDocument/2006/relationships/slideLayout" Target="../slideLayouts/slideLayout86.xml"/><Relationship Id="rId6" Type="http://schemas.openxmlformats.org/officeDocument/2006/relationships/slideLayout" Target="../slideLayouts/slideLayout85.xml"/><Relationship Id="rId5" Type="http://schemas.openxmlformats.org/officeDocument/2006/relationships/slideLayout" Target="../slideLayouts/slideLayout84.xml"/><Relationship Id="rId4" Type="http://schemas.openxmlformats.org/officeDocument/2006/relationships/slideLayout" Target="../slideLayouts/slideLayout83.xml"/><Relationship Id="rId3" Type="http://schemas.openxmlformats.org/officeDocument/2006/relationships/slideLayout" Target="../slideLayouts/slideLayout82.xml"/><Relationship Id="rId2" Type="http://schemas.openxmlformats.org/officeDocument/2006/relationships/slideLayout" Target="../slideLayouts/slideLayout81.xml"/><Relationship Id="rId15" Type="http://schemas.openxmlformats.org/officeDocument/2006/relationships/theme" Target="../theme/theme7.xml"/><Relationship Id="rId14" Type="http://schemas.openxmlformats.org/officeDocument/2006/relationships/tags" Target="../tags/tag3.xml"/><Relationship Id="rId13" Type="http://schemas.openxmlformats.org/officeDocument/2006/relationships/tags" Target="../tags/tag2.xml"/><Relationship Id="rId12" Type="http://schemas.openxmlformats.org/officeDocument/2006/relationships/tags" Target="../tags/tag1.xml"/><Relationship Id="rId11" Type="http://schemas.openxmlformats.org/officeDocument/2006/relationships/slideLayout" Target="../slideLayouts/slideLayout90.xml"/><Relationship Id="rId10" Type="http://schemas.openxmlformats.org/officeDocument/2006/relationships/slideLayout" Target="../slideLayouts/slideLayout89.xml"/><Relationship Id="rId1" Type="http://schemas.openxmlformats.org/officeDocument/2006/relationships/slideLayout" Target="../slideLayouts/slideLayout80.xml"/></Relationships>
</file>

<file path=ppt/slideMasters/_rels/slideMaster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9.xml"/><Relationship Id="rId8" Type="http://schemas.openxmlformats.org/officeDocument/2006/relationships/slideLayout" Target="../slideLayouts/slideLayout98.xml"/><Relationship Id="rId7" Type="http://schemas.openxmlformats.org/officeDocument/2006/relationships/slideLayout" Target="../slideLayouts/slideLayout97.xml"/><Relationship Id="rId6" Type="http://schemas.openxmlformats.org/officeDocument/2006/relationships/slideLayout" Target="../slideLayouts/slideLayout96.xml"/><Relationship Id="rId5" Type="http://schemas.openxmlformats.org/officeDocument/2006/relationships/slideLayout" Target="../slideLayouts/slideLayout95.xml"/><Relationship Id="rId4" Type="http://schemas.openxmlformats.org/officeDocument/2006/relationships/slideLayout" Target="../slideLayouts/slideLayout94.xml"/><Relationship Id="rId3" Type="http://schemas.openxmlformats.org/officeDocument/2006/relationships/slideLayout" Target="../slideLayouts/slideLayout93.xml"/><Relationship Id="rId2" Type="http://schemas.openxmlformats.org/officeDocument/2006/relationships/slideLayout" Target="../slideLayouts/slideLayout92.xml"/><Relationship Id="rId15" Type="http://schemas.openxmlformats.org/officeDocument/2006/relationships/theme" Target="../theme/theme8.xml"/><Relationship Id="rId14" Type="http://schemas.openxmlformats.org/officeDocument/2006/relationships/tags" Target="../tags/tag6.xml"/><Relationship Id="rId13" Type="http://schemas.openxmlformats.org/officeDocument/2006/relationships/tags" Target="../tags/tag5.xml"/><Relationship Id="rId12" Type="http://schemas.openxmlformats.org/officeDocument/2006/relationships/tags" Target="../tags/tag4.xml"/><Relationship Id="rId11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6015"/>
            <a:ext cx="8229600" cy="8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ctr" anchorCtr="0" compatLnSpc="1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195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360"/>
            <a:ext cx="8229600" cy="3395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t" anchorCtr="0" compatLnSpc="1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4768096"/>
            <a:ext cx="2133600" cy="27389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32" tIns="45716" rIns="91432" bIns="45716" numCol="1" anchor="ctr" anchorCtr="0" compatLnSpc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F0371C1-898C-4C4B-9391-B4DAB61C2DED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4768096"/>
            <a:ext cx="2895600" cy="27389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32" tIns="45716" rIns="91432" bIns="45716" numCol="1" anchor="ctr" anchorCtr="0" compatLnSpc="1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4768096"/>
            <a:ext cx="2133600" cy="27389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32" tIns="45716" rIns="91432" bIns="45716" numCol="1" anchor="ctr" anchorCtr="0" compatLnSpc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9F850DF-01CA-483E-9EFD-66F8DD091A00}" type="slidenum">
              <a:rPr lang="zh-CN" altLang="en-US"/>
            </a:fld>
            <a:endParaRPr lang="zh-CN" altLang="en-US"/>
          </a:p>
        </p:txBody>
      </p:sp>
      <p:pic>
        <p:nvPicPr>
          <p:cNvPr id="8199" name="Picture 4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14550" cy="657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1pPr>
      <a:lvl2pPr marL="557530" indent="-214630" algn="l" rtl="0" eaLnBrk="0" fontAlgn="base" hangingPunct="0">
        <a:spcBef>
          <a:spcPct val="15000"/>
        </a:spcBef>
        <a:spcAft>
          <a:spcPct val="0"/>
        </a:spcAft>
        <a:buFont typeface="Arial" panose="020B0604020202020204" pitchFamily="34" charset="0"/>
        <a:buChar char="–"/>
        <a:defRPr sz="2100" b="1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2pPr>
      <a:lvl3pPr marL="857250" indent="-171450" algn="l" rtl="0" eaLnBrk="0" fontAlgn="base" hangingPunct="0">
        <a:spcBef>
          <a:spcPct val="15000"/>
        </a:spcBef>
        <a:spcAft>
          <a:spcPct val="0"/>
        </a:spcAft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3pPr>
      <a:lvl4pPr marL="1200150" indent="-171450" algn="l" rtl="0" eaLnBrk="0" fontAlgn="base" hangingPunct="0">
        <a:spcBef>
          <a:spcPct val="15000"/>
        </a:spcBef>
        <a:spcAft>
          <a:spcPct val="0"/>
        </a:spcAft>
        <a:buFont typeface="Arial" panose="020B0604020202020204" pitchFamily="34" charset="0"/>
        <a:buChar char="–"/>
        <a:defRPr sz="1500" b="1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4pPr>
      <a:lvl5pPr marL="1543050" indent="-171450" algn="l" rtl="0" eaLnBrk="0" fontAlgn="base" hangingPunct="0">
        <a:spcBef>
          <a:spcPct val="15000"/>
        </a:spcBef>
        <a:spcAft>
          <a:spcPct val="0"/>
        </a:spcAft>
        <a:buFont typeface="Arial" panose="020B0604020202020204" pitchFamily="34" charset="0"/>
        <a:buChar char="»"/>
        <a:defRPr sz="1500" b="1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5pPr>
      <a:lvl6pPr marL="1886585" indent="-171450" algn="l" defTabSz="685800" rtl="0" eaLnBrk="1" latinLnBrk="0" hangingPunct="1">
        <a:spcBef>
          <a:spcPct val="15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spcBef>
          <a:spcPct val="15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spcBef>
          <a:spcPct val="15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spcBef>
          <a:spcPct val="15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792" y="274383"/>
            <a:ext cx="7886418" cy="993651"/>
          </a:xfrm>
          <a:prstGeom prst="rect">
            <a:avLst/>
          </a:prstGeom>
        </p:spPr>
        <p:txBody>
          <a:bodyPr vert="horz" lIns="72823" tIns="36411" rIns="72823" bIns="36411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792" y="1369657"/>
            <a:ext cx="7886418" cy="3264368"/>
          </a:xfrm>
          <a:prstGeom prst="rect">
            <a:avLst/>
          </a:prstGeom>
        </p:spPr>
        <p:txBody>
          <a:bodyPr vert="horz" lIns="72823" tIns="36411" rIns="72823" bIns="36411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792" y="4768394"/>
            <a:ext cx="2056836" cy="273254"/>
          </a:xfrm>
          <a:prstGeom prst="rect">
            <a:avLst/>
          </a:prstGeom>
        </p:spPr>
        <p:txBody>
          <a:bodyPr vert="horz" lIns="72823" tIns="36411" rIns="72823" bIns="36411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715D5-14A0-4AC2-8421-CBE57F14BA6A}" type="datetime1">
              <a:rPr lang="zh-CN" altLang="en-US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810" y="4768394"/>
            <a:ext cx="3086382" cy="273254"/>
          </a:xfrm>
          <a:prstGeom prst="rect">
            <a:avLst/>
          </a:prstGeom>
        </p:spPr>
        <p:txBody>
          <a:bodyPr vert="horz" lIns="72823" tIns="36411" rIns="72823" bIns="36411" rtlCol="0" anchor="ctr"/>
          <a:lstStyle>
            <a:lvl1pPr algn="ct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8374" y="4768394"/>
            <a:ext cx="2056836" cy="273254"/>
          </a:xfrm>
          <a:prstGeom prst="rect">
            <a:avLst/>
          </a:prstGeom>
        </p:spPr>
        <p:txBody>
          <a:bodyPr vert="horz" lIns="72823" tIns="36411" rIns="72823" bIns="36411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9F850DF-01CA-483E-9EFD-66F8DD091A00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pic>
        <p:nvPicPr>
          <p:cNvPr id="7" name="图片 6" descr="u=1025794416,1116773185&amp;fm=21&amp;gp=0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8256" y="8098"/>
            <a:ext cx="957580" cy="6782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</p:sldLayoutIdLst>
  <p:hf hdr="0" ftr="0" dt="0"/>
  <p:txStyles>
    <p:titleStyle>
      <a:lvl1pPr algn="l" defTabSz="546100" rtl="0" eaLnBrk="1" latinLnBrk="0" hangingPunct="1">
        <a:lnSpc>
          <a:spcPct val="90000"/>
        </a:lnSpc>
        <a:spcBef>
          <a:spcPct val="0"/>
        </a:spcBef>
        <a:buNone/>
        <a:defRPr sz="26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6525" indent="-136525" algn="l" defTabSz="546100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409575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2pPr>
      <a:lvl3pPr marL="683260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56310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228725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502410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775460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048510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321560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273050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546100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19150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092835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365885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638300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911985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185035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792" y="274383"/>
            <a:ext cx="7886418" cy="993651"/>
          </a:xfrm>
          <a:prstGeom prst="rect">
            <a:avLst/>
          </a:prstGeom>
        </p:spPr>
        <p:txBody>
          <a:bodyPr vert="horz" lIns="72823" tIns="36411" rIns="72823" bIns="36411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792" y="1369657"/>
            <a:ext cx="7886418" cy="3264368"/>
          </a:xfrm>
          <a:prstGeom prst="rect">
            <a:avLst/>
          </a:prstGeom>
        </p:spPr>
        <p:txBody>
          <a:bodyPr vert="horz" lIns="72823" tIns="36411" rIns="72823" bIns="36411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792" y="4768394"/>
            <a:ext cx="2056836" cy="273254"/>
          </a:xfrm>
          <a:prstGeom prst="rect">
            <a:avLst/>
          </a:prstGeom>
        </p:spPr>
        <p:txBody>
          <a:bodyPr vert="horz" lIns="72823" tIns="36411" rIns="72823" bIns="36411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056CE6E-DC39-4F4D-BC6E-6715F628550B}" type="datetime1">
              <a:rPr lang="zh-CN" altLang="en-US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810" y="4768394"/>
            <a:ext cx="3086382" cy="273254"/>
          </a:xfrm>
          <a:prstGeom prst="rect">
            <a:avLst/>
          </a:prstGeom>
        </p:spPr>
        <p:txBody>
          <a:bodyPr vert="horz" lIns="72823" tIns="36411" rIns="72823" bIns="36411" rtlCol="0" anchor="ctr"/>
          <a:lstStyle>
            <a:lvl1pPr algn="ct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8374" y="4768394"/>
            <a:ext cx="2056836" cy="273254"/>
          </a:xfrm>
          <a:prstGeom prst="rect">
            <a:avLst/>
          </a:prstGeom>
        </p:spPr>
        <p:txBody>
          <a:bodyPr vert="horz" lIns="72823" tIns="36411" rIns="72823" bIns="36411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9F850DF-01CA-483E-9EFD-66F8DD091A00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pic>
        <p:nvPicPr>
          <p:cNvPr id="7" name="图片 6" descr="u=1025794416,1116773185&amp;fm=21&amp;gp=0"/>
          <p:cNvPicPr>
            <a:picLocks noChangeAspect="1"/>
          </p:cNvPicPr>
          <p:nvPr userDrawn="1"/>
        </p:nvPicPr>
        <p:blipFill>
          <a:blip r:embed="rId17" cstate="print"/>
          <a:stretch>
            <a:fillRect/>
          </a:stretch>
        </p:blipFill>
        <p:spPr>
          <a:xfrm>
            <a:off x="8256" y="8098"/>
            <a:ext cx="957580" cy="6782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</p:sldLayoutIdLst>
  <p:hf hdr="0" ftr="0" dt="0"/>
  <p:txStyles>
    <p:titleStyle>
      <a:lvl1pPr algn="l" defTabSz="546100" rtl="0" eaLnBrk="1" latinLnBrk="0" hangingPunct="1">
        <a:lnSpc>
          <a:spcPct val="90000"/>
        </a:lnSpc>
        <a:spcBef>
          <a:spcPct val="0"/>
        </a:spcBef>
        <a:buNone/>
        <a:defRPr sz="26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6525" indent="-136525" algn="l" defTabSz="546100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409575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2pPr>
      <a:lvl3pPr marL="683260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56310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228725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502410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775460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048510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321560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273050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546100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19150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092835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365885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638300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911985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185035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792" y="274383"/>
            <a:ext cx="7886418" cy="993651"/>
          </a:xfrm>
          <a:prstGeom prst="rect">
            <a:avLst/>
          </a:prstGeom>
        </p:spPr>
        <p:txBody>
          <a:bodyPr vert="horz" lIns="72823" tIns="36411" rIns="72823" bIns="36411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792" y="1369657"/>
            <a:ext cx="7886418" cy="3264368"/>
          </a:xfrm>
          <a:prstGeom prst="rect">
            <a:avLst/>
          </a:prstGeom>
        </p:spPr>
        <p:txBody>
          <a:bodyPr vert="horz" lIns="72823" tIns="36411" rIns="72823" bIns="36411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792" y="4768394"/>
            <a:ext cx="2056836" cy="273254"/>
          </a:xfrm>
          <a:prstGeom prst="rect">
            <a:avLst/>
          </a:prstGeom>
        </p:spPr>
        <p:txBody>
          <a:bodyPr vert="horz" lIns="72823" tIns="36411" rIns="72823" bIns="36411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C8FFEF4-ADCB-48B1-B5A9-FD93D8F82A55}" type="datetime1">
              <a:rPr lang="zh-CN" altLang="en-US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810" y="4768394"/>
            <a:ext cx="3086382" cy="273254"/>
          </a:xfrm>
          <a:prstGeom prst="rect">
            <a:avLst/>
          </a:prstGeom>
        </p:spPr>
        <p:txBody>
          <a:bodyPr vert="horz" lIns="72823" tIns="36411" rIns="72823" bIns="36411" rtlCol="0" anchor="ctr"/>
          <a:lstStyle>
            <a:lvl1pPr algn="ct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8374" y="4768394"/>
            <a:ext cx="2056836" cy="273254"/>
          </a:xfrm>
          <a:prstGeom prst="rect">
            <a:avLst/>
          </a:prstGeom>
        </p:spPr>
        <p:txBody>
          <a:bodyPr vert="horz" lIns="72823" tIns="36411" rIns="72823" bIns="36411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9F850DF-01CA-483E-9EFD-66F8DD091A00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pic>
        <p:nvPicPr>
          <p:cNvPr id="7" name="图片 6" descr="u=1025794416,1116773185&amp;fm=21&amp;gp=0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8256" y="8098"/>
            <a:ext cx="957580" cy="6782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hf hdr="0" ftr="0" dt="0"/>
  <p:txStyles>
    <p:titleStyle>
      <a:lvl1pPr algn="l" defTabSz="546100" rtl="0" eaLnBrk="1" latinLnBrk="0" hangingPunct="1">
        <a:lnSpc>
          <a:spcPct val="90000"/>
        </a:lnSpc>
        <a:spcBef>
          <a:spcPct val="0"/>
        </a:spcBef>
        <a:buNone/>
        <a:defRPr sz="26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6525" indent="-136525" algn="l" defTabSz="546100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409575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2pPr>
      <a:lvl3pPr marL="683260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56310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228725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502410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775460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048510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321560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273050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546100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19150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092835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365885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638300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911985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185035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792" y="274383"/>
            <a:ext cx="7886418" cy="993651"/>
          </a:xfrm>
          <a:prstGeom prst="rect">
            <a:avLst/>
          </a:prstGeom>
        </p:spPr>
        <p:txBody>
          <a:bodyPr vert="horz" lIns="72823" tIns="36411" rIns="72823" bIns="36411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792" y="1369657"/>
            <a:ext cx="7886418" cy="3264368"/>
          </a:xfrm>
          <a:prstGeom prst="rect">
            <a:avLst/>
          </a:prstGeom>
        </p:spPr>
        <p:txBody>
          <a:bodyPr vert="horz" lIns="72823" tIns="36411" rIns="72823" bIns="36411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792" y="4768394"/>
            <a:ext cx="2056836" cy="273254"/>
          </a:xfrm>
          <a:prstGeom prst="rect">
            <a:avLst/>
          </a:prstGeom>
        </p:spPr>
        <p:txBody>
          <a:bodyPr vert="horz" lIns="72823" tIns="36411" rIns="72823" bIns="36411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5FFF0E1-CD2B-4448-93EF-7978D89E2512}" type="datetime1">
              <a:rPr lang="zh-CN" altLang="en-US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810" y="4768394"/>
            <a:ext cx="3086382" cy="273254"/>
          </a:xfrm>
          <a:prstGeom prst="rect">
            <a:avLst/>
          </a:prstGeom>
        </p:spPr>
        <p:txBody>
          <a:bodyPr vert="horz" lIns="72823" tIns="36411" rIns="72823" bIns="36411" rtlCol="0" anchor="ctr"/>
          <a:lstStyle>
            <a:lvl1pPr algn="ct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8374" y="4768394"/>
            <a:ext cx="2056836" cy="273254"/>
          </a:xfrm>
          <a:prstGeom prst="rect">
            <a:avLst/>
          </a:prstGeom>
        </p:spPr>
        <p:txBody>
          <a:bodyPr vert="horz" lIns="72823" tIns="36411" rIns="72823" bIns="36411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9F850DF-01CA-483E-9EFD-66F8DD091A00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pic>
        <p:nvPicPr>
          <p:cNvPr id="7" name="图片 6" descr="u=1025794416,1116773185&amp;fm=21&amp;gp=0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8256" y="8098"/>
            <a:ext cx="957580" cy="6782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</p:sldLayoutIdLst>
  <p:hf hdr="0" ftr="0" dt="0"/>
  <p:txStyles>
    <p:titleStyle>
      <a:lvl1pPr algn="l" defTabSz="546100" rtl="0" eaLnBrk="1" latinLnBrk="0" hangingPunct="1">
        <a:lnSpc>
          <a:spcPct val="90000"/>
        </a:lnSpc>
        <a:spcBef>
          <a:spcPct val="0"/>
        </a:spcBef>
        <a:buNone/>
        <a:defRPr sz="26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6525" indent="-136525" algn="l" defTabSz="546100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409575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2pPr>
      <a:lvl3pPr marL="683260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56310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228725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502410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775460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048510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321560" indent="-136525" algn="l" defTabSz="5461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273050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546100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19150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092835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365885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638300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911985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185035" algn="l" defTabSz="54610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-2"/>
          <p:cNvPicPr>
            <a:picLocks noChangeAspect="1"/>
          </p:cNvPicPr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0" y="0"/>
            <a:ext cx="9144000" cy="51441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468313" y="86927"/>
            <a:ext cx="8207375" cy="4870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标题文本样式：微软雅黑</a:t>
            </a:r>
            <a:r>
              <a:rPr lang="en-US" altLang="zh-CN" dirty="0"/>
              <a:t>/28</a:t>
            </a:r>
            <a:r>
              <a:rPr lang="zh-CN" altLang="en-US" dirty="0"/>
              <a:t>号  </a:t>
            </a:r>
            <a:r>
              <a:rPr lang="en-US" altLang="zh-CN" dirty="0"/>
              <a:t>Arial/28pt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468313" y="735897"/>
            <a:ext cx="8207375" cy="4030764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第一级内容文本样式：微软雅黑</a:t>
            </a:r>
            <a:r>
              <a:rPr lang="en-US" altLang="zh-CN" dirty="0"/>
              <a:t>/20</a:t>
            </a:r>
            <a:r>
              <a:rPr lang="zh-CN" altLang="en-US" dirty="0"/>
              <a:t>号  </a:t>
            </a:r>
            <a:r>
              <a:rPr lang="en-US" altLang="zh-CN" dirty="0"/>
              <a:t>Arial/20pt</a:t>
            </a:r>
            <a:endParaRPr lang="en-US" altLang="zh-CN" dirty="0"/>
          </a:p>
          <a:p>
            <a:pPr lvl="1"/>
            <a:r>
              <a:rPr lang="zh-CN" altLang="en-US" dirty="0"/>
              <a:t>第二级内容文本样式：微软雅黑</a:t>
            </a:r>
            <a:r>
              <a:rPr lang="en-US" altLang="zh-CN" dirty="0"/>
              <a:t>/18</a:t>
            </a:r>
            <a:r>
              <a:rPr lang="zh-CN" altLang="en-US" dirty="0"/>
              <a:t>号  </a:t>
            </a:r>
            <a:r>
              <a:rPr lang="en-US" altLang="zh-CN" dirty="0"/>
              <a:t>Arial/18pt</a:t>
            </a:r>
            <a:endParaRPr lang="en-US" altLang="zh-CN" dirty="0"/>
          </a:p>
          <a:p>
            <a:pPr lvl="2"/>
            <a:r>
              <a:rPr lang="zh-CN" altLang="en-US" dirty="0"/>
              <a:t>第三级内容文本样式：微软雅黑</a:t>
            </a:r>
            <a:r>
              <a:rPr lang="en-US" altLang="zh-CN" dirty="0"/>
              <a:t>/16</a:t>
            </a:r>
            <a:r>
              <a:rPr lang="zh-CN" altLang="en-US" dirty="0"/>
              <a:t>号  </a:t>
            </a:r>
            <a:r>
              <a:rPr lang="en-US" altLang="zh-CN" dirty="0"/>
              <a:t>Arial/16pt</a:t>
            </a:r>
            <a:endParaRPr lang="en-US" altLang="zh-CN" dirty="0"/>
          </a:p>
          <a:p>
            <a:pPr lvl="3"/>
            <a:r>
              <a:rPr lang="zh-CN" altLang="en-US" dirty="0"/>
              <a:t>第四级内容文本样式：微软雅黑</a:t>
            </a:r>
            <a:r>
              <a:rPr lang="en-US" altLang="zh-CN" dirty="0"/>
              <a:t>/14</a:t>
            </a:r>
            <a:r>
              <a:rPr lang="zh-CN" altLang="en-US" dirty="0"/>
              <a:t>号  </a:t>
            </a:r>
            <a:r>
              <a:rPr lang="en-US" altLang="zh-CN" dirty="0"/>
              <a:t>Arial/14pt</a:t>
            </a:r>
            <a:endParaRPr lang="en-US" altLang="zh-CN" dirty="0"/>
          </a:p>
          <a:p>
            <a:pPr lvl="4"/>
            <a:r>
              <a:rPr lang="zh-CN" altLang="en-US" dirty="0"/>
              <a:t>第五级内容文本样式：微软雅黑</a:t>
            </a:r>
            <a:r>
              <a:rPr lang="en-US" altLang="zh-CN" dirty="0"/>
              <a:t>/12</a:t>
            </a:r>
            <a:r>
              <a:rPr lang="zh-CN" altLang="en-US" dirty="0"/>
              <a:t>号  </a:t>
            </a:r>
            <a:r>
              <a:rPr lang="en-US" altLang="zh-CN" dirty="0"/>
              <a:t>Arial/12pt</a:t>
            </a:r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ransition>
    <p:fade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100" b="1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charset="-122"/>
          <a:cs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charset="-122"/>
          <a:cs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charset="-122"/>
          <a:cs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charset="-122"/>
          <a:cs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charset="-122"/>
          <a:cs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charset="-122"/>
          <a:cs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charset="-122"/>
          <a:cs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charset="-122"/>
          <a:cs typeface="宋体" panose="02010600030101010101" pitchFamily="2" charset="-122"/>
        </a:defRPr>
      </a:lvl9pPr>
    </p:titleStyle>
    <p:bodyStyle>
      <a:lvl1pPr marL="135890" indent="-135890" algn="l" rtl="0" fontAlgn="ctr">
        <a:lnSpc>
          <a:spcPct val="120000"/>
        </a:lnSpc>
        <a:spcBef>
          <a:spcPct val="15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500" b="1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1pPr>
      <a:lvl2pPr marL="406400" indent="-135890" algn="l" rtl="0" fontAlgn="ctr">
        <a:lnSpc>
          <a:spcPct val="120000"/>
        </a:lnSpc>
        <a:spcBef>
          <a:spcPct val="15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2pPr>
      <a:lvl3pPr marL="671830" indent="-130810" algn="l" rtl="0" fontAlgn="ctr">
        <a:lnSpc>
          <a:spcPct val="120000"/>
        </a:lnSpc>
        <a:spcBef>
          <a:spcPct val="15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200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3pPr>
      <a:lvl4pPr marL="942340" indent="-135890" algn="l" rtl="0" fontAlgn="ctr">
        <a:lnSpc>
          <a:spcPct val="120000"/>
        </a:lnSpc>
        <a:spcBef>
          <a:spcPct val="15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50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4pPr>
      <a:lvl5pPr marL="1214755" indent="-138430" algn="l" rtl="0" fontAlgn="ctr">
        <a:lnSpc>
          <a:spcPct val="120000"/>
        </a:lnSpc>
        <a:spcBef>
          <a:spcPct val="15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900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769E041B-1C1A-4D17-A70C-8043B04675B3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2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769E041B-1C1A-4D17-A70C-8043B04675B3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2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tags" Target="../tags/tag42.xml"/><Relationship Id="rId8" Type="http://schemas.openxmlformats.org/officeDocument/2006/relationships/tags" Target="../tags/tag41.xml"/><Relationship Id="rId7" Type="http://schemas.openxmlformats.org/officeDocument/2006/relationships/tags" Target="../tags/tag40.xml"/><Relationship Id="rId6" Type="http://schemas.openxmlformats.org/officeDocument/2006/relationships/tags" Target="../tags/tag39.xml"/><Relationship Id="rId5" Type="http://schemas.openxmlformats.org/officeDocument/2006/relationships/tags" Target="../tags/tag38.xml"/><Relationship Id="rId4" Type="http://schemas.openxmlformats.org/officeDocument/2006/relationships/tags" Target="../tags/tag37.xml"/><Relationship Id="rId3" Type="http://schemas.openxmlformats.org/officeDocument/2006/relationships/tags" Target="../tags/tag36.xml"/><Relationship Id="rId26" Type="http://schemas.openxmlformats.org/officeDocument/2006/relationships/slideLayout" Target="../slideLayouts/slideLayout81.xml"/><Relationship Id="rId25" Type="http://schemas.openxmlformats.org/officeDocument/2006/relationships/tags" Target="../tags/tag58.xml"/><Relationship Id="rId24" Type="http://schemas.openxmlformats.org/officeDocument/2006/relationships/tags" Target="../tags/tag57.xml"/><Relationship Id="rId23" Type="http://schemas.openxmlformats.org/officeDocument/2006/relationships/tags" Target="../tags/tag56.xml"/><Relationship Id="rId22" Type="http://schemas.openxmlformats.org/officeDocument/2006/relationships/tags" Target="../tags/tag55.xml"/><Relationship Id="rId21" Type="http://schemas.openxmlformats.org/officeDocument/2006/relationships/tags" Target="../tags/tag54.xml"/><Relationship Id="rId20" Type="http://schemas.openxmlformats.org/officeDocument/2006/relationships/tags" Target="../tags/tag53.xml"/><Relationship Id="rId2" Type="http://schemas.openxmlformats.org/officeDocument/2006/relationships/tags" Target="../tags/tag35.xml"/><Relationship Id="rId19" Type="http://schemas.openxmlformats.org/officeDocument/2006/relationships/tags" Target="../tags/tag52.xml"/><Relationship Id="rId18" Type="http://schemas.openxmlformats.org/officeDocument/2006/relationships/tags" Target="../tags/tag51.xml"/><Relationship Id="rId17" Type="http://schemas.openxmlformats.org/officeDocument/2006/relationships/tags" Target="../tags/tag50.xml"/><Relationship Id="rId16" Type="http://schemas.openxmlformats.org/officeDocument/2006/relationships/tags" Target="../tags/tag49.xml"/><Relationship Id="rId15" Type="http://schemas.openxmlformats.org/officeDocument/2006/relationships/tags" Target="../tags/tag48.xml"/><Relationship Id="rId14" Type="http://schemas.openxmlformats.org/officeDocument/2006/relationships/tags" Target="../tags/tag47.xml"/><Relationship Id="rId13" Type="http://schemas.openxmlformats.org/officeDocument/2006/relationships/tags" Target="../tags/tag46.xml"/><Relationship Id="rId12" Type="http://schemas.openxmlformats.org/officeDocument/2006/relationships/tags" Target="../tags/tag45.xml"/><Relationship Id="rId11" Type="http://schemas.openxmlformats.org/officeDocument/2006/relationships/tags" Target="../tags/tag44.xml"/><Relationship Id="rId10" Type="http://schemas.openxmlformats.org/officeDocument/2006/relationships/tags" Target="../tags/tag43.xml"/><Relationship Id="rId1" Type="http://schemas.openxmlformats.org/officeDocument/2006/relationships/tags" Target="../tags/tag3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0.xml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.svg"/><Relationship Id="rId4" Type="http://schemas.openxmlformats.org/officeDocument/2006/relationships/image" Target="../media/image11.png"/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ags" Target="../tags/tag6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5.xml"/><Relationship Id="rId8" Type="http://schemas.openxmlformats.org/officeDocument/2006/relationships/tags" Target="../tags/tag14.xml"/><Relationship Id="rId7" Type="http://schemas.openxmlformats.org/officeDocument/2006/relationships/tags" Target="../tags/tag13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7" Type="http://schemas.openxmlformats.org/officeDocument/2006/relationships/slideLayout" Target="../slideLayouts/slideLayout2.xml"/><Relationship Id="rId16" Type="http://schemas.openxmlformats.org/officeDocument/2006/relationships/tags" Target="../tags/tag22.xml"/><Relationship Id="rId15" Type="http://schemas.openxmlformats.org/officeDocument/2006/relationships/tags" Target="../tags/tag21.xml"/><Relationship Id="rId14" Type="http://schemas.openxmlformats.org/officeDocument/2006/relationships/tags" Target="../tags/tag20.xml"/><Relationship Id="rId13" Type="http://schemas.openxmlformats.org/officeDocument/2006/relationships/tags" Target="../tags/tag19.xml"/><Relationship Id="rId12" Type="http://schemas.openxmlformats.org/officeDocument/2006/relationships/tags" Target="../tags/tag18.xml"/><Relationship Id="rId11" Type="http://schemas.openxmlformats.org/officeDocument/2006/relationships/tags" Target="../tags/tag17.xml"/><Relationship Id="rId10" Type="http://schemas.openxmlformats.org/officeDocument/2006/relationships/tags" Target="../tags/tag16.xml"/><Relationship Id="rId1" Type="http://schemas.openxmlformats.org/officeDocument/2006/relationships/tags" Target="../tags/tag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67.xml"/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13.png"/><Relationship Id="rId7" Type="http://schemas.openxmlformats.org/officeDocument/2006/relationships/tags" Target="../tags/tag73.xml"/><Relationship Id="rId6" Type="http://schemas.openxmlformats.org/officeDocument/2006/relationships/tags" Target="../tags/tag72.xml"/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26.xml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28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emf"/><Relationship Id="rId3" Type="http://schemas.openxmlformats.org/officeDocument/2006/relationships/image" Target="../media/image7.png"/><Relationship Id="rId2" Type="http://schemas.microsoft.com/office/2007/relationships/hdphoto" Target="../media/image6.wdp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ctrTitle"/>
          </p:nvPr>
        </p:nvSpPr>
        <p:spPr>
          <a:xfrm>
            <a:off x="1247026" y="915566"/>
            <a:ext cx="6351270" cy="1583164"/>
          </a:xfrm>
        </p:spPr>
        <p:txBody>
          <a:bodyPr/>
          <a:lstStyle/>
          <a:p>
            <a:pPr eaLnBrk="1" hangingPunct="1">
              <a:lnSpc>
                <a:spcPts val="6100"/>
              </a:lnSpc>
              <a:spcBef>
                <a:spcPct val="20000"/>
              </a:spcBef>
            </a:pPr>
            <a:r>
              <a:rPr lang="zh-CN" altLang="en-US" sz="4400" dirty="0"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接触者筛查</a:t>
            </a:r>
            <a:br>
              <a:rPr lang="zh-CN" altLang="en-US" sz="4400" dirty="0"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</a:br>
            <a:r>
              <a:rPr lang="zh-CN" altLang="en-US" sz="4400" dirty="0"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工作要求及存在的问题</a:t>
            </a:r>
            <a:endParaRPr lang="zh-CN" altLang="en-US" sz="4400" dirty="0">
              <a:latin typeface="华文楷体" panose="02010600040101010101" pitchFamily="2" charset="-122"/>
              <a:ea typeface="华文楷体" panose="02010600040101010101" pitchFamily="2" charset="-122"/>
              <a:cs typeface="+mn-cs"/>
            </a:endParaRPr>
          </a:p>
        </p:txBody>
      </p:sp>
      <p:sp>
        <p:nvSpPr>
          <p:cNvPr id="29699" name="Rectangle 3"/>
          <p:cNvSpPr>
            <a:spLocks noGrp="1"/>
          </p:cNvSpPr>
          <p:nvPr>
            <p:ph type="subTitle" idx="1"/>
          </p:nvPr>
        </p:nvSpPr>
        <p:spPr>
          <a:xfrm>
            <a:off x="1607820" y="3505835"/>
            <a:ext cx="5927725" cy="1195070"/>
          </a:xfrm>
        </p:spPr>
        <p:txBody>
          <a:bodyPr/>
          <a:lstStyle/>
          <a:p>
            <a:pPr eaLnBrk="1" hangingPunct="1"/>
            <a:r>
              <a:rPr lang="zh-CN" altLang="en-US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四川省疾病预防控制中心 饶正远</a:t>
            </a:r>
            <a:endParaRPr lang="zh-CN" altLang="en-US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/>
            <a:endParaRPr lang="zh-CN" altLang="en-US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/>
            <a:r>
              <a:rPr lang="en-US" altLang="zh-CN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2021</a:t>
            </a:r>
            <a:r>
              <a:rPr lang="zh-CN" altLang="en-US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年</a:t>
            </a:r>
            <a:r>
              <a:rPr lang="en-US" altLang="zh-CN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6</a:t>
            </a:r>
            <a:r>
              <a:rPr lang="zh-CN" altLang="en-US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月</a:t>
            </a:r>
            <a:r>
              <a:rPr lang="en-US" altLang="zh-CN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29</a:t>
            </a:r>
            <a:r>
              <a:rPr lang="zh-CN" altLang="en-US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日   四川成都</a:t>
            </a:r>
            <a:endParaRPr lang="en-US" altLang="zh-CN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/>
            <a:endParaRPr lang="en-US" altLang="zh-CN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6BABA3-80E7-4995-90F3-B58901D4EA9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fld id="{EF46826C-9701-417F-A2D7-CBD17EDAD43F}" type="slidenum">
              <a:rPr lang="zh-CN" altLang="en-US"/>
            </a:fld>
            <a:endParaRPr lang="zh-CN" altLang="en-US"/>
          </a:p>
        </p:txBody>
      </p:sp>
      <p:pic>
        <p:nvPicPr>
          <p:cNvPr id="5" name="内容占位符 4" descr="QQ图片2021062815463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021840" y="1200150"/>
            <a:ext cx="2546350" cy="3395345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740" y="1275715"/>
            <a:ext cx="2156460" cy="331978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>
          <a:xfrm>
            <a:off x="1614488" y="-178594"/>
            <a:ext cx="5915025" cy="994172"/>
          </a:xfrm>
        </p:spPr>
        <p:txBody>
          <a:bodyPr vert="horz" wrap="square" lIns="68580" tIns="34290" rIns="68580" bIns="34290" anchor="ctr"/>
          <a:lstStyle/>
          <a:p>
            <a:pPr algn="ctr"/>
            <a:r>
              <a:rPr lang="zh-CN" altLang="en-US" sz="2700" b="1" dirty="0" smtClean="0">
                <a:latin typeface="+mn-ea"/>
              </a:rPr>
              <a:t>接触者定义</a:t>
            </a:r>
            <a:r>
              <a:rPr lang="zh-CN" altLang="en-US" sz="2700" dirty="0" smtClean="0">
                <a:solidFill>
                  <a:srgbClr val="FF0000"/>
                </a:solidFill>
              </a:rPr>
              <a:t> </a:t>
            </a:r>
            <a:endParaRPr lang="zh-CN" altLang="en-US" sz="2700" dirty="0">
              <a:solidFill>
                <a:srgbClr val="FF0000"/>
              </a:solidFill>
            </a:endParaRPr>
          </a:p>
        </p:txBody>
      </p:sp>
      <p:sp>
        <p:nvSpPr>
          <p:cNvPr id="47107" name="Rectangle 3"/>
          <p:cNvSpPr>
            <a:spLocks noGrp="1"/>
          </p:cNvSpPr>
          <p:nvPr>
            <p:ph idx="1"/>
          </p:nvPr>
        </p:nvSpPr>
        <p:spPr>
          <a:xfrm>
            <a:off x="538480" y="390525"/>
            <a:ext cx="8383905" cy="3877310"/>
          </a:xfrm>
        </p:spPr>
        <p:txBody>
          <a:bodyPr vert="horz" wrap="square" lIns="68580" tIns="34290" rIns="68580" bIns="34290" anchor="t"/>
          <a:lstStyle/>
          <a:p>
            <a:pPr>
              <a:lnSpc>
                <a:spcPct val="150000"/>
              </a:lnSpc>
              <a:buSzPct val="50000"/>
              <a:buNone/>
            </a:pPr>
            <a:r>
              <a:rPr lang="zh-CN" altLang="en-US" sz="1600" dirty="0" smtClean="0"/>
              <a:t>根据与</a:t>
            </a:r>
            <a:r>
              <a:rPr lang="zh-CN" altLang="en-US" sz="1600" dirty="0" smtClean="0">
                <a:solidFill>
                  <a:srgbClr val="FF0000"/>
                </a:solidFill>
              </a:rPr>
              <a:t>指示病例</a:t>
            </a:r>
            <a:r>
              <a:rPr lang="zh-CN" altLang="en-US" sz="1600" dirty="0" smtClean="0"/>
              <a:t>的接触情况：</a:t>
            </a:r>
            <a:endParaRPr lang="en-US" altLang="zh-CN" sz="1600" dirty="0" smtClean="0"/>
          </a:p>
          <a:p>
            <a:pPr>
              <a:lnSpc>
                <a:spcPct val="150000"/>
              </a:lnSpc>
              <a:buSzPct val="50000"/>
              <a:buFont typeface="Wingdings" panose="05000000000000000000" pitchFamily="2" charset="2"/>
              <a:buChar char="l"/>
            </a:pPr>
            <a:r>
              <a:rPr lang="zh-CN" altLang="en-US" sz="1600" dirty="0" smtClean="0">
                <a:solidFill>
                  <a:srgbClr val="FF0000"/>
                </a:solidFill>
              </a:rPr>
              <a:t>密切</a:t>
            </a:r>
            <a:r>
              <a:rPr lang="zh-CN" altLang="en-US" sz="1600" dirty="0">
                <a:solidFill>
                  <a:srgbClr val="FF0000"/>
                </a:solidFill>
              </a:rPr>
              <a:t>接触者</a:t>
            </a:r>
            <a:r>
              <a:rPr lang="zh-CN" altLang="en-US" sz="1600" dirty="0" smtClean="0"/>
              <a:t>：</a:t>
            </a:r>
            <a:endParaRPr lang="en-US" altLang="zh-CN" sz="1600" dirty="0" smtClean="0"/>
          </a:p>
          <a:p>
            <a:pPr marL="342900" lvl="1" indent="0">
              <a:lnSpc>
                <a:spcPct val="150000"/>
              </a:lnSpc>
              <a:buSzPct val="50000"/>
              <a:buFont typeface="Wingdings" panose="05000000000000000000" pitchFamily="2" charset="2"/>
              <a:buNone/>
            </a:pPr>
            <a:r>
              <a:rPr lang="zh-CN" altLang="en-US" sz="1600" dirty="0"/>
              <a:t>1. 同教室、同宿舍师生；</a:t>
            </a:r>
            <a:endParaRPr lang="zh-CN" altLang="en-US" sz="1600" dirty="0"/>
          </a:p>
          <a:p>
            <a:pPr marL="342900" lvl="1" indent="0">
              <a:lnSpc>
                <a:spcPct val="150000"/>
              </a:lnSpc>
              <a:buSzPct val="50000"/>
              <a:buFont typeface="Wingdings" panose="05000000000000000000" pitchFamily="2" charset="2"/>
              <a:buNone/>
            </a:pPr>
            <a:r>
              <a:rPr lang="zh-CN" altLang="en-US" sz="1600" dirty="0"/>
              <a:t>2. 与患者诊断前3个月至开始治疗后14天内在同一住宅接触达到7天的家庭成员；</a:t>
            </a:r>
            <a:endParaRPr lang="zh-CN" altLang="en-US" sz="1600" dirty="0"/>
          </a:p>
          <a:p>
            <a:pPr marL="342900" lvl="1" indent="0">
              <a:lnSpc>
                <a:spcPct val="150000"/>
              </a:lnSpc>
              <a:buSzPct val="50000"/>
              <a:buFont typeface="Wingdings" panose="05000000000000000000" pitchFamily="2" charset="2"/>
              <a:buNone/>
            </a:pPr>
            <a:r>
              <a:rPr lang="zh-CN" altLang="en-US" sz="1600" dirty="0"/>
              <a:t>3. 其他与病原学阳性/重症病原学阴性/症状明显的病原学阴性患者，在</a:t>
            </a:r>
            <a:r>
              <a:rPr lang="zh-CN" altLang="en-US" sz="1600" dirty="0">
                <a:solidFill>
                  <a:srgbClr val="00B050"/>
                </a:solidFill>
              </a:rPr>
              <a:t>诊断前3个月至开始治疗后14天内</a:t>
            </a:r>
            <a:r>
              <a:rPr lang="zh-CN" altLang="en-US" sz="1600" dirty="0"/>
              <a:t>，封闭空间，直接</a:t>
            </a:r>
            <a:r>
              <a:rPr lang="zh-CN" altLang="en-US" sz="1600" dirty="0">
                <a:solidFill>
                  <a:srgbClr val="00B050"/>
                </a:solidFill>
              </a:rPr>
              <a:t>连续接触8小时</a:t>
            </a:r>
            <a:r>
              <a:rPr lang="zh-CN" altLang="en-US" sz="1600" dirty="0"/>
              <a:t>及以上或</a:t>
            </a:r>
            <a:r>
              <a:rPr lang="zh-CN" altLang="en-US" sz="1600" dirty="0">
                <a:solidFill>
                  <a:srgbClr val="00B050"/>
                </a:solidFill>
              </a:rPr>
              <a:t>累计达到40小时</a:t>
            </a:r>
            <a:r>
              <a:rPr lang="zh-CN" altLang="en-US" sz="1600" dirty="0"/>
              <a:t>者；</a:t>
            </a:r>
            <a:endParaRPr lang="zh-CN" altLang="en-US" sz="1600" dirty="0"/>
          </a:p>
          <a:p>
            <a:pPr marL="342900" lvl="1" indent="0">
              <a:lnSpc>
                <a:spcPct val="150000"/>
              </a:lnSpc>
              <a:buSzPct val="50000"/>
              <a:buFont typeface="Wingdings" panose="05000000000000000000" pitchFamily="2" charset="2"/>
              <a:buNone/>
            </a:pPr>
            <a:r>
              <a:rPr lang="en-US" sz="1600" dirty="0"/>
              <a:t>4.</a:t>
            </a:r>
            <a:r>
              <a:rPr lang="zh-CN" altLang="en-US" sz="1600" dirty="0"/>
              <a:t>与其他病原学阴性患者，在诊断前1个月内，累计接触达40小时者。</a:t>
            </a:r>
            <a:endParaRPr lang="zh-CN" altLang="en-US" sz="1600" dirty="0"/>
          </a:p>
          <a:p>
            <a:pPr lvl="1">
              <a:lnSpc>
                <a:spcPct val="150000"/>
              </a:lnSpc>
              <a:buSzPct val="50000"/>
              <a:buFont typeface="Arial" panose="020B0604020202020204" pitchFamily="34" charset="0"/>
              <a:buChar char="•"/>
            </a:pPr>
            <a:r>
              <a:rPr lang="zh-CN" altLang="en-US" sz="1600" dirty="0"/>
              <a:t>若患者从出现症状到明确诊断的时间超过3个月，则接触时间为</a:t>
            </a:r>
            <a:r>
              <a:rPr lang="zh-CN" altLang="en-US" sz="1600" dirty="0">
                <a:solidFill>
                  <a:srgbClr val="00B050"/>
                </a:solidFill>
              </a:rPr>
              <a:t>从症状出现</a:t>
            </a:r>
            <a:r>
              <a:rPr lang="zh-CN" altLang="en-US" sz="1600" dirty="0"/>
              <a:t>至开始治疗后14天</a:t>
            </a:r>
            <a:endParaRPr lang="en-US" altLang="zh-CN" sz="1600" dirty="0" smtClean="0">
              <a:sym typeface="+mn-ea"/>
            </a:endParaRPr>
          </a:p>
          <a:p>
            <a:pPr lvl="0">
              <a:lnSpc>
                <a:spcPct val="150000"/>
              </a:lnSpc>
              <a:buSzPct val="50000"/>
              <a:buFont typeface="Wingdings" panose="05000000000000000000" pitchFamily="2" charset="2"/>
              <a:buChar char="l"/>
            </a:pPr>
            <a:r>
              <a:rPr lang="zh-CN" altLang="en-US" sz="1600" dirty="0" smtClean="0">
                <a:solidFill>
                  <a:srgbClr val="FF0000"/>
                </a:solidFill>
              </a:rPr>
              <a:t>一般接触者</a:t>
            </a:r>
            <a:r>
              <a:rPr lang="zh-CN" altLang="en-US" sz="1600" dirty="0"/>
              <a:t>：同一教学楼层或宿舍楼层。</a:t>
            </a:r>
            <a:endParaRPr lang="zh-CN" altLang="en-US" sz="1600" dirty="0"/>
          </a:p>
          <a:p>
            <a:pPr>
              <a:lnSpc>
                <a:spcPct val="150000"/>
              </a:lnSpc>
              <a:buSzPct val="50000"/>
              <a:buFont typeface="Wingdings" panose="05000000000000000000" pitchFamily="2" charset="2"/>
              <a:buChar char="l"/>
            </a:pPr>
            <a:r>
              <a:rPr lang="zh-CN" altLang="en-US" sz="1600" dirty="0" smtClean="0">
                <a:solidFill>
                  <a:srgbClr val="FF0000"/>
                </a:solidFill>
              </a:rPr>
              <a:t>偶尔</a:t>
            </a:r>
            <a:r>
              <a:rPr lang="zh-CN" altLang="en-US" sz="1600" dirty="0">
                <a:solidFill>
                  <a:srgbClr val="FF0000"/>
                </a:solidFill>
              </a:rPr>
              <a:t>接触者</a:t>
            </a:r>
            <a:r>
              <a:rPr lang="zh-CN" altLang="en-US" sz="1600" dirty="0"/>
              <a:t>：同一教学楼或宿舍楼，或偶尔接触的师生。</a:t>
            </a:r>
            <a:endParaRPr lang="zh-CN" altLang="en-US" sz="1600" dirty="0"/>
          </a:p>
          <a:p>
            <a:pPr marL="0"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1600" b="0" i="1" dirty="0"/>
              <a:t>教职员工等依据接触方式、接触程度和接触时间综合判定。</a:t>
            </a:r>
            <a:endParaRPr lang="zh-CN" altLang="en-US" sz="1600" b="0" i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z="675" smtClean="0"/>
            </a:fld>
            <a:endParaRPr lang="zh-CN" altLang="en-US" sz="675"/>
          </a:p>
        </p:txBody>
      </p:sp>
      <p:sp>
        <p:nvSpPr>
          <p:cNvPr id="2" name="矩形标注 1"/>
          <p:cNvSpPr/>
          <p:nvPr/>
        </p:nvSpPr>
        <p:spPr>
          <a:xfrm>
            <a:off x="4788535" y="699135"/>
            <a:ext cx="2376170" cy="720090"/>
          </a:xfrm>
          <a:prstGeom prst="wedgeRectCallout">
            <a:avLst>
              <a:gd name="adj1" fmla="val -135569"/>
              <a:gd name="adj2" fmla="val -36948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800" b="1">
                <a:solidFill>
                  <a:schemeClr val="tx1"/>
                </a:solidFill>
              </a:rPr>
              <a:t>学校内活动性肺结核</a:t>
            </a:r>
            <a:endParaRPr lang="zh-CN" altLang="en-US" sz="18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>
          <a:xfrm>
            <a:off x="1614488" y="240293"/>
            <a:ext cx="5915025" cy="994172"/>
          </a:xfrm>
        </p:spPr>
        <p:txBody>
          <a:bodyPr vert="horz" wrap="square" lIns="68580" tIns="34290" rIns="68580" bIns="34290" rtlCol="0" anchor="ctr">
            <a:normAutofit/>
          </a:bodyPr>
          <a:lstStyle/>
          <a:p>
            <a:pPr algn="ctr"/>
            <a:r>
              <a:rPr lang="zh-CN" altLang="en-US" sz="2700" b="1" dirty="0">
                <a:latin typeface="+mn-ea"/>
                <a:sym typeface="+mn-ea"/>
              </a:rPr>
              <a:t>筛查范围确定</a:t>
            </a:r>
            <a:r>
              <a:rPr lang="zh-CN" altLang="en-US" sz="2700" dirty="0">
                <a:solidFill>
                  <a:srgbClr val="FF0000"/>
                </a:solidFill>
                <a:sym typeface="+mn-ea"/>
              </a:rPr>
              <a:t> </a:t>
            </a:r>
            <a:endParaRPr lang="zh-CN" altLang="en-US" sz="2700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z="675" smtClean="0"/>
            </a:fld>
            <a:endParaRPr lang="zh-CN" altLang="en-US" sz="675"/>
          </a:p>
        </p:txBody>
      </p:sp>
      <p:grpSp>
        <p:nvGrpSpPr>
          <p:cNvPr id="9" name="组合 8"/>
          <p:cNvGrpSpPr/>
          <p:nvPr/>
        </p:nvGrpSpPr>
        <p:grpSpPr>
          <a:xfrm>
            <a:off x="1228723" y="1024667"/>
            <a:ext cx="3791683" cy="3468203"/>
            <a:chOff x="131880" y="1331054"/>
            <a:chExt cx="5055577" cy="4624271"/>
          </a:xfrm>
        </p:grpSpPr>
        <p:sp>
          <p:nvSpPr>
            <p:cNvPr id="8" name="椭圆 7"/>
            <p:cNvSpPr/>
            <p:nvPr/>
          </p:nvSpPr>
          <p:spPr>
            <a:xfrm>
              <a:off x="131880" y="1331054"/>
              <a:ext cx="5055577" cy="4609620"/>
            </a:xfrm>
            <a:prstGeom prst="ellipse">
              <a:avLst/>
            </a:prstGeom>
            <a:solidFill>
              <a:srgbClr val="0070C0">
                <a:alpha val="36000"/>
              </a:srgbClr>
            </a:solidFill>
            <a:ln>
              <a:solidFill>
                <a:srgbClr val="0070C0">
                  <a:alpha val="14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altLang="zh-CN" sz="15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500" b="1" dirty="0">
                  <a:solidFill>
                    <a:schemeClr val="tx1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进一步扩大筛查：</a:t>
              </a:r>
              <a:endParaRPr lang="en-US" altLang="zh-CN" sz="15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200" b="1" dirty="0">
                  <a:solidFill>
                    <a:schemeClr val="tx1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指示病例的偶尔接触者</a:t>
              </a:r>
              <a:endParaRPr lang="en-US" altLang="zh-CN" sz="12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pPr algn="ctr">
                <a:lnSpc>
                  <a:spcPct val="150000"/>
                </a:lnSpc>
              </a:pPr>
              <a:r>
                <a:rPr lang="en-US" altLang="zh-CN" sz="1200" b="1" dirty="0">
                  <a:solidFill>
                    <a:schemeClr val="tx1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+</a:t>
              </a:r>
              <a:r>
                <a:rPr lang="zh-CN" altLang="en-US" sz="1200" b="1" dirty="0">
                  <a:solidFill>
                    <a:schemeClr val="tx1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新发现患者的密切接触者</a:t>
              </a:r>
              <a:endParaRPr lang="en-US" altLang="zh-CN" sz="12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pPr algn="ctr">
                <a:lnSpc>
                  <a:spcPct val="150000"/>
                </a:lnSpc>
              </a:pPr>
              <a:endParaRPr lang="en-US" altLang="zh-CN" sz="15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pPr algn="ctr">
                <a:lnSpc>
                  <a:spcPct val="150000"/>
                </a:lnSpc>
              </a:pPr>
              <a:endParaRPr lang="en-US" altLang="zh-CN" sz="15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pPr algn="ctr">
                <a:lnSpc>
                  <a:spcPct val="150000"/>
                </a:lnSpc>
              </a:pPr>
              <a:endParaRPr lang="en-US" altLang="zh-CN" sz="15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pPr algn="ctr">
                <a:lnSpc>
                  <a:spcPct val="150000"/>
                </a:lnSpc>
              </a:pPr>
              <a:endParaRPr lang="en-US" altLang="zh-CN" sz="15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pPr algn="ctr">
                <a:lnSpc>
                  <a:spcPct val="150000"/>
                </a:lnSpc>
              </a:pPr>
              <a:endParaRPr lang="en-US" altLang="zh-CN" sz="15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pPr algn="ctr">
                <a:lnSpc>
                  <a:spcPct val="150000"/>
                </a:lnSpc>
              </a:pPr>
              <a:endParaRPr lang="en-US" altLang="zh-CN" sz="15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pPr algn="ctr">
                <a:lnSpc>
                  <a:spcPct val="150000"/>
                </a:lnSpc>
              </a:pPr>
              <a:endParaRPr lang="zh-CN" altLang="en-US" sz="15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975944" y="2883877"/>
              <a:ext cx="3559852" cy="3071448"/>
            </a:xfrm>
            <a:prstGeom prst="ellipse">
              <a:avLst/>
            </a:prstGeom>
            <a:solidFill>
              <a:srgbClr val="FFC000">
                <a:alpha val="36000"/>
              </a:srgb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zh-CN" altLang="en-US" sz="1500" b="1" dirty="0">
                  <a:solidFill>
                    <a:schemeClr val="tx1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扩大筛查：</a:t>
              </a:r>
              <a:endParaRPr lang="en-US" altLang="zh-CN" sz="15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200" b="1" dirty="0">
                  <a:solidFill>
                    <a:schemeClr val="tx1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指示病例的一般接触者</a:t>
              </a:r>
              <a:r>
                <a:rPr lang="en-US" altLang="zh-CN" sz="1200" b="1" dirty="0">
                  <a:solidFill>
                    <a:schemeClr val="tx1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+</a:t>
              </a:r>
              <a:r>
                <a:rPr lang="zh-CN" altLang="en-US" sz="1200" b="1" dirty="0">
                  <a:solidFill>
                    <a:schemeClr val="tx1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新发现患者的密接者</a:t>
              </a:r>
              <a:endParaRPr lang="zh-CN" altLang="en-US" sz="12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pPr algn="ctr">
                <a:lnSpc>
                  <a:spcPct val="150000"/>
                </a:lnSpc>
              </a:pPr>
              <a:endParaRPr lang="en-US" altLang="zh-CN" sz="10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pPr algn="ctr">
                <a:lnSpc>
                  <a:spcPct val="150000"/>
                </a:lnSpc>
              </a:pPr>
              <a:endParaRPr lang="en-US" altLang="zh-CN" sz="15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pPr algn="ctr">
                <a:lnSpc>
                  <a:spcPct val="150000"/>
                </a:lnSpc>
              </a:pPr>
              <a:endParaRPr lang="en-US" altLang="zh-CN" sz="15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pPr algn="ctr">
                <a:lnSpc>
                  <a:spcPct val="150000"/>
                </a:lnSpc>
              </a:pPr>
              <a:endParaRPr lang="zh-CN" altLang="en-US" sz="15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1644027" y="4202947"/>
              <a:ext cx="2262293" cy="1749214"/>
            </a:xfrm>
            <a:prstGeom prst="ellipse">
              <a:avLst/>
            </a:prstGeom>
            <a:solidFill>
              <a:srgbClr val="FF0000">
                <a:alpha val="36000"/>
              </a:srgb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zh-CN" altLang="en-US" sz="1500" b="1" dirty="0">
                  <a:solidFill>
                    <a:schemeClr val="tx1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首次筛查：</a:t>
              </a:r>
              <a:endParaRPr lang="en-US" altLang="zh-CN" sz="15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500" b="1" dirty="0">
                  <a:solidFill>
                    <a:schemeClr val="tx1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密切接触者</a:t>
              </a:r>
              <a:endParaRPr lang="zh-CN" altLang="en-US" sz="15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3109654" y="3840796"/>
            <a:ext cx="4731874" cy="645160"/>
            <a:chOff x="2690445" y="5052820"/>
            <a:chExt cx="6309165" cy="860213"/>
          </a:xfrm>
        </p:grpSpPr>
        <p:cxnSp>
          <p:nvCxnSpPr>
            <p:cNvPr id="11" name="直接连接符 10"/>
            <p:cNvCxnSpPr/>
            <p:nvPr/>
          </p:nvCxnSpPr>
          <p:spPr>
            <a:xfrm rot="5400000" flipH="1" flipV="1">
              <a:off x="5745773" y="2791561"/>
              <a:ext cx="17583" cy="612823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689230" y="5052820"/>
              <a:ext cx="4310380" cy="8602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筛查终止：未发现新病例、且密接者</a:t>
              </a:r>
              <a:r>
                <a:rPr lang="en-US" altLang="zh-CN" sz="12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PPD</a:t>
              </a:r>
              <a:r>
                <a:rPr lang="zh-CN" altLang="en-US" sz="12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强阳</a:t>
              </a:r>
              <a:endParaRPr lang="en-US" altLang="zh-CN" sz="1200" b="1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r>
                <a:rPr lang="en-US" altLang="zh-CN" sz="12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                </a:t>
              </a:r>
              <a:r>
                <a:rPr lang="zh-CN" altLang="en-US" sz="12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     性率与当地同年龄组无明显差异</a:t>
              </a:r>
              <a:endParaRPr lang="en-US" altLang="zh-CN" sz="1200" b="1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r>
                <a:rPr lang="zh-CN" altLang="en-US" sz="12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反之，需扩大</a:t>
              </a:r>
              <a:endParaRPr lang="zh-CN" altLang="en-US" sz="1200" b="1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141934" y="2415407"/>
            <a:ext cx="4659968" cy="829945"/>
            <a:chOff x="2733485" y="3152302"/>
            <a:chExt cx="6213291" cy="1106593"/>
          </a:xfrm>
        </p:grpSpPr>
        <p:cxnSp>
          <p:nvCxnSpPr>
            <p:cNvPr id="13" name="直接连接符 12"/>
            <p:cNvCxnSpPr/>
            <p:nvPr/>
          </p:nvCxnSpPr>
          <p:spPr>
            <a:xfrm rot="5400000" flipH="1" flipV="1">
              <a:off x="5788813" y="1123982"/>
              <a:ext cx="17583" cy="6128239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160448" y="3152302"/>
              <a:ext cx="3786328" cy="11065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2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筛查终止：未发现新病例、且一般接触</a:t>
              </a:r>
              <a:endParaRPr lang="en-US" altLang="zh-CN" sz="1200" b="1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r>
                <a:rPr lang="en-US" altLang="zh-CN" sz="12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                    </a:t>
              </a:r>
              <a:r>
                <a:rPr lang="zh-CN" altLang="en-US" sz="12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者</a:t>
              </a:r>
              <a:r>
                <a:rPr lang="en-US" altLang="zh-CN" sz="12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PPD</a:t>
              </a:r>
              <a:r>
                <a:rPr lang="zh-CN" altLang="en-US" sz="12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强阳性率与当地同年</a:t>
              </a:r>
              <a:endParaRPr lang="en-US" altLang="zh-CN" sz="1200" b="1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r>
                <a:rPr lang="en-US" altLang="zh-CN" sz="12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                    </a:t>
              </a:r>
              <a:r>
                <a:rPr lang="zh-CN" altLang="en-US" sz="12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龄组无明显差异</a:t>
              </a:r>
              <a:endParaRPr lang="en-US" altLang="zh-CN" sz="1200" b="1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r>
                <a:rPr lang="zh-CN" altLang="en-US" sz="12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反之，需扩大</a:t>
              </a:r>
              <a:endParaRPr lang="zh-CN" altLang="en-US" sz="1200" b="1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3141935" y="1662371"/>
            <a:ext cx="4596179" cy="527949"/>
            <a:chOff x="2733485" y="2148255"/>
            <a:chExt cx="6128239" cy="703932"/>
          </a:xfrm>
        </p:grpSpPr>
        <p:cxnSp>
          <p:nvCxnSpPr>
            <p:cNvPr id="16" name="直接连接符 15"/>
            <p:cNvCxnSpPr/>
            <p:nvPr/>
          </p:nvCxnSpPr>
          <p:spPr>
            <a:xfrm rot="5400000" flipH="1" flipV="1">
              <a:off x="5788813" y="-220724"/>
              <a:ext cx="17583" cy="6128239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125592" y="2148255"/>
              <a:ext cx="3552244" cy="613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2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仍能发现患者，或显示多点传播，需视情况扩大</a:t>
              </a:r>
              <a:endParaRPr lang="zh-CN" altLang="en-US" sz="1200" b="1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sp>
        <p:nvSpPr>
          <p:cNvPr id="2" name="矩形标注 1"/>
          <p:cNvSpPr/>
          <p:nvPr/>
        </p:nvSpPr>
        <p:spPr>
          <a:xfrm>
            <a:off x="6156325" y="497840"/>
            <a:ext cx="1950720" cy="675005"/>
          </a:xfrm>
          <a:prstGeom prst="wedgeRectCallout">
            <a:avLst>
              <a:gd name="adj1" fmla="val -48637"/>
              <a:gd name="adj2" fmla="val 48853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>
                <a:solidFill>
                  <a:srgbClr val="FF0000"/>
                </a:solidFill>
              </a:rPr>
              <a:t>应查尽查！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68580" tIns="34290" rIns="68580" bIns="34290" anchor="ctr"/>
          <a:lstStyle/>
          <a:p>
            <a:pPr algn="ctr"/>
            <a:r>
              <a:rPr lang="zh-CN" altLang="en-US" sz="2700" b="1" dirty="0" smtClean="0">
                <a:latin typeface="+mn-ea"/>
                <a:sym typeface="+mn-ea"/>
              </a:rPr>
              <a:t>接触</a:t>
            </a:r>
            <a:r>
              <a:rPr lang="zh-CN" altLang="en-US" sz="2700" b="1" dirty="0">
                <a:latin typeface="+mn-ea"/>
                <a:sym typeface="+mn-ea"/>
              </a:rPr>
              <a:t>者</a:t>
            </a:r>
            <a:r>
              <a:rPr lang="zh-CN" altLang="en-US" sz="2700" b="1" dirty="0" smtClean="0">
                <a:latin typeface="+mn-ea"/>
                <a:sym typeface="+mn-ea"/>
              </a:rPr>
              <a:t>筛查内容和方法</a:t>
            </a:r>
            <a:endParaRPr lang="zh-CN" altLang="en-US" sz="2700" b="1" dirty="0">
              <a:latin typeface="+mn-ea"/>
            </a:endParaRPr>
          </a:p>
        </p:txBody>
      </p:sp>
      <p:sp>
        <p:nvSpPr>
          <p:cNvPr id="48131" name="内容占位符 2"/>
          <p:cNvSpPr>
            <a:spLocks noGrp="1"/>
          </p:cNvSpPr>
          <p:nvPr>
            <p:ph idx="1"/>
          </p:nvPr>
        </p:nvSpPr>
        <p:spPr>
          <a:xfrm>
            <a:off x="1028700" y="3602990"/>
            <a:ext cx="7423785" cy="1233170"/>
          </a:xfrm>
        </p:spPr>
        <p:txBody>
          <a:bodyPr vert="horz" wrap="square" lIns="68580" tIns="34290" rIns="68580" bIns="34290" anchor="t"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charset="0"/>
              <a:buChar char="Ø"/>
            </a:pPr>
            <a:r>
              <a:rPr sz="1500" dirty="0" smtClean="0"/>
              <a:t>肺结核可疑症状、TST检测强阳性/IGRA阳性、胸部X光片异常者进行病原学检查；病原学阳性者需进一步开展菌种鉴定和药物敏感性试验</a:t>
            </a:r>
            <a:r>
              <a:rPr lang="zh-CN" sz="1500" dirty="0" smtClean="0"/>
              <a:t>。</a:t>
            </a:r>
            <a:endParaRPr sz="1500" dirty="0" smtClean="0"/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charset="0"/>
              <a:buChar char="Ø"/>
            </a:pPr>
            <a:r>
              <a:rPr sz="1500" dirty="0"/>
              <a:t>接触者如需再次接受感染检测和胸片检查，原则上应与上次检查间隔3个月</a:t>
            </a:r>
            <a:r>
              <a:rPr lang="zh-CN" sz="1500" dirty="0"/>
              <a:t>。</a:t>
            </a:r>
            <a:endParaRPr sz="1500" dirty="0"/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charset="0"/>
              <a:buChar char="Ø"/>
            </a:pPr>
            <a:r>
              <a:rPr lang="zh-CN" altLang="en-US" sz="1500" dirty="0" smtClean="0"/>
              <a:t>病原学阳性的标本、核酸及菌株应予保留，以备复核及开展分子流行病学调查。</a:t>
            </a:r>
            <a:endParaRPr sz="1500" dirty="0"/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586389" y="915194"/>
          <a:ext cx="5809615" cy="2609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690"/>
                <a:gridCol w="975995"/>
                <a:gridCol w="508000"/>
                <a:gridCol w="652780"/>
                <a:gridCol w="1068070"/>
                <a:gridCol w="1783080"/>
              </a:tblGrid>
              <a:tr h="44323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500" b="1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年龄</a:t>
                      </a:r>
                      <a:endParaRPr lang="zh-CN" altLang="en-US" sz="1500" b="1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68580" marR="68580" marT="34290" marB="34290" anchor="ctr"/>
                </a:tc>
                <a:tc gridSpan="4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500" b="1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筛查方法</a:t>
                      </a:r>
                      <a:endParaRPr lang="zh-CN" altLang="en-US" sz="1500" b="1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68580" marR="68580" marT="34290" marB="34290" anchor="ctr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500" b="1" dirty="0" smtClean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进一步检查方法</a:t>
                      </a:r>
                      <a:endParaRPr lang="zh-CN" altLang="en-US" sz="1500" b="1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68580" marR="68580" marT="34290" marB="34290" anchor="ctr"/>
                </a:tc>
              </a:tr>
              <a:tr h="75438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500" b="1"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ea"/>
                        </a:rPr>
                        <a:t>&lt;15</a:t>
                      </a:r>
                      <a:r>
                        <a:rPr lang="zh-CN" altLang="en-US" sz="1500" b="1"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ea"/>
                        </a:rPr>
                        <a:t>岁</a:t>
                      </a:r>
                      <a:endParaRPr lang="zh-CN" altLang="en-US" sz="1500" b="1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+mn-ea"/>
                      </a:endParaRPr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sz="1500" b="1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可疑症状筛查</a:t>
                      </a:r>
                      <a:endParaRPr sz="1500" b="1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+mn-ea"/>
                      </a:endParaRPr>
                    </a:p>
                    <a:p>
                      <a:pPr algn="ctr">
                        <a:buNone/>
                      </a:pPr>
                      <a:endParaRPr sz="1500" b="1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+mn-ea"/>
                      </a:endParaRPr>
                    </a:p>
                  </a:txBody>
                  <a:tcPr marL="68580" marR="68580" marT="34290" marB="34290" anchor="ctr"/>
                </a:tc>
                <a:tc hMerge="1"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sz="1500" b="1"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ea"/>
                          <a:sym typeface="Arial" panose="020B0604020202020204" pitchFamily="34" charset="0"/>
                        </a:rPr>
                        <a:t>TST检测</a:t>
                      </a:r>
                      <a:r>
                        <a:rPr lang="en-US" altLang="zh-CN" sz="1500" b="1"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ea"/>
                          <a:sym typeface="Arial" panose="020B0604020202020204" pitchFamily="34" charset="0"/>
                        </a:rPr>
                        <a:t>/</a:t>
                      </a:r>
                      <a:r>
                        <a:rPr lang="zh-CN" sz="1500" b="1"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ea"/>
                          <a:sym typeface="Arial" panose="020B0604020202020204" pitchFamily="34" charset="0"/>
                        </a:rPr>
                        <a:t>γ-干扰素释放试验</a:t>
                      </a:r>
                      <a:endParaRPr sz="1500" b="1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+mn-ea"/>
                        <a:sym typeface="+mn-ea"/>
                      </a:endParaRPr>
                    </a:p>
                    <a:p>
                      <a:pPr algn="ctr">
                        <a:buNone/>
                      </a:pPr>
                      <a:endParaRPr lang="zh-CN" altLang="en-US" sz="1500" b="1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+mn-ea"/>
                        <a:sym typeface="+mn-ea"/>
                      </a:endParaRPr>
                    </a:p>
                  </a:txBody>
                  <a:tcPr marL="68580" marR="68580" marT="34290" marB="34290" anchor="ctr"/>
                </a:tc>
                <a:tc hMerge="1"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sz="1500" b="1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ea"/>
                          <a:sym typeface="+mn-ea"/>
                        </a:rPr>
                        <a:t>胸部X光片检查</a:t>
                      </a:r>
                      <a:endParaRPr sz="1500" b="1" dirty="0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+mn-ea"/>
                        <a:sym typeface="+mn-ea"/>
                      </a:endParaRPr>
                    </a:p>
                    <a:p>
                      <a:pPr algn="ctr">
                        <a:buNone/>
                      </a:pPr>
                      <a:r>
                        <a:rPr lang="zh-CN" sz="1500" b="1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（对需要鉴别诊断者可进一步采用CT等检查）</a:t>
                      </a:r>
                      <a:endParaRPr lang="zh-CN" sz="1500" b="1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+mn-ea"/>
                      </a:endParaRPr>
                    </a:p>
                  </a:txBody>
                  <a:tcPr marL="68580" marR="68580" marT="34290" marB="34290" anchor="ctr"/>
                </a:tc>
              </a:tr>
              <a:tr h="11836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500" b="1"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ea"/>
                        </a:rPr>
                        <a:t>≥15</a:t>
                      </a:r>
                      <a:r>
                        <a:rPr lang="zh-CN" altLang="en-US" sz="1500" b="1"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ea"/>
                        </a:rPr>
                        <a:t>岁</a:t>
                      </a:r>
                      <a:endParaRPr lang="zh-CN" altLang="en-US" sz="1500" b="1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+mn-ea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sz="1500" b="1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可疑症状筛查</a:t>
                      </a:r>
                      <a:endParaRPr lang="zh-CN" altLang="en-US" sz="1500" b="1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+mn-ea"/>
                      </a:endParaRPr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sz="1500" b="1"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ea"/>
                          <a:sym typeface="+mn-ea"/>
                        </a:rPr>
                        <a:t>TST检测</a:t>
                      </a:r>
                      <a:r>
                        <a:rPr lang="en-US" sz="1500" b="1"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ea"/>
                          <a:sym typeface="+mn-ea"/>
                        </a:rPr>
                        <a:t>/</a:t>
                      </a:r>
                      <a:r>
                        <a:rPr sz="1500" b="1"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ea"/>
                          <a:sym typeface="+mn-ea"/>
                        </a:rPr>
                        <a:t>γ-干扰素释放试验</a:t>
                      </a:r>
                      <a:endParaRPr lang="zh-CN" altLang="en-US" sz="1500" b="1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+mn-ea"/>
                        <a:sym typeface="+mn-ea"/>
                      </a:endParaRPr>
                    </a:p>
                  </a:txBody>
                  <a:tcPr marL="68580" marR="68580" marT="34290" marB="34290" anchor="ctr"/>
                </a:tc>
                <a:tc hMerge="1"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sz="1500" b="1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ea"/>
                          <a:sym typeface="+mn-ea"/>
                        </a:rPr>
                        <a:t>胸部X光片检查</a:t>
                      </a:r>
                      <a:endParaRPr lang="zh-CN" altLang="en-US" sz="1500" b="1" dirty="0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+mn-ea"/>
                        <a:sym typeface="+mn-ea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sz="1500" b="1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（对需要鉴别诊断者可进一步采用CT等检查）</a:t>
                      </a:r>
                      <a:endParaRPr lang="zh-CN" altLang="en-US" sz="1500" b="1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+mn-ea"/>
                      </a:endParaRPr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z="675" smtClean="0"/>
            </a:fld>
            <a:endParaRPr lang="zh-CN" altLang="en-US" sz="675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 noChangeArrowheads="1"/>
          </p:cNvSpPr>
          <p:nvPr>
            <p:ph type="title"/>
          </p:nvPr>
        </p:nvSpPr>
        <p:spPr>
          <a:xfrm>
            <a:off x="1502569" y="115491"/>
            <a:ext cx="6172200" cy="727472"/>
          </a:xfrm>
        </p:spPr>
        <p:txBody>
          <a:bodyPr/>
          <a:lstStyle/>
          <a:p>
            <a:pPr algn="ctr"/>
            <a:r>
              <a:rPr lang="zh-CN" altLang="en-US" sz="3000" dirty="0" smtClean="0"/>
              <a:t>接触者筛查</a:t>
            </a:r>
            <a:endParaRPr lang="zh-CN" altLang="en-US" sz="3000" dirty="0" smtClean="0"/>
          </a:p>
        </p:txBody>
      </p:sp>
      <p:sp>
        <p:nvSpPr>
          <p:cNvPr id="2" name="圆角矩形 1"/>
          <p:cNvSpPr/>
          <p:nvPr/>
        </p:nvSpPr>
        <p:spPr>
          <a:xfrm>
            <a:off x="1682115" y="959485"/>
            <a:ext cx="5779770" cy="3838575"/>
          </a:xfrm>
          <a:prstGeom prst="roundRect">
            <a:avLst/>
          </a:prstGeom>
          <a:solidFill>
            <a:schemeClr val="accent5">
              <a:lumMod val="40000"/>
              <a:lumOff val="6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42950" lvl="1" indent="-285750">
              <a:buFont typeface="Wingdings" panose="05000000000000000000" charset="0"/>
              <a:buChar char="p"/>
              <a:defRPr/>
            </a:pPr>
            <a:r>
              <a:rPr lang="zh-CN" altLang="en-US" sz="18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疾控机构：</a:t>
            </a:r>
            <a:endParaRPr lang="zh-CN" altLang="en-US" sz="1800" b="1" u="sng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zh-CN" altLang="en-US" sz="1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组织</a:t>
            </a:r>
            <a:r>
              <a:rPr lang="zh-CN" altLang="en-US" sz="18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开展接触者筛查</a:t>
            </a:r>
            <a:endParaRPr lang="en-US" altLang="zh-CN" sz="18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zh-CN" altLang="en-US" sz="1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组织和指导</a:t>
            </a:r>
            <a:r>
              <a:rPr lang="zh-CN" altLang="en-US" sz="18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后续处置工作</a:t>
            </a:r>
            <a:endParaRPr lang="en-US" altLang="zh-CN" sz="18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742950" lvl="1" indent="-285750">
              <a:buFont typeface="Wingdings" panose="05000000000000000000" charset="0"/>
              <a:buChar char=""/>
              <a:defRPr/>
            </a:pPr>
            <a:r>
              <a:rPr lang="zh-CN" altLang="en-US" sz="18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学校：</a:t>
            </a:r>
            <a:endParaRPr lang="zh-CN" altLang="en-US" sz="1800" b="1" u="sng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800100" lvl="1" indent="-342900">
              <a:buFont typeface="Wingdings" panose="05000000000000000000" pitchFamily="2" charset="2"/>
              <a:buChar char="l"/>
              <a:defRPr/>
            </a:pPr>
            <a:r>
              <a:rPr lang="zh-CN" altLang="en-US" sz="1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配合接触者</a:t>
            </a:r>
            <a:r>
              <a:rPr lang="zh-CN" altLang="en-US" sz="18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筛查及后续处置工作</a:t>
            </a:r>
            <a:endParaRPr lang="zh-CN" altLang="en-US" sz="18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800100" lvl="1" indent="-342900">
              <a:buFont typeface="Wingdings" panose="05000000000000000000" pitchFamily="2" charset="2"/>
              <a:buChar char="l"/>
              <a:defRPr/>
            </a:pPr>
            <a:r>
              <a:rPr lang="zh-CN" altLang="en-US" sz="18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密切</a:t>
            </a:r>
            <a:r>
              <a:rPr lang="zh-CN" altLang="en-US" sz="1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关注接触者</a:t>
            </a:r>
            <a:r>
              <a:rPr lang="zh-CN" altLang="en-US" sz="18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健康状况，宣传和要求可疑症状者及时就诊</a:t>
            </a:r>
            <a:endParaRPr lang="en-US" altLang="zh-CN" sz="18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800100" lvl="1" indent="-342900">
              <a:buFont typeface="Wingdings" panose="05000000000000000000" pitchFamily="2" charset="2"/>
              <a:buChar char="l"/>
              <a:defRPr/>
            </a:pPr>
            <a:r>
              <a:rPr lang="zh-CN" altLang="en-US" sz="18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对接受预防性治疗的在校学生，校医或班主任在疾控机构指导下</a:t>
            </a:r>
            <a:r>
              <a:rPr lang="zh-CN" altLang="en-US" sz="1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督促</a:t>
            </a:r>
            <a:r>
              <a:rPr lang="zh-CN" altLang="en-US" sz="18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其服药、定期接受随访复查</a:t>
            </a:r>
            <a:endParaRPr lang="zh-CN" altLang="en-US" sz="18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742950" lvl="1" indent="-285750" algn="l">
              <a:buClrTx/>
              <a:buSzTx/>
              <a:buFont typeface="Wingdings" panose="05000000000000000000" charset="0"/>
              <a:buChar char=""/>
              <a:defRPr/>
            </a:pPr>
            <a:r>
              <a:rPr lang="zh-CN" altLang="en-US" sz="18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定点医疗机构：</a:t>
            </a:r>
            <a:endParaRPr lang="zh-CN" altLang="en-US" sz="1800" b="1" u="sng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742950" lvl="1" indent="-285750" algn="l">
              <a:buClrTx/>
              <a:buSzTx/>
              <a:buFont typeface="Wingdings" panose="05000000000000000000" charset="0"/>
              <a:buChar char="l"/>
              <a:defRPr/>
            </a:pPr>
            <a:r>
              <a:rPr lang="zh-CN" altLang="en-US" sz="18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协助开展接触者筛查</a:t>
            </a:r>
            <a:endParaRPr lang="zh-CN" altLang="en-US" sz="18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742950" lvl="1" indent="-285750" algn="l">
              <a:buClrTx/>
              <a:buSzTx/>
              <a:buFont typeface="Wingdings" panose="05000000000000000000" charset="0"/>
              <a:buChar char="l"/>
              <a:defRPr/>
            </a:pPr>
            <a:r>
              <a:rPr lang="zh-CN" altLang="en-US" sz="18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负责预防性治疗及随访检查</a:t>
            </a:r>
            <a:endParaRPr lang="zh-CN" altLang="en-US" sz="18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68580" tIns="34290" rIns="68580" bIns="34290" anchor="ctr"/>
          <a:lstStyle/>
          <a:p>
            <a:pPr algn="ctr"/>
            <a:r>
              <a:rPr lang="zh-CN" altLang="en-US" sz="2700" b="1" dirty="0" smtClean="0">
                <a:latin typeface="+mn-ea"/>
                <a:sym typeface="+mn-ea"/>
              </a:rPr>
              <a:t>接触</a:t>
            </a:r>
            <a:r>
              <a:rPr lang="zh-CN" altLang="en-US" sz="2700" b="1" dirty="0">
                <a:latin typeface="+mn-ea"/>
                <a:sym typeface="+mn-ea"/>
              </a:rPr>
              <a:t>者</a:t>
            </a:r>
            <a:r>
              <a:rPr lang="zh-CN" altLang="en-US" sz="2700" b="1" dirty="0" smtClean="0">
                <a:latin typeface="+mn-ea"/>
                <a:sym typeface="+mn-ea"/>
              </a:rPr>
              <a:t>筛查工作的实施</a:t>
            </a:r>
            <a:r>
              <a:rPr lang="zh-CN" altLang="en-US" sz="2700" dirty="0" smtClean="0">
                <a:solidFill>
                  <a:srgbClr val="FF0000"/>
                </a:solidFill>
                <a:sym typeface="+mn-ea"/>
              </a:rPr>
              <a:t> </a:t>
            </a:r>
            <a:br>
              <a:rPr lang="zh-CN" altLang="en-US" sz="2700" dirty="0">
                <a:solidFill>
                  <a:srgbClr val="FF0000"/>
                </a:solidFill>
              </a:rPr>
            </a:br>
            <a:endParaRPr lang="zh-CN" altLang="en-US" dirty="0"/>
          </a:p>
        </p:txBody>
      </p:sp>
      <p:sp>
        <p:nvSpPr>
          <p:cNvPr id="49155" name="内容占位符 2"/>
          <p:cNvSpPr>
            <a:spLocks noGrp="1"/>
          </p:cNvSpPr>
          <p:nvPr>
            <p:ph idx="1"/>
          </p:nvPr>
        </p:nvSpPr>
        <p:spPr>
          <a:xfrm>
            <a:off x="743585" y="812800"/>
            <a:ext cx="8007350" cy="4045585"/>
          </a:xfrm>
        </p:spPr>
        <p:txBody>
          <a:bodyPr vert="horz" wrap="square" lIns="68580" tIns="34290" rIns="68580" bIns="34290" anchor="t">
            <a:noAutofit/>
          </a:bodyPr>
          <a:lstStyle/>
          <a:p>
            <a:pPr>
              <a:lnSpc>
                <a:spcPct val="150000"/>
              </a:lnSpc>
              <a:spcBef>
                <a:spcPct val="60000"/>
              </a:spcBef>
              <a:buFont typeface="Wingdings" panose="05000000000000000000" charset="0"/>
              <a:buChar char="Ø"/>
            </a:pPr>
            <a:endParaRPr lang="en-US" altLang="zh-CN" sz="1350" b="1" dirty="0" smtClean="0">
              <a:latin typeface="+mn-ea"/>
              <a:sym typeface="+mn-ea"/>
            </a:endParaRPr>
          </a:p>
          <a:p>
            <a:pPr>
              <a:lnSpc>
                <a:spcPct val="150000"/>
              </a:lnSpc>
              <a:spcBef>
                <a:spcPct val="60000"/>
              </a:spcBef>
              <a:buFont typeface="Wingdings" panose="05000000000000000000" charset="0"/>
              <a:buChar char="Ø"/>
            </a:pPr>
            <a:endParaRPr lang="en-US" altLang="zh-CN" sz="1350" dirty="0" smtClean="0">
              <a:latin typeface="+mn-ea"/>
              <a:sym typeface="+mn-ea"/>
            </a:endParaRPr>
          </a:p>
          <a:p>
            <a:pPr>
              <a:lnSpc>
                <a:spcPct val="150000"/>
              </a:lnSpc>
              <a:spcBef>
                <a:spcPct val="60000"/>
              </a:spcBef>
              <a:buFont typeface="Wingdings" panose="05000000000000000000" charset="0"/>
              <a:buChar char="Ø"/>
            </a:pPr>
            <a:endParaRPr lang="zh-CN" altLang="en-US" sz="1350" b="1" dirty="0">
              <a:latin typeface="+mn-ea"/>
              <a:sym typeface="+mn-ea"/>
            </a:endParaRPr>
          </a:p>
          <a:p>
            <a:pPr>
              <a:lnSpc>
                <a:spcPct val="150000"/>
              </a:lnSpc>
              <a:spcBef>
                <a:spcPct val="60000"/>
              </a:spcBef>
              <a:buFont typeface="Wingdings" panose="05000000000000000000" charset="0"/>
              <a:buChar char="Ø"/>
            </a:pPr>
            <a:endParaRPr lang="zh-CN" altLang="en-US" sz="1350" b="1" dirty="0">
              <a:latin typeface="+mn-ea"/>
              <a:sym typeface="+mn-ea"/>
            </a:endParaRPr>
          </a:p>
          <a:p>
            <a:pPr>
              <a:lnSpc>
                <a:spcPct val="150000"/>
              </a:lnSpc>
              <a:spcBef>
                <a:spcPct val="60000"/>
              </a:spcBef>
              <a:buFont typeface="Wingdings" panose="05000000000000000000" charset="0"/>
              <a:buChar char="Ø"/>
            </a:pPr>
            <a:endParaRPr lang="zh-CN" altLang="en-US" sz="1350" dirty="0"/>
          </a:p>
          <a:p>
            <a:pPr>
              <a:lnSpc>
                <a:spcPct val="150000"/>
              </a:lnSpc>
              <a:spcBef>
                <a:spcPct val="60000"/>
              </a:spcBef>
              <a:buFont typeface="Wingdings" panose="05000000000000000000" charset="0"/>
              <a:buChar char="Ø"/>
            </a:pPr>
            <a:endParaRPr lang="zh-CN" altLang="en-US" sz="1350" dirty="0"/>
          </a:p>
          <a:p>
            <a:pPr>
              <a:lnSpc>
                <a:spcPct val="150000"/>
              </a:lnSpc>
              <a:spcBef>
                <a:spcPct val="60000"/>
              </a:spcBef>
              <a:buFont typeface="Wingdings" panose="05000000000000000000" charset="0"/>
              <a:buChar char="Ø"/>
            </a:pPr>
            <a:endParaRPr lang="zh-CN" altLang="en-US" sz="1350" dirty="0"/>
          </a:p>
          <a:p>
            <a:pPr>
              <a:lnSpc>
                <a:spcPct val="100000"/>
              </a:lnSpc>
              <a:spcBef>
                <a:spcPct val="60000"/>
              </a:spcBef>
              <a:buSzPct val="50000"/>
              <a:buFont typeface="Wingdings" panose="05000000000000000000" pitchFamily="2" charset="2"/>
              <a:buChar char="l"/>
            </a:pPr>
            <a:r>
              <a:rPr sz="1600" dirty="0" smtClean="0"/>
              <a:t>接触者筛查应在完成指示病例个案调查后的</a:t>
            </a:r>
            <a:r>
              <a:rPr sz="1600" dirty="0" smtClean="0">
                <a:solidFill>
                  <a:srgbClr val="FF0000"/>
                </a:solidFill>
              </a:rPr>
              <a:t>10个工作日</a:t>
            </a:r>
            <a:r>
              <a:rPr sz="1600" dirty="0" smtClean="0"/>
              <a:t>内完成。寒暑假期间发现的患者，其接触者筛查也应立即启动，全部筛查工作应在开学后10个工作日内完成。</a:t>
            </a:r>
            <a:endParaRPr sz="1600" dirty="0" smtClean="0"/>
          </a:p>
          <a:p>
            <a:pPr>
              <a:lnSpc>
                <a:spcPct val="100000"/>
              </a:lnSpc>
              <a:spcBef>
                <a:spcPct val="60000"/>
              </a:spcBef>
              <a:buSzPct val="50000"/>
              <a:buFont typeface="Wingdings" panose="05000000000000000000" pitchFamily="2" charset="2"/>
              <a:buChar char="l"/>
            </a:pPr>
            <a:r>
              <a:rPr lang="zh-CN" altLang="en-US" sz="1600" dirty="0"/>
              <a:t>筛查时须有当地结核病</a:t>
            </a:r>
            <a:r>
              <a:rPr lang="zh-CN" altLang="en-US" sz="1600" dirty="0">
                <a:solidFill>
                  <a:srgbClr val="FF0000"/>
                </a:solidFill>
              </a:rPr>
              <a:t>定点医疗机构</a:t>
            </a:r>
            <a:r>
              <a:rPr lang="zh-CN" altLang="en-US" sz="1600" dirty="0"/>
              <a:t>医护人员在场或筛查结果全部经当地结核病定点医疗机构确认，必要时可邀请上级结核病定点医疗机构专家共同讨论确定。</a:t>
            </a:r>
            <a:endParaRPr lang="zh-CN" altLang="en-US" sz="1600" dirty="0"/>
          </a:p>
        </p:txBody>
      </p:sp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 rot="10800000" flipV="1">
            <a:off x="1285595" y="2444568"/>
            <a:ext cx="6249325" cy="1307506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2"/>
          <p:cNvGrpSpPr/>
          <p:nvPr>
            <p:custDataLst>
              <p:tags r:id="rId2"/>
            </p:custDataLst>
          </p:nvPr>
        </p:nvGrpSpPr>
        <p:grpSpPr>
          <a:xfrm>
            <a:off x="1475842" y="1676152"/>
            <a:ext cx="1116511" cy="1863573"/>
            <a:chOff x="654686" y="2946245"/>
            <a:chExt cx="1458338" cy="2804171"/>
          </a:xfrm>
        </p:grpSpPr>
        <p:sp>
          <p:nvSpPr>
            <p:cNvPr id="8" name="圆角矩形 7"/>
            <p:cNvSpPr/>
            <p:nvPr>
              <p:custDataLst>
                <p:tags r:id="rId3"/>
              </p:custDataLst>
            </p:nvPr>
          </p:nvSpPr>
          <p:spPr>
            <a:xfrm>
              <a:off x="654686" y="2946245"/>
              <a:ext cx="1458338" cy="2296688"/>
            </a:xfrm>
            <a:prstGeom prst="roundRect">
              <a:avLst/>
            </a:prstGeom>
            <a:solidFill>
              <a:srgbClr val="7FD13B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>
                <a:lnSpc>
                  <a:spcPct val="110000"/>
                </a:lnSpc>
              </a:pPr>
              <a:r>
                <a:rPr lang="zh-CN" altLang="en-US" sz="1350" b="1" dirty="0" smtClean="0">
                  <a:solidFill>
                    <a:schemeClr val="tx1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sym typeface="+mn-ea"/>
                </a:rPr>
                <a:t>疾控机构确定筛查范围，学校和患病学生提供人员名单</a:t>
              </a:r>
              <a:endParaRPr lang="zh-CN" altLang="en-US" sz="135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endParaRPr>
            </a:p>
          </p:txBody>
        </p:sp>
        <p:sp>
          <p:nvSpPr>
            <p:cNvPr id="9" name="泪滴形 8"/>
            <p:cNvSpPr/>
            <p:nvPr>
              <p:custDataLst>
                <p:tags r:id="rId4"/>
              </p:custDataLst>
            </p:nvPr>
          </p:nvSpPr>
          <p:spPr>
            <a:xfrm rot="8100000">
              <a:off x="1173972" y="5030124"/>
              <a:ext cx="426786" cy="426786"/>
            </a:xfrm>
            <a:prstGeom prst="teardrop">
              <a:avLst>
                <a:gd name="adj" fmla="val 125412"/>
              </a:avLst>
            </a:prstGeom>
            <a:solidFill>
              <a:srgbClr val="7FD13B"/>
            </a:solidFill>
            <a:ln w="381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47500" lnSpcReduction="20000"/>
            </a:bodyPr>
            <a:lstStyle/>
            <a:p>
              <a:pPr algn="ctr"/>
              <a:endParaRPr lang="zh-CN" altLang="en-US" sz="1350" b="1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10" name="椭圆 9"/>
            <p:cNvSpPr/>
            <p:nvPr>
              <p:custDataLst>
                <p:tags r:id="rId5"/>
              </p:custDataLst>
            </p:nvPr>
          </p:nvSpPr>
          <p:spPr>
            <a:xfrm rot="8100000">
              <a:off x="1273023" y="5129176"/>
              <a:ext cx="221664" cy="22166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endParaRPr lang="zh-CN" altLang="en-US" sz="1350" b="1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11" name="椭圆 10"/>
            <p:cNvSpPr/>
            <p:nvPr>
              <p:custDataLst>
                <p:tags r:id="rId6"/>
              </p:custDataLst>
            </p:nvPr>
          </p:nvSpPr>
          <p:spPr>
            <a:xfrm>
              <a:off x="1343925" y="5663536"/>
              <a:ext cx="86880" cy="86880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endParaRPr lang="zh-CN" altLang="en-US" sz="1350" b="1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4" name="组合 11"/>
          <p:cNvGrpSpPr/>
          <p:nvPr>
            <p:custDataLst>
              <p:tags r:id="rId7"/>
            </p:custDataLst>
          </p:nvPr>
        </p:nvGrpSpPr>
        <p:grpSpPr>
          <a:xfrm>
            <a:off x="4700464" y="1027095"/>
            <a:ext cx="1134767" cy="1838111"/>
            <a:chOff x="4983180" y="1457983"/>
            <a:chExt cx="1458338" cy="2707172"/>
          </a:xfrm>
        </p:grpSpPr>
        <p:sp>
          <p:nvSpPr>
            <p:cNvPr id="13" name="圆角矩形 12"/>
            <p:cNvSpPr/>
            <p:nvPr>
              <p:custDataLst>
                <p:tags r:id="rId8"/>
              </p:custDataLst>
            </p:nvPr>
          </p:nvSpPr>
          <p:spPr>
            <a:xfrm>
              <a:off x="4983180" y="1457983"/>
              <a:ext cx="1458338" cy="2199135"/>
            </a:xfrm>
            <a:prstGeom prst="roundRect">
              <a:avLst/>
            </a:prstGeom>
            <a:solidFill>
              <a:srgbClr val="FEB80A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zh-CN" altLang="en-US" sz="1350" b="1" dirty="0" smtClean="0">
                  <a:solidFill>
                    <a:schemeClr val="tx1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sym typeface="+mn-ea"/>
                </a:rPr>
                <a:t>在肺结核</a:t>
              </a:r>
              <a:r>
                <a:rPr lang="zh-CN" altLang="en-US" sz="1350" b="1" dirty="0">
                  <a:solidFill>
                    <a:schemeClr val="tx1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sym typeface="+mn-ea"/>
                </a:rPr>
                <a:t>患者接触者筛查</a:t>
              </a:r>
              <a:r>
                <a:rPr lang="zh-CN" altLang="en-US" sz="1350" b="1" dirty="0" smtClean="0">
                  <a:solidFill>
                    <a:schemeClr val="tx1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sym typeface="+mn-ea"/>
                </a:rPr>
                <a:t>一览表上完整详细地记录</a:t>
              </a:r>
              <a:endParaRPr lang="zh-CN" altLang="en-US" sz="135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endParaRPr>
            </a:p>
          </p:txBody>
        </p:sp>
        <p:sp>
          <p:nvSpPr>
            <p:cNvPr id="14" name="泪滴形 13"/>
            <p:cNvSpPr/>
            <p:nvPr>
              <p:custDataLst>
                <p:tags r:id="rId9"/>
              </p:custDataLst>
            </p:nvPr>
          </p:nvSpPr>
          <p:spPr>
            <a:xfrm rot="8100000">
              <a:off x="5502466" y="3444863"/>
              <a:ext cx="426786" cy="426786"/>
            </a:xfrm>
            <a:prstGeom prst="teardrop">
              <a:avLst>
                <a:gd name="adj" fmla="val 125412"/>
              </a:avLst>
            </a:prstGeom>
            <a:solidFill>
              <a:srgbClr val="FEB80A"/>
            </a:solidFill>
            <a:ln w="381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67500"/>
            </a:bodyPr>
            <a:lstStyle/>
            <a:p>
              <a:pPr algn="ctr"/>
              <a:endParaRPr lang="zh-CN" altLang="en-US" sz="1050" b="1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15" name="椭圆 14"/>
            <p:cNvSpPr/>
            <p:nvPr>
              <p:custDataLst>
                <p:tags r:id="rId10"/>
              </p:custDataLst>
            </p:nvPr>
          </p:nvSpPr>
          <p:spPr>
            <a:xfrm rot="8100000">
              <a:off x="5601517" y="3543915"/>
              <a:ext cx="221664" cy="22166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endParaRPr lang="zh-CN" altLang="en-US" sz="1050" b="1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16" name="椭圆 15"/>
            <p:cNvSpPr/>
            <p:nvPr>
              <p:custDataLst>
                <p:tags r:id="rId11"/>
              </p:custDataLst>
            </p:nvPr>
          </p:nvSpPr>
          <p:spPr>
            <a:xfrm>
              <a:off x="5672419" y="4078275"/>
              <a:ext cx="86880" cy="86880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endParaRPr lang="zh-CN" altLang="en-US" sz="1050" b="1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5" name="组合 16"/>
          <p:cNvGrpSpPr/>
          <p:nvPr>
            <p:custDataLst>
              <p:tags r:id="rId12"/>
            </p:custDataLst>
          </p:nvPr>
        </p:nvGrpSpPr>
        <p:grpSpPr>
          <a:xfrm>
            <a:off x="3125146" y="1400386"/>
            <a:ext cx="1043006" cy="1802079"/>
            <a:chOff x="2818933" y="2246146"/>
            <a:chExt cx="1458338" cy="2711639"/>
          </a:xfrm>
        </p:grpSpPr>
        <p:sp>
          <p:nvSpPr>
            <p:cNvPr id="23" name="圆角矩形 22"/>
            <p:cNvSpPr/>
            <p:nvPr>
              <p:custDataLst>
                <p:tags r:id="rId13"/>
              </p:custDataLst>
            </p:nvPr>
          </p:nvSpPr>
          <p:spPr>
            <a:xfrm>
              <a:off x="2818933" y="2246146"/>
              <a:ext cx="1458338" cy="2204156"/>
            </a:xfrm>
            <a:prstGeom prst="roundRect">
              <a:avLst/>
            </a:prstGeom>
            <a:solidFill>
              <a:srgbClr val="EA157A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zh-CN" altLang="en-US" sz="1350" b="1" dirty="0">
                  <a:solidFill>
                    <a:schemeClr val="tx1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sym typeface="+mn-ea"/>
                </a:rPr>
                <a:t>筛查前向学生及家长发放结核病筛查告知书</a:t>
              </a:r>
              <a:endParaRPr lang="zh-CN" altLang="en-US" sz="135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endParaRPr>
            </a:p>
          </p:txBody>
        </p:sp>
        <p:sp>
          <p:nvSpPr>
            <p:cNvPr id="25" name="泪滴形 24"/>
            <p:cNvSpPr/>
            <p:nvPr>
              <p:custDataLst>
                <p:tags r:id="rId14"/>
              </p:custDataLst>
            </p:nvPr>
          </p:nvSpPr>
          <p:spPr>
            <a:xfrm rot="8100000">
              <a:off x="3338219" y="4237493"/>
              <a:ext cx="426786" cy="426786"/>
            </a:xfrm>
            <a:prstGeom prst="teardrop">
              <a:avLst>
                <a:gd name="adj" fmla="val 125412"/>
              </a:avLst>
            </a:prstGeom>
            <a:solidFill>
              <a:srgbClr val="EA157A"/>
            </a:solidFill>
            <a:ln w="381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67500"/>
            </a:bodyPr>
            <a:lstStyle/>
            <a:p>
              <a:pPr algn="ctr"/>
              <a:endParaRPr lang="zh-CN" altLang="en-US" sz="1050" b="1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28" name="椭圆 27"/>
            <p:cNvSpPr/>
            <p:nvPr>
              <p:custDataLst>
                <p:tags r:id="rId15"/>
              </p:custDataLst>
            </p:nvPr>
          </p:nvSpPr>
          <p:spPr>
            <a:xfrm rot="8100000">
              <a:off x="3437270" y="4336545"/>
              <a:ext cx="221664" cy="22166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endParaRPr lang="zh-CN" altLang="en-US" sz="1050" b="1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34" name="椭圆 33"/>
            <p:cNvSpPr/>
            <p:nvPr>
              <p:custDataLst>
                <p:tags r:id="rId16"/>
              </p:custDataLst>
            </p:nvPr>
          </p:nvSpPr>
          <p:spPr>
            <a:xfrm>
              <a:off x="3508172" y="4870905"/>
              <a:ext cx="86880" cy="86880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endParaRPr lang="zh-CN" altLang="en-US" sz="1050" b="1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sp>
        <p:nvSpPr>
          <p:cNvPr id="35" name="文本框 34"/>
          <p:cNvSpPr txBox="1"/>
          <p:nvPr>
            <p:custDataLst>
              <p:tags r:id="rId17"/>
            </p:custDataLst>
          </p:nvPr>
        </p:nvSpPr>
        <p:spPr>
          <a:xfrm>
            <a:off x="1581149" y="3660986"/>
            <a:ext cx="1266421" cy="245604"/>
          </a:xfrm>
          <a:prstGeom prst="rect">
            <a:avLst/>
          </a:prstGeom>
          <a:noFill/>
        </p:spPr>
        <p:txBody>
          <a:bodyPr wrap="square" rtlCol="0">
            <a:normAutofit fontScale="77500"/>
          </a:bodyPr>
          <a:lstStyle/>
          <a:p>
            <a:pPr algn="ctr"/>
            <a:r>
              <a:rPr lang="zh-CN" altLang="en-US" sz="1350" b="1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ea"/>
              </a:rPr>
              <a:t>确定需筛查人员</a:t>
            </a:r>
            <a:endParaRPr lang="zh-CN" altLang="en-US" sz="1350" b="1" dirty="0" smtClean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</a:endParaRPr>
          </a:p>
        </p:txBody>
      </p:sp>
      <p:sp>
        <p:nvSpPr>
          <p:cNvPr id="37" name="文本框 36"/>
          <p:cNvSpPr txBox="1"/>
          <p:nvPr>
            <p:custDataLst>
              <p:tags r:id="rId18"/>
            </p:custDataLst>
          </p:nvPr>
        </p:nvSpPr>
        <p:spPr>
          <a:xfrm>
            <a:off x="3260575" y="3305038"/>
            <a:ext cx="1266421" cy="245604"/>
          </a:xfrm>
          <a:prstGeom prst="rect">
            <a:avLst/>
          </a:prstGeom>
          <a:noFill/>
        </p:spPr>
        <p:txBody>
          <a:bodyPr wrap="square" rtlCol="0">
            <a:normAutofit fontScale="77500"/>
          </a:bodyPr>
          <a:lstStyle/>
          <a:p>
            <a:pPr algn="ctr"/>
            <a:r>
              <a:rPr lang="zh-CN" altLang="en-US" sz="1350" b="1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ea"/>
              </a:rPr>
              <a:t>告知</a:t>
            </a:r>
            <a:endParaRPr lang="zh-CN" altLang="en-US" sz="1350" b="1" dirty="0" smtClean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</a:endParaRPr>
          </a:p>
        </p:txBody>
      </p:sp>
      <p:sp>
        <p:nvSpPr>
          <p:cNvPr id="42" name="文本框 41"/>
          <p:cNvSpPr txBox="1"/>
          <p:nvPr>
            <p:custDataLst>
              <p:tags r:id="rId19"/>
            </p:custDataLst>
          </p:nvPr>
        </p:nvSpPr>
        <p:spPr>
          <a:xfrm>
            <a:off x="4868678" y="3002527"/>
            <a:ext cx="1266421" cy="245604"/>
          </a:xfrm>
          <a:prstGeom prst="rect">
            <a:avLst/>
          </a:prstGeom>
          <a:noFill/>
        </p:spPr>
        <p:txBody>
          <a:bodyPr wrap="square" rtlCol="0">
            <a:normAutofit fontScale="77500"/>
          </a:bodyPr>
          <a:lstStyle/>
          <a:p>
            <a:pPr algn="ctr"/>
            <a:r>
              <a:rPr lang="zh-CN" altLang="en-US" sz="1350" b="1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ea"/>
              </a:rPr>
              <a:t>信息记录</a:t>
            </a:r>
            <a:endParaRPr lang="zh-CN" altLang="en-US" sz="1350" b="1" dirty="0" smtClean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</a:endParaRPr>
          </a:p>
        </p:txBody>
      </p:sp>
      <p:sp>
        <p:nvSpPr>
          <p:cNvPr id="24" name="灯片编号占位符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z="675" smtClean="0"/>
            </a:fld>
            <a:endParaRPr lang="zh-CN" altLang="en-US" sz="675"/>
          </a:p>
        </p:txBody>
      </p:sp>
      <p:grpSp>
        <p:nvGrpSpPr>
          <p:cNvPr id="27" name="组合 11"/>
          <p:cNvGrpSpPr/>
          <p:nvPr>
            <p:custDataLst>
              <p:tags r:id="rId20"/>
            </p:custDataLst>
          </p:nvPr>
        </p:nvGrpSpPr>
        <p:grpSpPr>
          <a:xfrm>
            <a:off x="6359018" y="616890"/>
            <a:ext cx="1134767" cy="1838111"/>
            <a:chOff x="4983180" y="1457983"/>
            <a:chExt cx="1458338" cy="2707172"/>
          </a:xfrm>
          <a:solidFill>
            <a:srgbClr val="00B0F0"/>
          </a:solidFill>
        </p:grpSpPr>
        <p:sp>
          <p:nvSpPr>
            <p:cNvPr id="29" name="圆角矩形 28"/>
            <p:cNvSpPr/>
            <p:nvPr>
              <p:custDataLst>
                <p:tags r:id="rId21"/>
              </p:custDataLst>
            </p:nvPr>
          </p:nvSpPr>
          <p:spPr>
            <a:xfrm>
              <a:off x="4983180" y="1457983"/>
              <a:ext cx="1458338" cy="2199135"/>
            </a:xfrm>
            <a:prstGeom prst="roundRect">
              <a:avLst/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zh-CN" altLang="en-US" sz="1350" b="1" dirty="0" smtClean="0">
                  <a:solidFill>
                    <a:schemeClr val="tx1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sym typeface="+mn-ea"/>
                </a:rPr>
                <a:t>对照应筛查人员名单，补充筛查</a:t>
              </a:r>
              <a:endParaRPr lang="zh-CN" altLang="en-US" sz="135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endParaRPr>
            </a:p>
          </p:txBody>
        </p:sp>
        <p:sp>
          <p:nvSpPr>
            <p:cNvPr id="30" name="泪滴形 29"/>
            <p:cNvSpPr/>
            <p:nvPr>
              <p:custDataLst>
                <p:tags r:id="rId22"/>
              </p:custDataLst>
            </p:nvPr>
          </p:nvSpPr>
          <p:spPr>
            <a:xfrm rot="8100000">
              <a:off x="5502466" y="3444863"/>
              <a:ext cx="426786" cy="426786"/>
            </a:xfrm>
            <a:prstGeom prst="teardrop">
              <a:avLst>
                <a:gd name="adj" fmla="val 125412"/>
              </a:avLst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67500"/>
            </a:bodyPr>
            <a:lstStyle/>
            <a:p>
              <a:pPr algn="ctr"/>
              <a:endParaRPr lang="zh-CN" altLang="en-US" sz="1050" b="1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31" name="椭圆 30"/>
            <p:cNvSpPr/>
            <p:nvPr>
              <p:custDataLst>
                <p:tags r:id="rId23"/>
              </p:custDataLst>
            </p:nvPr>
          </p:nvSpPr>
          <p:spPr>
            <a:xfrm rot="8100000">
              <a:off x="5601517" y="3543915"/>
              <a:ext cx="221664" cy="22166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endParaRPr lang="zh-CN" altLang="en-US" sz="1050" b="1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32" name="椭圆 31"/>
            <p:cNvSpPr/>
            <p:nvPr>
              <p:custDataLst>
                <p:tags r:id="rId24"/>
              </p:custDataLst>
            </p:nvPr>
          </p:nvSpPr>
          <p:spPr>
            <a:xfrm>
              <a:off x="5672419" y="4078275"/>
              <a:ext cx="86880" cy="86880"/>
            </a:xfrm>
            <a:prstGeom prst="ellipse">
              <a:avLst/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endParaRPr lang="zh-CN" altLang="en-US" sz="1050" b="1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sp>
        <p:nvSpPr>
          <p:cNvPr id="33" name="文本框 41"/>
          <p:cNvSpPr txBox="1"/>
          <p:nvPr>
            <p:custDataLst>
              <p:tags r:id="rId25"/>
            </p:custDataLst>
          </p:nvPr>
        </p:nvSpPr>
        <p:spPr>
          <a:xfrm>
            <a:off x="6374260" y="2725358"/>
            <a:ext cx="1266421" cy="245604"/>
          </a:xfrm>
          <a:prstGeom prst="rect">
            <a:avLst/>
          </a:prstGeom>
          <a:noFill/>
        </p:spPr>
        <p:txBody>
          <a:bodyPr wrap="square" rtlCol="0">
            <a:normAutofit fontScale="77500"/>
          </a:bodyPr>
          <a:lstStyle/>
          <a:p>
            <a:pPr algn="ctr"/>
            <a:r>
              <a:rPr lang="zh-CN" altLang="en-US" sz="1350" b="1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ea"/>
              </a:rPr>
              <a:t>筛查情况核查</a:t>
            </a:r>
            <a:endParaRPr lang="zh-CN" altLang="en-US" sz="1350" b="1" dirty="0" smtClean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内容占位符 2"/>
          <p:cNvSpPr>
            <a:spLocks noGrp="1"/>
          </p:cNvSpPr>
          <p:nvPr>
            <p:ph idx="1"/>
          </p:nvPr>
        </p:nvSpPr>
        <p:spPr>
          <a:xfrm>
            <a:off x="1758315" y="1200150"/>
            <a:ext cx="5545455" cy="3394710"/>
          </a:xfrm>
        </p:spPr>
        <p:txBody>
          <a:bodyPr vert="horz" wrap="square" lIns="68580" tIns="34290" rIns="68580" bIns="34290" anchor="t">
            <a:normAutofit/>
          </a:bodyPr>
          <a:lstStyle/>
          <a:p>
            <a:pPr>
              <a:lnSpc>
                <a:spcPct val="150000"/>
              </a:lnSpc>
              <a:buNone/>
            </a:pPr>
            <a:endParaRPr sz="2100" dirty="0"/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614660" y="1179587"/>
          <a:ext cx="5868670" cy="3000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2420"/>
                <a:gridCol w="4286250"/>
              </a:tblGrid>
              <a:tr h="73279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1" dirty="0" smtClean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人群</a:t>
                      </a:r>
                      <a:endParaRPr lang="zh-CN" altLang="en-US" sz="1800" b="1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1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处理措施</a:t>
                      </a:r>
                      <a:endParaRPr lang="zh-CN" altLang="en-US" sz="1800" b="1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68580" marR="68580" marT="34290" marB="34290" anchor="ctr"/>
                </a:tc>
              </a:tr>
              <a:tr h="110172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1" dirty="0" smtClean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患者</a:t>
                      </a:r>
                      <a:endParaRPr lang="zh-CN" altLang="en-US" sz="1800" b="1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800" b="1" dirty="0" smtClean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尽快开始规范化治疗管理</a:t>
                      </a:r>
                      <a:endParaRPr lang="zh-CN" altLang="en-US" sz="1800" b="1" dirty="0" smtClean="0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+mn-ea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800" b="1" dirty="0" smtClean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休复学管理</a:t>
                      </a:r>
                      <a:endParaRPr lang="zh-CN" altLang="en-US" sz="1800" b="1" dirty="0" smtClean="0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+mn-ea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800" b="1" dirty="0" smtClean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筛查其密切接触者</a:t>
                      </a:r>
                      <a:endParaRPr lang="zh-CN" altLang="en-US" sz="1800" b="1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68580" marR="68580" marT="34290" marB="34290" anchor="ctr"/>
                </a:tc>
              </a:tr>
              <a:tr h="11658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1" dirty="0" smtClean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疑似患者</a:t>
                      </a:r>
                      <a:endParaRPr lang="zh-CN" altLang="en-US" sz="1800" b="1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800" b="1" dirty="0" smtClean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隔离</a:t>
                      </a:r>
                      <a:endParaRPr lang="zh-CN" altLang="en-US" sz="1800" b="1" dirty="0" smtClean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800" b="1" dirty="0" smtClean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待确诊</a:t>
                      </a:r>
                      <a:r>
                        <a:rPr lang="en-US" altLang="zh-CN" sz="1800" b="1" dirty="0" smtClean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/</a:t>
                      </a:r>
                      <a:r>
                        <a:rPr lang="zh-CN" altLang="en-US" sz="1800" b="1" dirty="0" smtClean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排除后再按照相关要求进行后续处理</a:t>
                      </a:r>
                      <a:endParaRPr lang="zh-CN" altLang="en-US" sz="1800" b="1" dirty="0" smtClean="0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+mn-ea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800" b="1" dirty="0" smtClean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尽快明确诊断</a:t>
                      </a:r>
                      <a:endParaRPr lang="zh-CN" sz="1800" b="1" dirty="0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+mn-ea"/>
                      </a:endParaRPr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z="675" smtClean="0"/>
            </a:fld>
            <a:endParaRPr lang="zh-CN" altLang="en-US" sz="675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1138238" y="87554"/>
            <a:ext cx="6738938" cy="857250"/>
          </a:xfrm>
        </p:spPr>
        <p:txBody>
          <a:bodyPr/>
          <a:lstStyle/>
          <a:p>
            <a:pPr algn="ctr"/>
            <a:r>
              <a:rPr lang="zh-CN" altLang="en-US" sz="2700" dirty="0" smtClean="0"/>
              <a:t>筛查后处理 </a:t>
            </a:r>
            <a:r>
              <a:rPr lang="en-US" altLang="zh-CN" sz="2700" dirty="0" smtClean="0"/>
              <a:t>- 1</a:t>
            </a:r>
            <a:endParaRPr lang="zh-CN" altLang="en-US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484554" y="780000"/>
          <a:ext cx="8312150" cy="4225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7010"/>
                <a:gridCol w="6835140"/>
              </a:tblGrid>
              <a:tr h="32194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500" b="1" dirty="0" smtClean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人群</a:t>
                      </a:r>
                      <a:endParaRPr lang="zh-CN" altLang="en-US" sz="1500" b="1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500" b="1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处理措施</a:t>
                      </a:r>
                      <a:endParaRPr lang="zh-CN" altLang="en-US" sz="1500" b="1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68580" marR="68580" marT="34290" marB="34290" anchor="ctr"/>
                </a:tc>
              </a:tr>
              <a:tr h="11023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350" b="1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TST检测</a:t>
                      </a:r>
                      <a:endParaRPr lang="zh-CN" altLang="en-US" sz="1350" b="1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+mn-ea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350" b="1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强阳性者/IGRA阳性者</a:t>
                      </a:r>
                      <a:endParaRPr lang="zh-CN" altLang="en-US" sz="1350" b="1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+mn-ea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181610" indent="-18161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600" b="1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预防性治疗，提高预防性治疗的覆盖面和完成率</a:t>
                      </a:r>
                      <a:endParaRPr lang="zh-CN" altLang="en-US" sz="1600" b="1" dirty="0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+mn-ea"/>
                      </a:endParaRPr>
                    </a:p>
                    <a:p>
                      <a:pPr marL="181610" indent="-18161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600" b="1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未预防性治疗者，加强监测和随访观察，出现可疑症状及时就医</a:t>
                      </a:r>
                      <a:endParaRPr lang="zh-CN" altLang="en-US" sz="1600" b="1" dirty="0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+mn-ea"/>
                      </a:endParaRPr>
                    </a:p>
                    <a:p>
                      <a:pPr marL="638810" lvl="1" indent="-18161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600" b="1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首次筛查后3月末、6月末、12月末各进行一次胸部X光片检查</a:t>
                      </a:r>
                      <a:endParaRPr lang="zh-CN" altLang="en-US" sz="1600" b="1" dirty="0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+mn-ea"/>
                      </a:endParaRPr>
                    </a:p>
                    <a:p>
                      <a:pPr marL="181610" indent="-18161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600" b="1">
                          <a:solidFill>
                            <a:schemeClr val="tx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ea"/>
                          <a:sym typeface="+mn-ea"/>
                        </a:rPr>
                        <a:t>当出现</a:t>
                      </a:r>
                      <a:r>
                        <a:rPr lang="zh-CN" altLang="en-US" sz="1600" b="1">
                          <a:solidFill>
                            <a:srgbClr val="FF0000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ea"/>
                          <a:sym typeface="+mn-ea"/>
                        </a:rPr>
                        <a:t>3例及以上</a:t>
                      </a:r>
                      <a:r>
                        <a:rPr lang="zh-CN" altLang="en-US" sz="1600" b="1">
                          <a:solidFill>
                            <a:schemeClr val="tx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ea"/>
                          <a:sym typeface="+mn-ea"/>
                        </a:rPr>
                        <a:t>有流行病学关联病例时</a:t>
                      </a:r>
                      <a:r>
                        <a:rPr lang="en-US" altLang="zh-CN" sz="1600" b="1" dirty="0">
                          <a:solidFill>
                            <a:schemeClr val="tx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——</a:t>
                      </a:r>
                      <a:r>
                        <a:rPr lang="zh-CN" altLang="en-US" sz="1600" b="1" dirty="0">
                          <a:solidFill>
                            <a:srgbClr val="FF0000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强烈建议</a:t>
                      </a:r>
                      <a:r>
                        <a:rPr lang="zh-CN" altLang="en-US" sz="1600" b="1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预防性服药</a:t>
                      </a:r>
                      <a:endParaRPr lang="zh-CN" altLang="en-US" sz="1600" b="1" dirty="0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+mn-ea"/>
                      </a:endParaRPr>
                    </a:p>
                  </a:txBody>
                  <a:tcPr marL="68580" marR="68580" marT="34290" marB="34290" anchor="ctr"/>
                </a:tc>
              </a:tr>
              <a:tr h="11277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350" b="1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TST检测</a:t>
                      </a:r>
                      <a:endParaRPr lang="zh-CN" altLang="en-US" sz="1350" b="1" dirty="0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+mn-ea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350" b="1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中度阳性和一般阳性者</a:t>
                      </a:r>
                      <a:endParaRPr lang="zh-CN" altLang="en-US" sz="1350" b="1" dirty="0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+mn-ea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167640" indent="-16764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sz="1600" b="1">
                          <a:solidFill>
                            <a:schemeClr val="tx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ea"/>
                          <a:sym typeface="+mn-ea"/>
                        </a:rPr>
                        <a:t>开展健康教育并加强健康监测，出现可疑症状及时到结核病定点医疗机构就医</a:t>
                      </a:r>
                      <a:endParaRPr sz="1600" b="1">
                        <a:solidFill>
                          <a:schemeClr val="tx1"/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  <a:cs typeface="+mn-ea"/>
                        <a:sym typeface="+mn-ea"/>
                      </a:endParaRPr>
                    </a:p>
                    <a:p>
                      <a:pPr marL="167640" indent="-16764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600" b="1">
                          <a:solidFill>
                            <a:schemeClr val="tx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ea"/>
                          <a:sym typeface="+mn-ea"/>
                        </a:rPr>
                        <a:t>当出现</a:t>
                      </a:r>
                      <a:r>
                        <a:rPr lang="zh-CN" altLang="en-US" sz="1600" b="1">
                          <a:solidFill>
                            <a:srgbClr val="FF0000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ea"/>
                          <a:sym typeface="+mn-ea"/>
                        </a:rPr>
                        <a:t>3例及以上</a:t>
                      </a:r>
                      <a:r>
                        <a:rPr lang="zh-CN" altLang="en-US" sz="1600" b="1">
                          <a:solidFill>
                            <a:schemeClr val="tx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ea"/>
                          <a:sym typeface="+mn-ea"/>
                        </a:rPr>
                        <a:t>有流行病学关联病例时，建议3个月后再次进行胸部X光片检查。</a:t>
                      </a:r>
                      <a:endParaRPr lang="zh-CN" altLang="en-US" sz="1600" b="1">
                        <a:solidFill>
                          <a:schemeClr val="tx1"/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  <a:cs typeface="+mn-ea"/>
                        <a:sym typeface="+mn-ea"/>
                      </a:endParaRPr>
                    </a:p>
                  </a:txBody>
                  <a:tcPr marL="68580" marR="68580" marT="34290" marB="34290" anchor="ctr"/>
                </a:tc>
              </a:tr>
              <a:tr h="16738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350" b="1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TST检测</a:t>
                      </a:r>
                      <a:endParaRPr lang="zh-CN" altLang="en-US" sz="1350" b="1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+mn-ea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350" b="1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阴性者/IGRA阴性者</a:t>
                      </a:r>
                      <a:endParaRPr lang="zh-CN" altLang="en-US" sz="1350" b="1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+mn-ea"/>
                      </a:endParaRPr>
                    </a:p>
                    <a:p>
                      <a:pPr algn="ctr">
                        <a:buNone/>
                      </a:pPr>
                      <a:endParaRPr lang="zh-CN" altLang="en-US" sz="1350" b="1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153670" indent="-15367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sz="1600" b="1">
                          <a:solidFill>
                            <a:schemeClr val="tx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ea"/>
                          <a:sym typeface="+mn-ea"/>
                        </a:rPr>
                        <a:t>开展健康教育并加强健康监测</a:t>
                      </a:r>
                      <a:r>
                        <a:rPr lang="zh-CN" altLang="en-US" sz="1600" b="1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，出现可疑症状及时到结核病定点医疗机构就医</a:t>
                      </a:r>
                      <a:endParaRPr lang="zh-CN" altLang="en-US" sz="1600" b="1" dirty="0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+mn-ea"/>
                      </a:endParaRPr>
                    </a:p>
                    <a:p>
                      <a:pPr marL="153670" indent="-15367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600" b="1" dirty="0">
                          <a:solidFill>
                            <a:srgbClr val="FF0000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突发公共卫生事件</a:t>
                      </a:r>
                      <a:r>
                        <a:rPr lang="en-US" altLang="zh-CN" sz="1600" b="1" dirty="0">
                          <a:solidFill>
                            <a:schemeClr val="tx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——</a:t>
                      </a:r>
                      <a:r>
                        <a:rPr lang="zh-CN" altLang="en-US" sz="1600" b="1" dirty="0">
                          <a:solidFill>
                            <a:srgbClr val="FF0000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必须</a:t>
                      </a: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在</a:t>
                      </a:r>
                      <a:r>
                        <a:rPr lang="en-US" altLang="zh-CN" sz="1600" b="1" dirty="0">
                          <a:solidFill>
                            <a:schemeClr val="tx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3</a:t>
                      </a: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个月后再次TST检测，对</a:t>
                      </a:r>
                      <a:r>
                        <a:rPr lang="zh-CN" altLang="en-US" sz="1600" b="1" dirty="0">
                          <a:solidFill>
                            <a:srgbClr val="FF0000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阳转者</a:t>
                      </a: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进行胸部X光片检查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+mn-ea"/>
                      </a:endParaRPr>
                    </a:p>
                    <a:p>
                      <a:pPr marL="153670" indent="-15367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600" b="1" dirty="0">
                          <a:solidFill>
                            <a:srgbClr val="FF0000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3例及以上有流行病学关联病例</a:t>
                      </a:r>
                      <a:r>
                        <a:rPr lang="en-US" altLang="zh-CN" sz="1600" b="1" dirty="0">
                          <a:solidFill>
                            <a:schemeClr val="tx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——</a:t>
                      </a:r>
                      <a:r>
                        <a:rPr lang="zh-CN" altLang="en-US" sz="1600" b="1" dirty="0">
                          <a:solidFill>
                            <a:srgbClr val="FF0000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建议</a:t>
                      </a:r>
                      <a:r>
                        <a:rPr lang="zh-CN" altLang="en-US" sz="1600" b="1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在</a:t>
                      </a:r>
                      <a:r>
                        <a:rPr lang="en-US" altLang="zh-CN" sz="1600" b="1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3</a:t>
                      </a:r>
                      <a:r>
                        <a:rPr lang="zh-CN" altLang="en-US" sz="1600" b="1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+mn-ea"/>
                        </a:rPr>
                        <a:t>个月后再次TST检测</a:t>
                      </a:r>
                      <a:endParaRPr lang="zh-CN" altLang="en-US" sz="1600" b="1" dirty="0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+mn-ea"/>
                      </a:endParaRPr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z="675" smtClean="0"/>
            </a:fld>
            <a:endParaRPr lang="zh-CN" altLang="en-US" sz="675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1138238" y="87554"/>
            <a:ext cx="6738938" cy="857250"/>
          </a:xfrm>
        </p:spPr>
        <p:txBody>
          <a:bodyPr/>
          <a:lstStyle/>
          <a:p>
            <a:pPr algn="ctr"/>
            <a:r>
              <a:rPr lang="zh-CN" altLang="en-US" sz="2700" dirty="0" smtClean="0"/>
              <a:t>筛查后处理 </a:t>
            </a:r>
            <a:r>
              <a:rPr lang="en-US" altLang="zh-CN" sz="2700" dirty="0" smtClean="0"/>
              <a:t>- 2</a:t>
            </a:r>
            <a:endParaRPr lang="zh-CN" altLang="en-US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3017520" y="2762885"/>
            <a:ext cx="5566410" cy="84074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/>
          <a:p>
            <a:pPr>
              <a:lnSpc>
                <a:spcPct val="130000"/>
              </a:lnSpc>
            </a:pPr>
            <a:r>
              <a:rPr lang="zh-CN" altLang="en-US" sz="3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几个案例</a:t>
            </a:r>
            <a:endParaRPr lang="zh-CN" altLang="en-US" sz="3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6826C-9701-417F-A2D7-CBD17EDAD43F}" type="slidenum">
              <a:rPr lang="zh-CN" altLang="en-US" sz="1200"/>
            </a:fld>
            <a:endParaRPr lang="zh-CN" altLang="en-US" sz="1200"/>
          </a:p>
        </p:txBody>
      </p:sp>
      <p:sp>
        <p:nvSpPr>
          <p:cNvPr id="5" name="矩形 4"/>
          <p:cNvSpPr/>
          <p:nvPr>
            <p:custDataLst>
              <p:tags r:id="rId2"/>
            </p:custDataLst>
          </p:nvPr>
        </p:nvSpPr>
        <p:spPr>
          <a:xfrm>
            <a:off x="1066214" y="2379097"/>
            <a:ext cx="1446234" cy="14462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rgbClr val="FFC000">
              <a:shade val="50000"/>
            </a:srgbClr>
          </a:lnRef>
          <a:fillRef idx="1">
            <a:srgbClr val="FFC000"/>
          </a:fillRef>
          <a:effectRef idx="0">
            <a:srgbClr val="FFC000"/>
          </a:effectRef>
          <a:fontRef idx="minor">
            <a:sysClr val="window" lastClr="FFFFFF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矩形 6"/>
          <p:cNvSpPr/>
          <p:nvPr>
            <p:custDataLst>
              <p:tags r:id="rId3"/>
            </p:custDataLst>
          </p:nvPr>
        </p:nvSpPr>
        <p:spPr>
          <a:xfrm>
            <a:off x="1366178" y="2642578"/>
            <a:ext cx="1446234" cy="1446234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rgbClr val="FFC000">
              <a:shade val="50000"/>
            </a:srgbClr>
          </a:lnRef>
          <a:fillRef idx="1">
            <a:srgbClr val="FFC000"/>
          </a:fillRef>
          <a:effectRef idx="0">
            <a:srgbClr val="FFC000"/>
          </a:effectRef>
          <a:fontRef idx="minor">
            <a:sysClr val="window" lastClr="FFFFFF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pic>
        <p:nvPicPr>
          <p:cNvPr id="4" name="图片 3" descr="20258048"/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81810" y="2726055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案例一：某高中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对指示病例同班级、同宿舍学生49人以及相关教师6人筛查，筛查方法为结核菌素试验和胸部X光片检查；</a:t>
            </a:r>
            <a:endParaRPr lang="zh-CN" altLang="en-US"/>
          </a:p>
          <a:p>
            <a:r>
              <a:rPr lang="zh-CN" altLang="en-US"/>
              <a:t>学生：结核菌素试验阴性5人、阳性19人、强阳性25人，X线胸片异常14人；</a:t>
            </a:r>
            <a:endParaRPr lang="zh-CN" altLang="en-US"/>
          </a:p>
          <a:p>
            <a:r>
              <a:rPr lang="zh-CN" altLang="en-US"/>
              <a:t>教师：结核菌素试验阴性5人，强阳性1人，X线胸片无异常；</a:t>
            </a:r>
            <a:endParaRPr lang="zh-CN" altLang="en-US"/>
          </a:p>
          <a:p>
            <a:r>
              <a:rPr lang="zh-CN" altLang="en-US"/>
              <a:t>对胸片异常的14名学生进行了痰涂片和Genexpert检测。</a:t>
            </a:r>
            <a:endParaRPr lang="zh-CN" altLang="en-US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BF926-7293-4820-B2A6-64DC8AED11A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43388"/>
            <a:ext cx="8229600" cy="857400"/>
          </a:xfrm>
        </p:spPr>
        <p:txBody>
          <a:bodyPr/>
          <a:lstStyle/>
          <a:p>
            <a:r>
              <a:rPr lang="zh-CN" altLang="en-US" dirty="0"/>
              <a:t>内  容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6826C-9701-417F-A2D7-CBD17EDAD43F}" type="slidenum">
              <a:rPr lang="zh-CN" altLang="en-US"/>
            </a:fld>
            <a:endParaRPr lang="zh-CN" altLang="en-US"/>
          </a:p>
        </p:txBody>
      </p:sp>
      <p:grpSp>
        <p:nvGrpSpPr>
          <p:cNvPr id="26" name="组合 25"/>
          <p:cNvGrpSpPr/>
          <p:nvPr>
            <p:custDataLst>
              <p:tags r:id="rId1"/>
            </p:custDataLst>
          </p:nvPr>
        </p:nvGrpSpPr>
        <p:grpSpPr>
          <a:xfrm>
            <a:off x="2269538" y="1089638"/>
            <a:ext cx="4764405" cy="794764"/>
            <a:chOff x="907187" y="2422348"/>
            <a:chExt cx="4022798" cy="671055"/>
          </a:xfrm>
        </p:grpSpPr>
        <p:sp>
          <p:nvSpPr>
            <p:cNvPr id="4" name="矩形 3"/>
            <p:cNvSpPr/>
            <p:nvPr>
              <p:custDataLst>
                <p:tags r:id="rId2"/>
              </p:custDataLst>
            </p:nvPr>
          </p:nvSpPr>
          <p:spPr>
            <a:xfrm>
              <a:off x="1541999" y="2437360"/>
              <a:ext cx="3387986" cy="643391"/>
            </a:xfrm>
            <a:prstGeom prst="rect">
              <a:avLst/>
            </a:prstGeom>
            <a:noFill/>
            <a:ln w="19050">
              <a:solidFill>
                <a:srgbClr val="F6C171">
                  <a:lumMod val="20000"/>
                  <a:lumOff val="80000"/>
                </a:srgbClr>
              </a:solidFill>
            </a:ln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normAutofit/>
            </a:bodyPr>
            <a:lstStyle/>
            <a:p>
              <a:pPr algn="just">
                <a:lnSpc>
                  <a:spcPct val="110000"/>
                </a:lnSpc>
              </a:pPr>
              <a:endParaRPr lang="zh-CN" altLang="en-US" sz="1350" dirty="0" err="1">
                <a:solidFill>
                  <a:srgbClr val="FFFFFF"/>
                </a:solidFill>
              </a:endParaRPr>
            </a:p>
          </p:txBody>
        </p:sp>
        <p:sp>
          <p:nvSpPr>
            <p:cNvPr id="5" name="矩形 4"/>
            <p:cNvSpPr/>
            <p:nvPr>
              <p:custDataLst>
                <p:tags r:id="rId3"/>
              </p:custDataLst>
            </p:nvPr>
          </p:nvSpPr>
          <p:spPr>
            <a:xfrm>
              <a:off x="907187" y="2425065"/>
              <a:ext cx="643466" cy="668338"/>
            </a:xfrm>
            <a:prstGeom prst="rect">
              <a:avLst/>
            </a:prstGeom>
            <a:solidFill>
              <a:srgbClr val="F6C171"/>
            </a:solidFill>
          </p:spPr>
          <p:txBody>
            <a:bodyPr rot="0" spcFirstLastPara="0" vertOverflow="overflow" horzOverflow="overflow" vert="horz" wrap="square" lIns="27000" tIns="0" rIns="27000" bIns="0" numCol="1" spcCol="0" rtlCol="0" fromWordArt="0" anchor="ctr" anchorCtr="0" forceAA="0" compatLnSpc="1">
              <a:noAutofit/>
            </a:bodyPr>
            <a:lstStyle/>
            <a:p>
              <a:pPr algn="ctr"/>
              <a:endParaRPr lang="en-US" altLang="zh-CN" sz="1200" kern="0" dirty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</a:endParaRPr>
            </a:p>
          </p:txBody>
        </p:sp>
        <p:sp>
          <p:nvSpPr>
            <p:cNvPr id="16" name="矩形 1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1552722" y="2422348"/>
              <a:ext cx="3357425" cy="668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lang="zh-CN" altLang="en-US" sz="2000" spc="150">
                  <a:latin typeface="微软雅黑" panose="020B0503020204020204" charset="-122"/>
                  <a:ea typeface="微软雅黑" panose="020B0503020204020204" charset="-122"/>
                </a:rPr>
                <a:t>相关背景</a:t>
              </a:r>
              <a:endParaRPr lang="zh-CN" altLang="en-US" sz="2000" spc="15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" name="文本框 5"/>
            <p:cNvSpPr txBox="1"/>
            <p:nvPr>
              <p:custDataLst>
                <p:tags r:id="rId5"/>
              </p:custDataLst>
            </p:nvPr>
          </p:nvSpPr>
          <p:spPr>
            <a:xfrm>
              <a:off x="939834" y="2494906"/>
              <a:ext cx="640080" cy="4407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ysClr val="window" lastClr="FFFFFF"/>
                  </a:solidFill>
                </a:rPr>
                <a:t>01</a:t>
              </a:r>
              <a:endParaRPr lang="en-US" altLang="zh-CN" sz="2800" b="1" dirty="0">
                <a:solidFill>
                  <a:sysClr val="window" lastClr="FFFFFF"/>
                </a:solidFill>
              </a:endParaRPr>
            </a:p>
          </p:txBody>
        </p:sp>
      </p:grpSp>
      <p:grpSp>
        <p:nvGrpSpPr>
          <p:cNvPr id="38" name="组合 37"/>
          <p:cNvGrpSpPr/>
          <p:nvPr>
            <p:custDataLst>
              <p:tags r:id="rId6"/>
            </p:custDataLst>
          </p:nvPr>
        </p:nvGrpSpPr>
        <p:grpSpPr>
          <a:xfrm>
            <a:off x="2288871" y="3900955"/>
            <a:ext cx="4721860" cy="795600"/>
            <a:chOff x="907187" y="3623248"/>
            <a:chExt cx="3986875" cy="671760"/>
          </a:xfrm>
        </p:grpSpPr>
        <p:sp>
          <p:nvSpPr>
            <p:cNvPr id="8" name="矩形 7"/>
            <p:cNvSpPr/>
            <p:nvPr>
              <p:custDataLst>
                <p:tags r:id="rId7"/>
              </p:custDataLst>
            </p:nvPr>
          </p:nvSpPr>
          <p:spPr>
            <a:xfrm>
              <a:off x="1541999" y="3638260"/>
              <a:ext cx="3295767" cy="643390"/>
            </a:xfrm>
            <a:prstGeom prst="rect">
              <a:avLst/>
            </a:prstGeom>
            <a:noFill/>
            <a:ln w="19050">
              <a:solidFill>
                <a:srgbClr val="CE8D3E">
                  <a:lumMod val="20000"/>
                  <a:lumOff val="80000"/>
                </a:srgbClr>
              </a:solidFill>
            </a:ln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normAutofit/>
            </a:bodyPr>
            <a:lstStyle/>
            <a:p>
              <a:pPr algn="just">
                <a:lnSpc>
                  <a:spcPct val="110000"/>
                </a:lnSpc>
              </a:pPr>
              <a:endParaRPr lang="zh-CN" altLang="en-US" sz="1350" dirty="0" err="1">
                <a:solidFill>
                  <a:srgbClr val="FFFFFF"/>
                </a:solidFill>
              </a:endParaRPr>
            </a:p>
          </p:txBody>
        </p:sp>
        <p:sp>
          <p:nvSpPr>
            <p:cNvPr id="9" name="矩形 8"/>
            <p:cNvSpPr/>
            <p:nvPr>
              <p:custDataLst>
                <p:tags r:id="rId8"/>
              </p:custDataLst>
            </p:nvPr>
          </p:nvSpPr>
          <p:spPr>
            <a:xfrm>
              <a:off x="907187" y="3626670"/>
              <a:ext cx="643466" cy="668338"/>
            </a:xfrm>
            <a:prstGeom prst="rect">
              <a:avLst/>
            </a:prstGeom>
            <a:solidFill>
              <a:srgbClr val="CE8D3E"/>
            </a:solidFill>
          </p:spPr>
          <p:txBody>
            <a:bodyPr rot="0" spcFirstLastPara="0" vertOverflow="overflow" horzOverflow="overflow" vert="horz" wrap="square" lIns="27000" tIns="0" rIns="27000" bIns="0" numCol="1" spcCol="0" rtlCol="0" fromWordArt="0" anchor="ctr" anchorCtr="0" forceAA="0" compatLnSpc="1">
              <a:noAutofit/>
            </a:bodyPr>
            <a:lstStyle/>
            <a:p>
              <a:pPr algn="ctr"/>
              <a:endParaRPr lang="en-US" altLang="zh-CN" sz="1200" kern="0" dirty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</a:endParaRPr>
            </a:p>
          </p:txBody>
        </p:sp>
        <p:sp>
          <p:nvSpPr>
            <p:cNvPr id="22" name="矩形 1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552722" y="3623248"/>
              <a:ext cx="3341340" cy="668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normAutofit/>
            </a:bodyPr>
            <a:lstStyle/>
            <a:p>
              <a:pPr algn="l">
                <a:lnSpc>
                  <a:spcPct val="120000"/>
                </a:lnSpc>
              </a:pPr>
              <a:endParaRPr lang="zh-CN" altLang="en-US" sz="2000" spc="15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8" name="文本框 27"/>
            <p:cNvSpPr txBox="1"/>
            <p:nvPr>
              <p:custDataLst>
                <p:tags r:id="rId10"/>
              </p:custDataLst>
            </p:nvPr>
          </p:nvSpPr>
          <p:spPr>
            <a:xfrm>
              <a:off x="939834" y="3695806"/>
              <a:ext cx="640080" cy="4407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ysClr val="window" lastClr="FFFFFF"/>
                  </a:solidFill>
                </a:rPr>
                <a:t>03</a:t>
              </a:r>
              <a:endParaRPr lang="en-US" altLang="zh-CN" sz="2800" b="1" dirty="0">
                <a:solidFill>
                  <a:sysClr val="window" lastClr="FFFFFF"/>
                </a:solidFill>
              </a:endParaRPr>
            </a:p>
          </p:txBody>
        </p:sp>
      </p:grpSp>
      <p:grpSp>
        <p:nvGrpSpPr>
          <p:cNvPr id="27" name="组合 26"/>
          <p:cNvGrpSpPr/>
          <p:nvPr>
            <p:custDataLst>
              <p:tags r:id="rId11"/>
            </p:custDataLst>
          </p:nvPr>
        </p:nvGrpSpPr>
        <p:grpSpPr>
          <a:xfrm>
            <a:off x="2308205" y="2495297"/>
            <a:ext cx="4776471" cy="794764"/>
            <a:chOff x="4791482" y="2422348"/>
            <a:chExt cx="4032985" cy="671055"/>
          </a:xfrm>
        </p:grpSpPr>
        <p:sp>
          <p:nvSpPr>
            <p:cNvPr id="14" name="矩形 13"/>
            <p:cNvSpPr/>
            <p:nvPr>
              <p:custDataLst>
                <p:tags r:id="rId12"/>
              </p:custDataLst>
            </p:nvPr>
          </p:nvSpPr>
          <p:spPr>
            <a:xfrm>
              <a:off x="5418251" y="2436824"/>
              <a:ext cx="3344021" cy="643391"/>
            </a:xfrm>
            <a:prstGeom prst="rect">
              <a:avLst/>
            </a:prstGeom>
            <a:noFill/>
            <a:ln w="19050">
              <a:solidFill>
                <a:srgbClr val="F27255">
                  <a:lumMod val="20000"/>
                  <a:lumOff val="80000"/>
                </a:srgbClr>
              </a:solidFill>
            </a:ln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normAutofit/>
            </a:bodyPr>
            <a:lstStyle/>
            <a:p>
              <a:pPr algn="just">
                <a:lnSpc>
                  <a:spcPct val="110000"/>
                </a:lnSpc>
              </a:pPr>
              <a:endParaRPr lang="zh-CN" altLang="en-US" sz="1350" dirty="0" err="1">
                <a:solidFill>
                  <a:srgbClr val="FFFFFF"/>
                </a:solidFill>
              </a:endParaRPr>
            </a:p>
          </p:txBody>
        </p:sp>
        <p:sp>
          <p:nvSpPr>
            <p:cNvPr id="15" name="矩形 14"/>
            <p:cNvSpPr/>
            <p:nvPr>
              <p:custDataLst>
                <p:tags r:id="rId13"/>
              </p:custDataLst>
            </p:nvPr>
          </p:nvSpPr>
          <p:spPr>
            <a:xfrm>
              <a:off x="4791482" y="2425065"/>
              <a:ext cx="643466" cy="668338"/>
            </a:xfrm>
            <a:prstGeom prst="rect">
              <a:avLst/>
            </a:prstGeom>
            <a:solidFill>
              <a:srgbClr val="F27255"/>
            </a:solidFill>
          </p:spPr>
          <p:txBody>
            <a:bodyPr rot="0" spcFirstLastPara="0" vertOverflow="overflow" horzOverflow="overflow" vert="horz" wrap="square" lIns="27000" tIns="0" rIns="27000" bIns="0" numCol="1" spcCol="0" rtlCol="0" fromWordArt="0" anchor="ctr" anchorCtr="0" forceAA="0" compatLnSpc="1">
              <a:noAutofit/>
            </a:bodyPr>
            <a:lstStyle/>
            <a:p>
              <a:pPr algn="ctr"/>
              <a:endParaRPr lang="en-US" altLang="zh-CN" sz="1200" kern="0" dirty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</a:endParaRPr>
            </a:p>
          </p:txBody>
        </p:sp>
        <p:sp>
          <p:nvSpPr>
            <p:cNvPr id="19" name="矩形 1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5436481" y="2422348"/>
              <a:ext cx="3387986" cy="668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noAutofit/>
            </a:bodyPr>
            <a:lstStyle/>
            <a:p>
              <a:pPr algn="l">
                <a:lnSpc>
                  <a:spcPct val="120000"/>
                </a:lnSpc>
              </a:pPr>
              <a:r>
                <a:rPr lang="zh-CN" altLang="en-US" sz="2000" spc="150">
                  <a:latin typeface="微软雅黑" panose="020B0503020204020204" charset="-122"/>
                  <a:ea typeface="微软雅黑" panose="020B0503020204020204" charset="-122"/>
                </a:rPr>
                <a:t>学校结核病防控中的接触者筛查</a:t>
              </a:r>
              <a:endParaRPr lang="zh-CN" altLang="en-US" sz="2000" spc="15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0" name="文本框 29"/>
            <p:cNvSpPr txBox="1"/>
            <p:nvPr>
              <p:custDataLst>
                <p:tags r:id="rId15"/>
              </p:custDataLst>
            </p:nvPr>
          </p:nvSpPr>
          <p:spPr>
            <a:xfrm>
              <a:off x="4821804" y="2494906"/>
              <a:ext cx="640080" cy="4407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ysClr val="window" lastClr="FFFFFF"/>
                  </a:solidFill>
                </a:rPr>
                <a:t>02</a:t>
              </a:r>
              <a:endParaRPr lang="en-US" altLang="zh-CN" sz="2800" b="1" dirty="0">
                <a:solidFill>
                  <a:sysClr val="window" lastClr="FFFFFF"/>
                </a:solidFill>
              </a:endParaRPr>
            </a:p>
          </p:txBody>
        </p:sp>
      </p:grpSp>
      <p:sp>
        <p:nvSpPr>
          <p:cNvPr id="7" name="矩形 1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3055600" y="3913887"/>
            <a:ext cx="4012566" cy="791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2000" spc="150">
                <a:latin typeface="微软雅黑" panose="020B0503020204020204" charset="-122"/>
                <a:ea typeface="微软雅黑" panose="020B0503020204020204" charset="-122"/>
              </a:rPr>
              <a:t>存在的问题和要求</a:t>
            </a:r>
            <a:endParaRPr lang="zh-CN" altLang="en-US" sz="2000" spc="15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案例二：某高中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57200" y="984885"/>
            <a:ext cx="8422005" cy="3841750"/>
          </a:xfrm>
        </p:spPr>
        <p:txBody>
          <a:bodyPr/>
          <a:lstStyle/>
          <a:p>
            <a:r>
              <a:rPr lang="zh-CN" altLang="en-US"/>
              <a:t>2月7日指示病例（高三</a:t>
            </a:r>
            <a:r>
              <a:rPr lang="en-US" altLang="zh-CN"/>
              <a:t>19</a:t>
            </a:r>
            <a:r>
              <a:rPr lang="zh-CN" altLang="en-US"/>
              <a:t>班）就诊并诊断为肺结核，痰阴。</a:t>
            </a:r>
            <a:endParaRPr lang="zh-CN" altLang="en-US"/>
          </a:p>
          <a:p>
            <a:r>
              <a:rPr lang="zh-CN" altLang="en-US"/>
              <a:t>2月9日学校放寒假，开学后患病学生所在班级全体师生61人进行筛查，其中48人做胸透，13人做胸部Ｘ片检查。未发现肺结核疑似病例。</a:t>
            </a:r>
            <a:endParaRPr lang="zh-CN" altLang="en-US"/>
          </a:p>
          <a:p>
            <a:r>
              <a:rPr lang="zh-CN" altLang="en-US"/>
              <a:t>3月20日高三学生高考体检发现2例肺结核病例（分别在</a:t>
            </a:r>
            <a:r>
              <a:rPr lang="en-US" altLang="zh-CN"/>
              <a:t>18</a:t>
            </a:r>
            <a:r>
              <a:rPr lang="zh-CN" altLang="en-US"/>
              <a:t>班和</a:t>
            </a:r>
            <a:r>
              <a:rPr lang="en-US" altLang="zh-CN"/>
              <a:t>19</a:t>
            </a:r>
            <a:r>
              <a:rPr lang="zh-CN" altLang="en-US"/>
              <a:t>班，鉴于高考体检已对全体高三学生进行结核病筛查，因此未做再次筛查。</a:t>
            </a:r>
            <a:endParaRPr lang="zh-CN" altLang="en-US"/>
          </a:p>
          <a:p>
            <a:r>
              <a:rPr lang="zh-CN" altLang="en-US"/>
              <a:t>4月28日、5月2日，19班再次有2名学生诊断为肺结核。</a:t>
            </a:r>
            <a:endParaRPr lang="zh-CN" altLang="en-US"/>
          </a:p>
          <a:p>
            <a:r>
              <a:rPr lang="zh-CN" altLang="en-US"/>
              <a:t>5月11日</a:t>
            </a:r>
            <a:r>
              <a:rPr lang="en-US" altLang="zh-CN"/>
              <a:t>-</a:t>
            </a:r>
            <a:r>
              <a:rPr lang="zh-CN" altLang="en-US"/>
              <a:t>18日对高三1186名学生和71名教师进行了PPD筛查，对筛查出的628名阳性师生进行了胸片筛查。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BF926-7293-4820-B2A6-64DC8AED11A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案例三：某初中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经调查指示病例有7</a:t>
            </a:r>
            <a:r>
              <a:rPr lang="en-US" altLang="zh-CN"/>
              <a:t>7</a:t>
            </a:r>
            <a:r>
              <a:rPr lang="zh-CN" altLang="en-US"/>
              <a:t>名密切接触者（患者所在班级学生63人、教师10人、家庭密切接触者4人，当天一名学生请假未到校）；</a:t>
            </a:r>
            <a:endParaRPr lang="zh-CN" altLang="en-US"/>
          </a:p>
          <a:p>
            <a:r>
              <a:rPr lang="zh-CN" altLang="en-US"/>
              <a:t>开展可疑症状筛查72人（家庭密接者未开展筛查），其中可疑症状者13人；</a:t>
            </a:r>
            <a:endParaRPr lang="zh-CN" altLang="en-US"/>
          </a:p>
          <a:p>
            <a:r>
              <a:rPr lang="zh-CN" altLang="en-US"/>
              <a:t>开展</a:t>
            </a:r>
            <a:r>
              <a:rPr lang="en-US" altLang="zh-CN"/>
              <a:t>PPD</a:t>
            </a:r>
            <a:r>
              <a:rPr lang="zh-CN" altLang="en-US"/>
              <a:t>检测72人（</a:t>
            </a:r>
            <a:r>
              <a:rPr lang="zh-CN" altLang="en-US">
                <a:sym typeface="+mn-ea"/>
              </a:rPr>
              <a:t>家庭密接者未开展筛查</a:t>
            </a:r>
            <a:r>
              <a:rPr lang="zh-CN" altLang="en-US"/>
              <a:t>），其中强阳性25人，中度阳性的25人；</a:t>
            </a:r>
            <a:endParaRPr lang="zh-CN" altLang="en-US"/>
          </a:p>
          <a:p>
            <a:r>
              <a:rPr lang="en-US" altLang="zh-CN"/>
              <a:t>......</a:t>
            </a:r>
            <a:endParaRPr lang="en-US" altLang="zh-CN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BF926-7293-4820-B2A6-64DC8AED11A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3017520" y="2762885"/>
            <a:ext cx="5566410" cy="84074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/>
          <a:p>
            <a:pPr>
              <a:lnSpc>
                <a:spcPct val="130000"/>
              </a:lnSpc>
            </a:pPr>
            <a:r>
              <a:rPr lang="zh-CN" altLang="en-US" sz="3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存在的问题及要求</a:t>
            </a:r>
            <a:endParaRPr lang="zh-CN" altLang="en-US" sz="3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6826C-9701-417F-A2D7-CBD17EDAD43F}" type="slidenum">
              <a:rPr lang="zh-CN" altLang="en-US" sz="1200"/>
            </a:fld>
            <a:endParaRPr lang="zh-CN" altLang="en-US" sz="1200"/>
          </a:p>
        </p:txBody>
      </p:sp>
      <p:sp>
        <p:nvSpPr>
          <p:cNvPr id="5" name="矩形 4"/>
          <p:cNvSpPr/>
          <p:nvPr>
            <p:custDataLst>
              <p:tags r:id="rId2"/>
            </p:custDataLst>
          </p:nvPr>
        </p:nvSpPr>
        <p:spPr>
          <a:xfrm>
            <a:off x="1066214" y="2379097"/>
            <a:ext cx="1446234" cy="14462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rgbClr val="FFC000">
              <a:shade val="50000"/>
            </a:srgbClr>
          </a:lnRef>
          <a:fillRef idx="1">
            <a:srgbClr val="FFC000"/>
          </a:fillRef>
          <a:effectRef idx="0">
            <a:srgbClr val="FFC000"/>
          </a:effectRef>
          <a:fontRef idx="minor">
            <a:sysClr val="window" lastClr="FFFFFF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矩形 6"/>
          <p:cNvSpPr/>
          <p:nvPr>
            <p:custDataLst>
              <p:tags r:id="rId3"/>
            </p:custDataLst>
          </p:nvPr>
        </p:nvSpPr>
        <p:spPr>
          <a:xfrm>
            <a:off x="1366178" y="2642578"/>
            <a:ext cx="1446234" cy="1446234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rgbClr val="FFC000">
              <a:shade val="50000"/>
            </a:srgbClr>
          </a:lnRef>
          <a:fillRef idx="1">
            <a:srgbClr val="FFC000"/>
          </a:fillRef>
          <a:effectRef idx="0">
            <a:srgbClr val="FFC000"/>
          </a:effectRef>
          <a:fontRef idx="minor">
            <a:sysClr val="window" lastClr="FFFFFF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4"/>
            </p:custDataLst>
          </p:nvPr>
        </p:nvSpPr>
        <p:spPr>
          <a:xfrm>
            <a:off x="1331640" y="2715766"/>
            <a:ext cx="1515316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03</a:t>
            </a:r>
            <a:endParaRPr lang="en-US" altLang="zh-CN" sz="4400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存在的问题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87730" y="1017480"/>
            <a:ext cx="8229600" cy="3395066"/>
          </a:xfrm>
        </p:spPr>
        <p:txBody>
          <a:bodyPr/>
          <a:lstStyle/>
          <a:p>
            <a:r>
              <a:rPr lang="zh-CN" altLang="en-US"/>
              <a:t>筛查范围：</a:t>
            </a:r>
            <a:endParaRPr lang="zh-CN" altLang="en-US"/>
          </a:p>
          <a:p>
            <a:pPr lvl="1"/>
            <a:r>
              <a:rPr lang="zh-CN" altLang="en-US"/>
              <a:t>过小，漏掉可能的患者和感染者；</a:t>
            </a:r>
            <a:endParaRPr lang="zh-CN" altLang="en-US"/>
          </a:p>
          <a:p>
            <a:pPr lvl="1"/>
            <a:r>
              <a:rPr lang="zh-CN" altLang="en-US"/>
              <a:t>漏掉老师、朋友、社团同伴、家人等；</a:t>
            </a:r>
            <a:endParaRPr lang="zh-CN" altLang="en-US"/>
          </a:p>
          <a:p>
            <a:pPr lvl="1"/>
            <a:r>
              <a:rPr lang="zh-CN" altLang="en-US"/>
              <a:t>过大，影响范围广、经济学考虑。</a:t>
            </a:r>
            <a:endParaRPr lang="zh-CN" altLang="en-US"/>
          </a:p>
          <a:p>
            <a:pPr lvl="0"/>
            <a:r>
              <a:rPr lang="zh-CN" altLang="en-US"/>
              <a:t>筛查方法：</a:t>
            </a:r>
            <a:endParaRPr lang="zh-CN" altLang="en-US"/>
          </a:p>
          <a:p>
            <a:pPr lvl="1"/>
            <a:r>
              <a:rPr lang="zh-CN" altLang="en-US"/>
              <a:t>使用过时或不规范的技术，如结核抗体、胸透、</a:t>
            </a:r>
            <a:r>
              <a:rPr lang="en-US" altLang="zh-CN"/>
              <a:t>CT</a:t>
            </a:r>
            <a:r>
              <a:rPr lang="zh-CN" altLang="en-US"/>
              <a:t>等</a:t>
            </a:r>
            <a:r>
              <a:rPr lang="zh-CN" altLang="en-US"/>
              <a:t>；</a:t>
            </a:r>
            <a:endParaRPr lang="zh-CN" altLang="en-US"/>
          </a:p>
          <a:p>
            <a:pPr lvl="1"/>
            <a:r>
              <a:rPr lang="zh-CN" altLang="en-US"/>
              <a:t>程序不当。</a:t>
            </a:r>
            <a:endParaRPr lang="zh-CN" altLang="en-US"/>
          </a:p>
          <a:p>
            <a:pPr lvl="0"/>
            <a:r>
              <a:rPr lang="zh-CN" altLang="en-US"/>
              <a:t>筛查时间：</a:t>
            </a:r>
            <a:endParaRPr lang="zh-CN" altLang="en-US"/>
          </a:p>
          <a:p>
            <a:pPr lvl="1"/>
            <a:r>
              <a:rPr lang="zh-CN" altLang="en-US"/>
              <a:t>发现指示病例在寒暑假期间，开学后开展筛查；</a:t>
            </a:r>
            <a:endParaRPr lang="zh-CN" altLang="en-US"/>
          </a:p>
          <a:p>
            <a:pPr lvl="1"/>
            <a:r>
              <a:rPr lang="en-US" altLang="zh-CN"/>
              <a:t>PPD</a:t>
            </a:r>
            <a:r>
              <a:rPr lang="zh-CN" altLang="en-US"/>
              <a:t>阴性</a:t>
            </a:r>
            <a:r>
              <a:rPr lang="zh-CN" altLang="en-US"/>
              <a:t>和</a:t>
            </a:r>
            <a:r>
              <a:rPr lang="en-US" altLang="zh-CN"/>
              <a:t>IGRA</a:t>
            </a:r>
            <a:r>
              <a:rPr lang="zh-CN" altLang="en-US"/>
              <a:t>阴性筛查后未开展再次检查。</a:t>
            </a:r>
            <a:endParaRPr lang="zh-CN" altLang="en-US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BF926-7293-4820-B2A6-64DC8AED11A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筛查要求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57200" y="837775"/>
            <a:ext cx="8229600" cy="339506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/>
              <a:t>筛查前，充分准备</a:t>
            </a:r>
            <a:endParaRPr lang="zh-CN" altLang="en-US"/>
          </a:p>
          <a:p>
            <a:pPr>
              <a:lnSpc>
                <a:spcPct val="150000"/>
              </a:lnSpc>
            </a:pPr>
            <a:r>
              <a:rPr lang="zh-CN" altLang="en-US"/>
              <a:t>筛查中，注意“人”“时”“物”</a:t>
            </a:r>
            <a:endParaRPr lang="zh-CN" altLang="en-US"/>
          </a:p>
          <a:p>
            <a:pPr lvl="1">
              <a:lnSpc>
                <a:spcPct val="150000"/>
              </a:lnSpc>
            </a:pPr>
            <a:r>
              <a:rPr lang="zh-CN" altLang="en-US" sz="2100">
                <a:solidFill>
                  <a:srgbClr val="C00000"/>
                </a:solidFill>
              </a:rPr>
              <a:t>合理</a:t>
            </a:r>
            <a:r>
              <a:rPr lang="zh-CN" altLang="en-US" sz="2100"/>
              <a:t>确定筛查范围，遵循“应查尽查”</a:t>
            </a:r>
            <a:endParaRPr lang="zh-CN" altLang="en-US" sz="2100"/>
          </a:p>
          <a:p>
            <a:pPr lvl="1">
              <a:lnSpc>
                <a:spcPct val="150000"/>
              </a:lnSpc>
            </a:pPr>
            <a:r>
              <a:rPr lang="zh-CN" altLang="en-US" sz="2100">
                <a:solidFill>
                  <a:srgbClr val="C00000"/>
                </a:solidFill>
              </a:rPr>
              <a:t>规范</a:t>
            </a:r>
            <a:r>
              <a:rPr lang="zh-CN" altLang="en-US" sz="2100"/>
              <a:t>使用筛查方法和技术</a:t>
            </a:r>
            <a:endParaRPr lang="zh-CN" altLang="en-US" sz="2100"/>
          </a:p>
          <a:p>
            <a:pPr lvl="1">
              <a:lnSpc>
                <a:spcPct val="150000"/>
              </a:lnSpc>
            </a:pPr>
            <a:r>
              <a:rPr lang="zh-CN" altLang="en-US">
                <a:solidFill>
                  <a:srgbClr val="C00000"/>
                </a:solidFill>
              </a:rPr>
              <a:t>及时</a:t>
            </a:r>
            <a:r>
              <a:rPr lang="zh-CN" altLang="en-US"/>
              <a:t>开展筛查工作，指示病例个案调查后的</a:t>
            </a:r>
            <a:r>
              <a:rPr lang="zh-CN" altLang="en-US">
                <a:solidFill>
                  <a:srgbClr val="C00000"/>
                </a:solidFill>
              </a:rPr>
              <a:t>10个工作日</a:t>
            </a:r>
            <a:r>
              <a:rPr lang="zh-CN" altLang="en-US"/>
              <a:t>内完成</a:t>
            </a:r>
            <a:endParaRPr lang="zh-CN" altLang="en-US"/>
          </a:p>
          <a:p>
            <a:pPr>
              <a:lnSpc>
                <a:spcPct val="150000"/>
              </a:lnSpc>
            </a:pPr>
            <a:r>
              <a:rPr lang="zh-CN" altLang="en-US"/>
              <a:t>筛查后，不忘后续处理</a:t>
            </a:r>
            <a:endParaRPr lang="zh-CN" altLang="en-US"/>
          </a:p>
          <a:p>
            <a:pPr>
              <a:lnSpc>
                <a:spcPct val="150000"/>
              </a:lnSpc>
            </a:pPr>
            <a:r>
              <a:rPr lang="zh-CN" altLang="en-US"/>
              <a:t>筛查和流调互相补充</a:t>
            </a:r>
            <a:endParaRPr lang="zh-CN" altLang="en-US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BF926-7293-4820-B2A6-64DC8AED11A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https://timgsa.baidu.com/timg?image&amp;quality=80&amp;size=b9999_10000&amp;sec=1541451609573&amp;di=fcc25b9dd426a82f37327d91913a57ed&amp;imgtype=0&amp;src=http%3A%2F%2Fimgsrc.baidu.com%2Fimgad%2Fpic%2Fitem%2F4e4a20a4462309f7fa505015780e0cf3d7cad6fe.jpg"/>
          <p:cNvPicPr>
            <a:picLocks noChangeAspect="1" noChangeArrowheads="1"/>
          </p:cNvPicPr>
          <p:nvPr/>
        </p:nvPicPr>
        <p:blipFill>
          <a:blip r:embed="rId1" cstate="print"/>
          <a:srcRect r="333" b="3703"/>
          <a:stretch>
            <a:fillRect/>
          </a:stretch>
        </p:blipFill>
        <p:spPr bwMode="auto">
          <a:xfrm>
            <a:off x="0" y="825500"/>
            <a:ext cx="9144000" cy="3147814"/>
          </a:xfrm>
          <a:prstGeom prst="rect">
            <a:avLst/>
          </a:prstGeom>
          <a:noFill/>
        </p:spPr>
      </p:pic>
      <p:sp>
        <p:nvSpPr>
          <p:cNvPr id="7" name="圆角矩形 52"/>
          <p:cNvSpPr/>
          <p:nvPr>
            <p:custDataLst>
              <p:tags r:id="rId2"/>
            </p:custDataLst>
          </p:nvPr>
        </p:nvSpPr>
        <p:spPr>
          <a:xfrm>
            <a:off x="1064394" y="1147128"/>
            <a:ext cx="35059" cy="2454149"/>
          </a:xfrm>
          <a:prstGeom prst="roundRect">
            <a:avLst>
              <a:gd name="adj" fmla="val 50000"/>
            </a:avLst>
          </a:prstGeom>
          <a:solidFill>
            <a:srgbClr val="6E58A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47" name="ï$ḻiďê"/>
          <p:cNvSpPr txBox="1"/>
          <p:nvPr>
            <p:custDataLst>
              <p:tags r:id="rId3"/>
            </p:custDataLst>
          </p:nvPr>
        </p:nvSpPr>
        <p:spPr bwMode="auto">
          <a:xfrm>
            <a:off x="1972945" y="3345815"/>
            <a:ext cx="2574925" cy="566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7500" tIns="35100" rIns="67500" bIns="35100" anchor="b" anchorCtr="0">
            <a:noAutofit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rgbClr val="262626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rgbClr val="262626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rgbClr val="262626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rgbClr val="262626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rgbClr val="262626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rgbClr val="262626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rgbClr val="262626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rgbClr val="262626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rgbClr val="262626"/>
                </a:solidFill>
              </a:defRPr>
            </a:lvl9pPr>
          </a:lstStyle>
          <a:p>
            <a:pPr lvl="0" defTabSz="913765">
              <a:buSzPct val="25000"/>
              <a:defRPr/>
            </a:pPr>
            <a:r>
              <a:rPr lang="zh-CN" altLang="en-US" sz="4800" b="1" spc="12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谢 谢！</a:t>
            </a:r>
            <a:endParaRPr lang="zh-CN" altLang="en-US" sz="4800" b="1" spc="12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  <p:grpSp>
        <p:nvGrpSpPr>
          <p:cNvPr id="5" name="组合 4"/>
          <p:cNvGrpSpPr/>
          <p:nvPr>
            <p:custDataLst>
              <p:tags r:id="rId4"/>
            </p:custDataLst>
          </p:nvPr>
        </p:nvGrpSpPr>
        <p:grpSpPr>
          <a:xfrm>
            <a:off x="639921" y="3040688"/>
            <a:ext cx="901637" cy="925136"/>
            <a:chOff x="1661" y="3042"/>
            <a:chExt cx="1458" cy="1496"/>
          </a:xfrm>
          <a:solidFill>
            <a:srgbClr val="6E58A4"/>
          </a:solidFill>
        </p:grpSpPr>
        <p:sp>
          <p:nvSpPr>
            <p:cNvPr id="44" name="椭圆 43"/>
            <p:cNvSpPr/>
            <p:nvPr>
              <p:custDataLst>
                <p:tags r:id="rId5"/>
              </p:custDataLst>
            </p:nvPr>
          </p:nvSpPr>
          <p:spPr>
            <a:xfrm>
              <a:off x="1661" y="3042"/>
              <a:ext cx="1459" cy="1459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6" name="泪滴形 5"/>
            <p:cNvSpPr/>
            <p:nvPr>
              <p:custDataLst>
                <p:tags r:id="rId6"/>
              </p:custDataLst>
            </p:nvPr>
          </p:nvSpPr>
          <p:spPr>
            <a:xfrm rot="8100000">
              <a:off x="1840" y="3450"/>
              <a:ext cx="1088" cy="1088"/>
            </a:xfrm>
            <a:prstGeom prst="teardrop">
              <a:avLst>
                <a:gd name="adj" fmla="val 20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pic>
        <p:nvPicPr>
          <p:cNvPr id="19" name="图形 18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266" y="3222782"/>
            <a:ext cx="560948" cy="560948"/>
          </a:xfrm>
          <a:prstGeom prst="rect">
            <a:avLst/>
          </a:prstGeom>
        </p:spPr>
      </p:pic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6BABA3-80E7-4995-90F3-B58901D4EA9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3432629" y="2776683"/>
            <a:ext cx="3413953" cy="840654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/>
          <a:p>
            <a:pPr>
              <a:lnSpc>
                <a:spcPct val="130000"/>
              </a:lnSpc>
            </a:pPr>
            <a:r>
              <a:rPr lang="zh-CN" altLang="en-US" sz="3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相关背景</a:t>
            </a:r>
            <a:endParaRPr lang="zh-CN" altLang="en-US" sz="3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6826C-9701-417F-A2D7-CBD17EDAD43F}" type="slidenum">
              <a:rPr lang="zh-CN" altLang="en-US" sz="1200"/>
            </a:fld>
            <a:endParaRPr lang="zh-CN" altLang="en-US" sz="1200"/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1403648" y="2374203"/>
            <a:ext cx="1446234" cy="14462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rgbClr val="FFC000">
              <a:shade val="50000"/>
            </a:srgbClr>
          </a:lnRef>
          <a:fillRef idx="1">
            <a:srgbClr val="FFC000"/>
          </a:fillRef>
          <a:effectRef idx="0">
            <a:srgbClr val="FFC000"/>
          </a:effectRef>
          <a:fontRef idx="minor">
            <a:sysClr val="window" lastClr="FFFFFF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矩形 6"/>
          <p:cNvSpPr/>
          <p:nvPr>
            <p:custDataLst>
              <p:tags r:id="rId3"/>
            </p:custDataLst>
          </p:nvPr>
        </p:nvSpPr>
        <p:spPr>
          <a:xfrm>
            <a:off x="1703612" y="2637684"/>
            <a:ext cx="1446234" cy="1446234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rgbClr val="FFC000">
              <a:shade val="50000"/>
            </a:srgbClr>
          </a:lnRef>
          <a:fillRef idx="1">
            <a:srgbClr val="FFC000"/>
          </a:fillRef>
          <a:effectRef idx="0">
            <a:srgbClr val="FFC000"/>
          </a:effectRef>
          <a:fontRef idx="minor">
            <a:sysClr val="window" lastClr="FFFFFF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4"/>
            </p:custDataLst>
          </p:nvPr>
        </p:nvSpPr>
        <p:spPr>
          <a:xfrm>
            <a:off x="1669074" y="2710872"/>
            <a:ext cx="1515316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01</a:t>
            </a:r>
            <a:endParaRPr lang="en-US" altLang="zh-CN" sz="4400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6826C-9701-417F-A2D7-CBD17EDAD43F}" type="slidenum">
              <a:rPr lang="zh-CN" altLang="en-US"/>
            </a:fld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457200" y="771735"/>
            <a:ext cx="8229600" cy="3395066"/>
          </a:xfrm>
        </p:spPr>
        <p:txBody>
          <a:bodyPr/>
          <a:lstStyle/>
          <a:p>
            <a:r>
              <a:rPr lang="zh-CN" altLang="en-US"/>
              <a:t>病原学阳性肺结核患者密切接触者</a:t>
            </a:r>
            <a:endParaRPr lang="zh-CN" altLang="en-US"/>
          </a:p>
          <a:p>
            <a:pPr lvl="1"/>
            <a:r>
              <a:rPr lang="zh-CN" altLang="en-US"/>
              <a:t>指与登记的病原学阳性肺结核患者在其</a:t>
            </a:r>
            <a:endParaRPr lang="zh-CN" altLang="en-US"/>
          </a:p>
          <a:p>
            <a:pPr marL="342900" lvl="1" indent="0">
              <a:buNone/>
            </a:pPr>
            <a:r>
              <a:rPr lang="zh-CN" altLang="en-US"/>
              <a:t>确诊前3个月至开始抗结核治疗后14天内</a:t>
            </a:r>
            <a:endParaRPr lang="zh-CN" altLang="en-US"/>
          </a:p>
          <a:p>
            <a:pPr marL="342900" lvl="1" indent="0">
              <a:buNone/>
            </a:pPr>
            <a:r>
              <a:rPr lang="zh-CN" altLang="en-US"/>
              <a:t>直接接触的人员。</a:t>
            </a:r>
            <a:endParaRPr lang="zh-CN" altLang="en-US"/>
          </a:p>
          <a:p>
            <a:pPr lvl="1"/>
            <a:r>
              <a:rPr lang="zh-CN" altLang="en-US"/>
              <a:t>根据密接者的身份不同，分为家庭内</a:t>
            </a:r>
            <a:endParaRPr lang="zh-CN" altLang="en-US"/>
          </a:p>
          <a:p>
            <a:pPr marL="342900" lvl="1" indent="0">
              <a:buNone/>
            </a:pPr>
            <a:r>
              <a:rPr lang="zh-CN" altLang="en-US"/>
              <a:t>密切接触者（家庭成员）和家庭外密切</a:t>
            </a:r>
            <a:endParaRPr lang="zh-CN" altLang="en-US"/>
          </a:p>
          <a:p>
            <a:pPr marL="342900" lvl="1" indent="0">
              <a:buNone/>
            </a:pPr>
            <a:r>
              <a:rPr lang="zh-CN" altLang="en-US"/>
              <a:t>接触者（同事、同学等）。</a:t>
            </a:r>
            <a:endParaRPr lang="zh-CN" altLang="en-US"/>
          </a:p>
        </p:txBody>
      </p:sp>
      <p:pic>
        <p:nvPicPr>
          <p:cNvPr id="7" name="图片 6" descr="国卫办疾控函[2020]279号：国家卫生健康委办公厅关于印发中国结核病预防控制工作技术规范（2020年版）的通知_00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5642610" y="404495"/>
            <a:ext cx="3083560" cy="436372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灯片编号占位符 5"/>
          <p:cNvSpPr txBox="1">
            <a:spLocks noGrp="1"/>
          </p:cNvSpPr>
          <p:nvPr/>
        </p:nvSpPr>
        <p:spPr>
          <a:xfrm>
            <a:off x="6057900" y="4767263"/>
            <a:ext cx="1600200" cy="273844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defRPr>
            </a:lvl5pPr>
          </a:lstStyle>
          <a:p>
            <a:pPr marL="0" lv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900" b="0" dirty="0">
                <a:solidFill>
                  <a:srgbClr val="898989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900" b="0" dirty="0">
              <a:solidFill>
                <a:srgbClr val="898989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57347" name="标题 1"/>
          <p:cNvSpPr>
            <a:spLocks noGrp="1"/>
          </p:cNvSpPr>
          <p:nvPr>
            <p:ph type="title" idx="4294967295"/>
          </p:nvPr>
        </p:nvSpPr>
        <p:spPr>
          <a:xfrm>
            <a:off x="1464469" y="123825"/>
            <a:ext cx="6172200" cy="702469"/>
          </a:xfrm>
        </p:spPr>
        <p:txBody>
          <a:bodyPr vert="horz" wrap="square" lIns="0" tIns="34290" rIns="0" bIns="0" anchor="b"/>
          <a:lstStyle/>
          <a:p>
            <a:pPr algn="ctr" eaLnBrk="1" hangingPunct="1"/>
            <a:r>
              <a:rPr lang="zh-CN" altLang="en-US" dirty="0"/>
              <a:t>筛查策略的变化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83857" y="1193006"/>
          <a:ext cx="795147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15"/>
                <a:gridCol w="2310765"/>
                <a:gridCol w="3768090"/>
              </a:tblGrid>
              <a:tr h="44323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变化点</a:t>
                      </a:r>
                      <a:endParaRPr lang="zh-CN" altLang="en-US" sz="18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68577" marR="68577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原要求</a:t>
                      </a:r>
                      <a:endParaRPr lang="zh-CN" altLang="en-US" sz="18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68577" marR="68577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新要求</a:t>
                      </a:r>
                      <a:endParaRPr lang="zh-CN" altLang="en-US" sz="18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68577" marR="68577" marT="34293" marB="34293"/>
                </a:tc>
              </a:tr>
              <a:tr h="447675">
                <a:tc>
                  <a:txBody>
                    <a:bodyPr/>
                    <a:lstStyle/>
                    <a:p>
                      <a:r>
                        <a:rPr lang="zh-CN" altLang="en-US" sz="18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指示病例</a:t>
                      </a:r>
                      <a:endParaRPr lang="zh-CN" altLang="en-US" sz="18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68577" marR="68577" marT="34293" marB="34293"/>
                </a:tc>
                <a:tc>
                  <a:txBody>
                    <a:bodyPr/>
                    <a:lstStyle/>
                    <a:p>
                      <a:r>
                        <a:rPr lang="zh-CN" altLang="en-US" sz="18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涂阳</a:t>
                      </a:r>
                      <a:endParaRPr lang="zh-CN" altLang="en-US" sz="18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68577" marR="68577" marT="34293" marB="34293"/>
                </a:tc>
                <a:tc>
                  <a:txBody>
                    <a:bodyPr/>
                    <a:lstStyle/>
                    <a:p>
                      <a:r>
                        <a:rPr lang="zh-CN" altLang="en-US" sz="18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病原学阳性</a:t>
                      </a:r>
                      <a:endParaRPr lang="zh-CN" altLang="en-US" sz="18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68577" marR="68577" marT="34293" marB="34293"/>
                </a:tc>
              </a:tr>
              <a:tr h="391795">
                <a:tc rowSpan="2">
                  <a:txBody>
                    <a:bodyPr/>
                    <a:lstStyle/>
                    <a:p>
                      <a:r>
                        <a:rPr lang="zh-CN" altLang="en-US" sz="18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密接者确认</a:t>
                      </a:r>
                      <a:endParaRPr lang="en-US" altLang="zh-CN" sz="1800" b="1" dirty="0" smtClean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endParaRPr lang="en-US" altLang="zh-CN" sz="1800" b="1" dirty="0" smtClean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r>
                        <a:rPr lang="zh-CN" altLang="en-US" sz="18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症状筛查方式</a:t>
                      </a:r>
                      <a:endParaRPr lang="zh-CN" altLang="en-US" sz="18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68577" marR="68577" marT="34293" marB="34293"/>
                </a:tc>
                <a:tc rowSpan="2">
                  <a:txBody>
                    <a:bodyPr/>
                    <a:lstStyle/>
                    <a:p>
                      <a:r>
                        <a:rPr lang="zh-CN" altLang="en-US" sz="18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询问指示病例</a:t>
                      </a:r>
                      <a:endParaRPr lang="zh-CN" altLang="en-US" sz="18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68577" marR="68577" marT="34293" marB="34293"/>
                </a:tc>
                <a:tc>
                  <a:txBody>
                    <a:bodyPr/>
                    <a:lstStyle/>
                    <a:p>
                      <a:r>
                        <a:rPr lang="zh-CN" altLang="en-US" sz="18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定点医院医生询问指示病例</a:t>
                      </a:r>
                      <a:endParaRPr lang="en-US" altLang="zh-CN" sz="1800" b="1" dirty="0" smtClean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68577" marR="68577" marT="34293" marB="34293"/>
                </a:tc>
              </a:tr>
              <a:tr h="617220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基层医疗卫生机构入户访视时筛查</a:t>
                      </a:r>
                      <a:endParaRPr lang="en-US" altLang="zh-CN" sz="1800" b="1" dirty="0" smtClean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68577" marR="68577" marT="34293" marB="34293"/>
                </a:tc>
              </a:tr>
              <a:tr h="78232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800" b="1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筛查时间</a:t>
                      </a:r>
                      <a:endParaRPr lang="zh-CN" altLang="en-US" sz="18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800" b="1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仅在指示病例确诊时</a:t>
                      </a:r>
                      <a:endParaRPr lang="zh-CN" altLang="en-US" sz="18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zh-CN" sz="18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  <a:sym typeface="+mn-ea"/>
                        </a:rPr>
                        <a:t>增加半年、</a:t>
                      </a:r>
                      <a:r>
                        <a:rPr lang="en-US" altLang="zh-CN" sz="18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  <a:sym typeface="+mn-ea"/>
                        </a:rPr>
                        <a:t>1</a:t>
                      </a:r>
                      <a:r>
                        <a:rPr lang="zh-CN" altLang="zh-CN" sz="18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  <a:sym typeface="+mn-ea"/>
                        </a:rPr>
                        <a:t>年后再次症状筛查</a:t>
                      </a:r>
                      <a:endParaRPr lang="zh-CN" altLang="en-US" sz="1800" b="1" kern="1200" dirty="0">
                        <a:solidFill>
                          <a:schemeClr val="dk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altLang="en-US" sz="1800" b="1" kern="1200" dirty="0">
                        <a:solidFill>
                          <a:schemeClr val="dk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  <a:sym typeface="+mn-ea"/>
                      </a:endParaRPr>
                    </a:p>
                  </a:txBody>
                  <a:tcPr marL="68577" marR="68577" marT="34293" marB="34293"/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585843" y="3966255"/>
            <a:ext cx="7764236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800" b="1" dirty="0">
                <a:solidFill>
                  <a:schemeClr val="dk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症状筛查后续</a:t>
            </a:r>
            <a:r>
              <a:rPr lang="zh-CN" altLang="en-US" sz="1800" b="1" dirty="0" smtClean="0">
                <a:solidFill>
                  <a:schemeClr val="dk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：</a:t>
            </a:r>
            <a:endParaRPr lang="en-US" altLang="zh-CN" sz="1800" b="1" dirty="0" smtClean="0">
              <a:solidFill>
                <a:schemeClr val="dk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solidFill>
                  <a:schemeClr val="dk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有</a:t>
            </a:r>
            <a:r>
              <a:rPr lang="zh-CN" altLang="en-US" sz="1800" dirty="0">
                <a:solidFill>
                  <a:schemeClr val="dk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症状者接受胸片、查痰等结核病</a:t>
            </a:r>
            <a:r>
              <a:rPr lang="zh-CN" altLang="en-US" sz="1800" dirty="0" smtClean="0">
                <a:solidFill>
                  <a:schemeClr val="dk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检查</a:t>
            </a:r>
            <a:endParaRPr lang="en-US" altLang="zh-CN" sz="1800" dirty="0" smtClean="0">
              <a:solidFill>
                <a:schemeClr val="dk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solidFill>
                  <a:schemeClr val="dk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部分</a:t>
            </a:r>
            <a:r>
              <a:rPr lang="zh-CN" altLang="en-US" sz="1800" dirty="0">
                <a:solidFill>
                  <a:schemeClr val="dk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地区将指示病例扩大至所有活动性结核病</a:t>
            </a:r>
            <a:r>
              <a:rPr lang="zh-CN" altLang="en-US" sz="1800" dirty="0" smtClean="0">
                <a:solidFill>
                  <a:schemeClr val="dk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患者</a:t>
            </a:r>
            <a:endParaRPr lang="en-US" altLang="zh-CN" sz="1800" dirty="0" smtClean="0">
              <a:solidFill>
                <a:schemeClr val="dk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solidFill>
                  <a:schemeClr val="dk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部分地区直接</a:t>
            </a:r>
            <a:r>
              <a:rPr lang="zh-CN" altLang="en-US" sz="1800" dirty="0">
                <a:solidFill>
                  <a:schemeClr val="dk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对所有密接进行胸片</a:t>
            </a:r>
            <a:r>
              <a:rPr lang="zh-CN" altLang="en-US" sz="1800" dirty="0" smtClean="0">
                <a:solidFill>
                  <a:schemeClr val="dk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检查</a:t>
            </a:r>
            <a:endParaRPr lang="zh-CN" altLang="en-US" sz="1800" dirty="0">
              <a:solidFill>
                <a:schemeClr val="dk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灯片编号占位符 5"/>
          <p:cNvSpPr txBox="1">
            <a:spLocks noGrp="1"/>
          </p:cNvSpPr>
          <p:nvPr/>
        </p:nvSpPr>
        <p:spPr>
          <a:xfrm>
            <a:off x="6057900" y="4767263"/>
            <a:ext cx="1600200" cy="273844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defRPr>
            </a:lvl5pPr>
          </a:lstStyle>
          <a:p>
            <a:pPr marL="0" lv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900" b="0" dirty="0">
                <a:solidFill>
                  <a:srgbClr val="898989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900" b="0" dirty="0">
              <a:solidFill>
                <a:srgbClr val="898989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59395" name="标题 1"/>
          <p:cNvSpPr>
            <a:spLocks noGrp="1"/>
          </p:cNvSpPr>
          <p:nvPr>
            <p:ph type="title" idx="4294967295"/>
          </p:nvPr>
        </p:nvSpPr>
        <p:spPr>
          <a:xfrm>
            <a:off x="1464469" y="123825"/>
            <a:ext cx="6172200" cy="702469"/>
          </a:xfrm>
        </p:spPr>
        <p:txBody>
          <a:bodyPr vert="horz" wrap="square" lIns="0" tIns="34290" rIns="0" bIns="0" anchor="b"/>
          <a:lstStyle/>
          <a:p>
            <a:pPr algn="ctr" eaLnBrk="1" hangingPunct="1"/>
            <a:r>
              <a:rPr lang="zh-CN" altLang="en-US" b="1" dirty="0"/>
              <a:t>密接怎么界定？</a:t>
            </a:r>
            <a:endParaRPr lang="zh-CN" altLang="en-US" b="1" dirty="0"/>
          </a:p>
        </p:txBody>
      </p:sp>
      <p:sp>
        <p:nvSpPr>
          <p:cNvPr id="4" name="文本框 3"/>
          <p:cNvSpPr txBox="1"/>
          <p:nvPr/>
        </p:nvSpPr>
        <p:spPr>
          <a:xfrm>
            <a:off x="372689" y="827774"/>
            <a:ext cx="3753557" cy="2953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500" b="1" dirty="0" smtClean="0"/>
              <a:t>WHO</a:t>
            </a:r>
            <a:r>
              <a:rPr lang="zh-CN" altLang="en-US" sz="1500" b="1" dirty="0"/>
              <a:t>：</a:t>
            </a:r>
            <a:r>
              <a:rPr lang="zh-CN" altLang="en-US" sz="1500" b="1" dirty="0" smtClean="0"/>
              <a:t>中低收入国家接触者调查指南</a:t>
            </a:r>
            <a:endParaRPr lang="en-US" altLang="zh-CN" sz="1500" b="1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500" dirty="0"/>
              <a:t>同居所接触者：住在同一个封闭空间至少</a:t>
            </a:r>
            <a:r>
              <a:rPr lang="en-US" altLang="zh-CN" sz="1500" dirty="0"/>
              <a:t>1</a:t>
            </a:r>
            <a:r>
              <a:rPr lang="zh-CN" altLang="en-US" sz="1500" dirty="0"/>
              <a:t>个晚上，或者白天经常频繁接触；</a:t>
            </a:r>
            <a:endParaRPr lang="zh-CN" altLang="en-US" sz="15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500" dirty="0"/>
              <a:t>密切接触者：除上述同居所接触外，在工作场所或其他聚集场所，经常接触；</a:t>
            </a:r>
            <a:endParaRPr lang="zh-CN" altLang="en-US" sz="1500" dirty="0"/>
          </a:p>
          <a:p>
            <a:pPr>
              <a:lnSpc>
                <a:spcPct val="150000"/>
              </a:lnSpc>
            </a:pPr>
            <a:endParaRPr lang="en-US" altLang="zh-CN" sz="1500" dirty="0" smtClean="0"/>
          </a:p>
          <a:p>
            <a:pPr>
              <a:lnSpc>
                <a:spcPct val="150000"/>
              </a:lnSpc>
            </a:pPr>
            <a:endParaRPr lang="en-US" altLang="zh-CN" sz="15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500" dirty="0" smtClean="0"/>
              <a:t>传染期</a:t>
            </a:r>
            <a:r>
              <a:rPr lang="zh-CN" altLang="en-US" sz="1500" dirty="0"/>
              <a:t>：患者开始治疗前</a:t>
            </a:r>
            <a:r>
              <a:rPr lang="en-US" altLang="zh-CN" sz="1500" dirty="0"/>
              <a:t>3</a:t>
            </a:r>
            <a:r>
              <a:rPr lang="zh-CN" altLang="en-US" sz="1500" dirty="0"/>
              <a:t>个月；</a:t>
            </a:r>
            <a:endParaRPr lang="zh-CN" altLang="en-US" sz="1500" dirty="0"/>
          </a:p>
          <a:p>
            <a:pPr>
              <a:lnSpc>
                <a:spcPct val="150000"/>
              </a:lnSpc>
            </a:pPr>
            <a:endParaRPr lang="zh-CN" altLang="en-US" sz="100" dirty="0"/>
          </a:p>
          <a:p>
            <a:pPr>
              <a:lnSpc>
                <a:spcPct val="150000"/>
              </a:lnSpc>
            </a:pPr>
            <a:endParaRPr lang="zh-CN" altLang="en-US" sz="100" dirty="0"/>
          </a:p>
          <a:p>
            <a:pPr>
              <a:lnSpc>
                <a:spcPct val="150000"/>
              </a:lnSpc>
            </a:pPr>
            <a:endParaRPr lang="zh-CN" altLang="en-US" sz="100" dirty="0"/>
          </a:p>
          <a:p>
            <a:pPr>
              <a:lnSpc>
                <a:spcPct val="150000"/>
              </a:lnSpc>
            </a:pPr>
            <a:endParaRPr lang="zh-CN" altLang="en-US" sz="100" dirty="0"/>
          </a:p>
        </p:txBody>
      </p:sp>
      <p:sp>
        <p:nvSpPr>
          <p:cNvPr id="5" name="文本框 4"/>
          <p:cNvSpPr txBox="1"/>
          <p:nvPr/>
        </p:nvSpPr>
        <p:spPr>
          <a:xfrm>
            <a:off x="4356100" y="826135"/>
            <a:ext cx="4615815" cy="4246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500" b="1" dirty="0" smtClean="0"/>
              <a:t>美国</a:t>
            </a:r>
            <a:r>
              <a:rPr lang="en-US" altLang="zh-CN" sz="1500" b="1" dirty="0" smtClean="0"/>
              <a:t>CDC</a:t>
            </a:r>
            <a:r>
              <a:rPr lang="zh-CN" altLang="en-US" sz="1500" b="1" dirty="0" smtClean="0"/>
              <a:t>：接触者调查指南</a:t>
            </a:r>
            <a:endParaRPr lang="en-US" altLang="zh-CN" sz="1500" b="1" dirty="0" smtClean="0"/>
          </a:p>
          <a:p>
            <a:pPr>
              <a:lnSpc>
                <a:spcPct val="150000"/>
              </a:lnSpc>
            </a:pPr>
            <a:r>
              <a:rPr lang="zh-CN" altLang="en-US" sz="1500" dirty="0" smtClean="0"/>
              <a:t>按接触场所大小：</a:t>
            </a:r>
            <a:endParaRPr lang="en-US" altLang="zh-CN" sz="1500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500" dirty="0" smtClean="0"/>
              <a:t>一辆车或其他交通工具；</a:t>
            </a:r>
            <a:endParaRPr lang="en-US" altLang="zh-CN" sz="1500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500" dirty="0" smtClean="0"/>
              <a:t>一间卧室大小；</a:t>
            </a:r>
            <a:endParaRPr lang="en-US" altLang="zh-CN" sz="1500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500" dirty="0" smtClean="0"/>
              <a:t>一栋房子大小；</a:t>
            </a:r>
            <a:endParaRPr lang="en-US" altLang="zh-CN" sz="1500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500" dirty="0" smtClean="0"/>
              <a:t>超过一栋房子大小</a:t>
            </a:r>
            <a:endParaRPr lang="en-US" altLang="zh-CN" sz="1500" dirty="0" smtClean="0"/>
          </a:p>
          <a:p>
            <a:pPr>
              <a:lnSpc>
                <a:spcPct val="150000"/>
              </a:lnSpc>
            </a:pPr>
            <a:endParaRPr lang="en-US" altLang="zh-CN" sz="15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500" dirty="0" smtClean="0"/>
              <a:t>感染风险取决于接触强度、频度、持续时间；例如，同一飞机上同排或前后排超过</a:t>
            </a:r>
            <a:r>
              <a:rPr lang="en-US" altLang="zh-CN" sz="1500" dirty="0" smtClean="0"/>
              <a:t>8</a:t>
            </a:r>
            <a:r>
              <a:rPr lang="zh-CN" altLang="en-US" sz="1500" dirty="0" smtClean="0"/>
              <a:t>小时，与无空洞患者每月接触超过</a:t>
            </a:r>
            <a:r>
              <a:rPr lang="en-US" altLang="zh-CN" sz="1500" dirty="0" smtClean="0"/>
              <a:t>120</a:t>
            </a:r>
            <a:r>
              <a:rPr lang="zh-CN" altLang="en-US" sz="1500" dirty="0" smtClean="0"/>
              <a:t>个小时；应由各地根据实际情况决定；</a:t>
            </a:r>
            <a:endParaRPr lang="en-US" altLang="zh-CN" sz="1500" dirty="0" smtClean="0"/>
          </a:p>
          <a:p>
            <a:pPr>
              <a:lnSpc>
                <a:spcPct val="150000"/>
              </a:lnSpc>
            </a:pPr>
            <a:endParaRPr lang="en-US" altLang="zh-CN" sz="15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灯片编号占位符 5"/>
          <p:cNvSpPr txBox="1">
            <a:spLocks noGrp="1"/>
          </p:cNvSpPr>
          <p:nvPr/>
        </p:nvSpPr>
        <p:spPr>
          <a:xfrm>
            <a:off x="6057900" y="4767263"/>
            <a:ext cx="1600200" cy="273844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defRPr>
            </a:lvl5pPr>
          </a:lstStyle>
          <a:p>
            <a:pPr marL="0" lv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900" b="0" dirty="0">
                <a:solidFill>
                  <a:srgbClr val="898989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900" b="0" dirty="0">
              <a:solidFill>
                <a:srgbClr val="898989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59395" name="标题 1"/>
          <p:cNvSpPr>
            <a:spLocks noGrp="1"/>
          </p:cNvSpPr>
          <p:nvPr>
            <p:ph type="title" idx="4294967295"/>
          </p:nvPr>
        </p:nvSpPr>
        <p:spPr>
          <a:xfrm>
            <a:off x="1464469" y="123825"/>
            <a:ext cx="6172200" cy="702469"/>
          </a:xfrm>
        </p:spPr>
        <p:txBody>
          <a:bodyPr vert="horz" wrap="square" lIns="0" tIns="34290" rIns="0" bIns="0" anchor="b"/>
          <a:lstStyle/>
          <a:p>
            <a:pPr algn="ctr" eaLnBrk="1" hangingPunct="1"/>
            <a:r>
              <a:rPr lang="zh-CN" altLang="en-US" b="1" dirty="0" smtClean="0"/>
              <a:t>密接怎么界定？</a:t>
            </a:r>
            <a:endParaRPr lang="zh-CN" altLang="en-US" b="1" dirty="0"/>
          </a:p>
        </p:txBody>
      </p:sp>
      <p:sp>
        <p:nvSpPr>
          <p:cNvPr id="4" name="文本框 3"/>
          <p:cNvSpPr txBox="1"/>
          <p:nvPr/>
        </p:nvSpPr>
        <p:spPr>
          <a:xfrm>
            <a:off x="899349" y="483949"/>
            <a:ext cx="6849836" cy="189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zh-CN" sz="2400" b="1" dirty="0"/>
          </a:p>
          <a:p>
            <a:pPr>
              <a:lnSpc>
                <a:spcPct val="150000"/>
              </a:lnSpc>
            </a:pPr>
            <a:r>
              <a:rPr lang="zh-CN" altLang="en-US" sz="1800" b="1" dirty="0" smtClean="0"/>
              <a:t>美国</a:t>
            </a:r>
            <a:r>
              <a:rPr lang="en-US" altLang="zh-CN" sz="1800" b="1" dirty="0" smtClean="0"/>
              <a:t>CDC</a:t>
            </a:r>
            <a:r>
              <a:rPr lang="zh-CN" altLang="en-US" sz="1800" b="1" dirty="0" smtClean="0"/>
              <a:t>：接触者调查指南</a:t>
            </a:r>
            <a:endParaRPr lang="en-US" altLang="zh-CN" sz="1800" b="1" dirty="0" smtClean="0"/>
          </a:p>
          <a:p>
            <a:pPr>
              <a:lnSpc>
                <a:spcPct val="150000"/>
              </a:lnSpc>
            </a:pPr>
            <a:endParaRPr lang="en-US" altLang="zh-CN" sz="1800" b="1" dirty="0"/>
          </a:p>
          <a:p>
            <a:pPr>
              <a:lnSpc>
                <a:spcPct val="150000"/>
              </a:lnSpc>
            </a:pPr>
            <a:endParaRPr lang="zh-CN" altLang="en-US" sz="1800" b="1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899983" y="1556405"/>
          <a:ext cx="7296785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7590"/>
                <a:gridCol w="1142365"/>
                <a:gridCol w="876935"/>
                <a:gridCol w="4239895"/>
              </a:tblGrid>
              <a:tr h="311785"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/>
                        <a:t>指示病例特征</a:t>
                      </a:r>
                      <a:endParaRPr lang="zh-CN" altLang="en-US" sz="1600" dirty="0" smtClean="0"/>
                    </a:p>
                  </a:txBody>
                  <a:tcPr marL="68580" marR="68580" marT="34290" marB="34290"/>
                </a:tc>
                <a:tc hMerge="1">
                  <a:tcPr/>
                </a:tc>
                <a:tc hMerge="1"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/>
                        <a:t>传染期开始时间</a:t>
                      </a:r>
                      <a:endParaRPr lang="zh-CN" altLang="en-US" sz="1600" dirty="0" smtClean="0"/>
                    </a:p>
                  </a:txBody>
                  <a:tcPr marL="68580" marR="68580" marT="34290" marB="34290"/>
                </a:tc>
              </a:tr>
              <a:tr h="311785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结核症状</a:t>
                      </a:r>
                      <a:endParaRPr lang="zh-CN" altLang="en-US" sz="1600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涂片阳性</a:t>
                      </a:r>
                      <a:endParaRPr lang="zh-CN" altLang="en-US" sz="1600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空洞</a:t>
                      </a:r>
                      <a:endParaRPr lang="zh-CN" altLang="en-US" sz="1600" dirty="0" smtClean="0"/>
                    </a:p>
                  </a:txBody>
                  <a:tcPr marL="68580" marR="68580" marT="34290" marB="34290"/>
                </a:tc>
                <a:tc vMerge="1">
                  <a:tcPr/>
                </a:tc>
              </a:tr>
              <a:tr h="311785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有</a:t>
                      </a:r>
                      <a:endParaRPr lang="zh-CN" altLang="en-US" sz="1600" dirty="0" smtClean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否</a:t>
                      </a:r>
                      <a:endParaRPr lang="zh-CN" altLang="en-US" sz="1600" dirty="0" smtClean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无</a:t>
                      </a:r>
                      <a:endParaRPr lang="zh-CN" altLang="en-US" sz="1600" dirty="0" smtClean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症状出现或（首次胸片或实验室阳性结果）之前</a:t>
                      </a:r>
                      <a:r>
                        <a:rPr lang="en-US" altLang="zh-CN" sz="1600" dirty="0" smtClean="0"/>
                        <a:t>3</a:t>
                      </a:r>
                      <a:r>
                        <a:rPr lang="zh-CN" altLang="en-US" sz="1600" dirty="0" smtClean="0"/>
                        <a:t>个月（以较长者为准）</a:t>
                      </a:r>
                      <a:endParaRPr lang="zh-CN" altLang="en-US" sz="1600" dirty="0" smtClean="0"/>
                    </a:p>
                  </a:txBody>
                  <a:tcPr marL="68580" marR="68580" marT="34290" marB="34290"/>
                </a:tc>
              </a:tr>
              <a:tr h="311785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有</a:t>
                      </a:r>
                      <a:endParaRPr lang="zh-CN" altLang="en-US" sz="1600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是</a:t>
                      </a:r>
                      <a:endParaRPr lang="zh-CN" altLang="en-US" sz="1600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有</a:t>
                      </a:r>
                      <a:endParaRPr lang="zh-CN" altLang="en-US" sz="1600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同上</a:t>
                      </a:r>
                      <a:endParaRPr lang="zh-CN" altLang="en-US" sz="1600" dirty="0" smtClean="0"/>
                    </a:p>
                  </a:txBody>
                  <a:tcPr marL="68580" marR="68580" marT="34290" marB="34290"/>
                </a:tc>
              </a:tr>
              <a:tr h="311785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无</a:t>
                      </a:r>
                      <a:endParaRPr lang="zh-CN" altLang="en-US" sz="1600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否</a:t>
                      </a:r>
                      <a:endParaRPr lang="zh-CN" altLang="en-US" sz="1600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无</a:t>
                      </a:r>
                      <a:endParaRPr lang="zh-CN" altLang="en-US" sz="1600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判定为疑似结核的前</a:t>
                      </a:r>
                      <a:r>
                        <a:rPr lang="en-US" altLang="zh-CN" sz="1600" dirty="0" smtClean="0"/>
                        <a:t>4</a:t>
                      </a:r>
                      <a:r>
                        <a:rPr lang="zh-CN" altLang="en-US" sz="1600" dirty="0" smtClean="0"/>
                        <a:t>周</a:t>
                      </a:r>
                      <a:endParaRPr lang="zh-CN" altLang="en-US" sz="1600" dirty="0" smtClean="0"/>
                    </a:p>
                  </a:txBody>
                  <a:tcPr marL="68580" marR="68580" marT="34290" marB="34290"/>
                </a:tc>
              </a:tr>
              <a:tr h="311785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无</a:t>
                      </a:r>
                      <a:endParaRPr lang="zh-CN" altLang="en-US" sz="1600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是</a:t>
                      </a:r>
                      <a:endParaRPr lang="zh-CN" altLang="en-US" sz="1600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有</a:t>
                      </a:r>
                      <a:endParaRPr lang="zh-CN" altLang="en-US" sz="1600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首次胸片或实验室阳性结果之前</a:t>
                      </a:r>
                      <a:r>
                        <a:rPr lang="en-US" altLang="zh-CN" sz="1600" dirty="0" smtClean="0"/>
                        <a:t>3</a:t>
                      </a:r>
                      <a:r>
                        <a:rPr lang="zh-CN" altLang="en-US" sz="1600" dirty="0" smtClean="0"/>
                        <a:t>个月</a:t>
                      </a:r>
                      <a:endParaRPr lang="zh-CN" altLang="en-US" sz="1600" dirty="0" smtClean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827594" y="3796050"/>
            <a:ext cx="8052487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/>
              <a:t>传染期结束时间：</a:t>
            </a:r>
            <a:endParaRPr lang="en-US" altLang="zh-CN" sz="1200" dirty="0" smtClean="0"/>
          </a:p>
          <a:p>
            <a:r>
              <a:rPr lang="en-US" altLang="zh-CN" sz="1200" dirty="0" smtClean="0"/>
              <a:t>1</a:t>
            </a:r>
            <a:r>
              <a:rPr lang="zh-CN" altLang="en-US" sz="1200" dirty="0" smtClean="0"/>
              <a:t>）开始有效治疗达</a:t>
            </a:r>
            <a:r>
              <a:rPr lang="en-US" altLang="zh-CN" sz="1200" dirty="0" smtClean="0"/>
              <a:t>2</a:t>
            </a:r>
            <a:r>
              <a:rPr lang="zh-CN" altLang="en-US" sz="1200" dirty="0" smtClean="0"/>
              <a:t>周；（例如</a:t>
            </a:r>
            <a:r>
              <a:rPr lang="en-US" altLang="zh-CN" sz="1200" dirty="0" smtClean="0"/>
              <a:t>MDR</a:t>
            </a:r>
            <a:r>
              <a:rPr lang="zh-CN" altLang="en-US" sz="1200" dirty="0" smtClean="0"/>
              <a:t>患者如果接受一线治疗，则可能不是有效治疗）</a:t>
            </a:r>
            <a:endParaRPr lang="en-US" altLang="zh-CN" sz="1200" dirty="0" smtClean="0"/>
          </a:p>
          <a:p>
            <a:r>
              <a:rPr lang="en-US" altLang="zh-CN" sz="1200" dirty="0" smtClean="0"/>
              <a:t>2</a:t>
            </a:r>
            <a:r>
              <a:rPr lang="zh-CN" altLang="en-US" sz="1200" dirty="0" smtClean="0"/>
              <a:t>）症状减轻；</a:t>
            </a:r>
            <a:endParaRPr lang="en-US" altLang="zh-CN" sz="1200" dirty="0" smtClean="0"/>
          </a:p>
          <a:p>
            <a:r>
              <a:rPr lang="en-US" altLang="zh-CN" sz="1200" dirty="0" smtClean="0"/>
              <a:t>3</a:t>
            </a:r>
            <a:r>
              <a:rPr lang="zh-CN" altLang="en-US" sz="1200" dirty="0" smtClean="0"/>
              <a:t>）细菌学检验表明涂片阳性等级下降等</a:t>
            </a:r>
            <a:endParaRPr lang="en-US" altLang="zh-CN" sz="1200" dirty="0" smtClean="0"/>
          </a:p>
          <a:p>
            <a:endParaRPr lang="en-US" altLang="zh-CN" sz="1200" dirty="0"/>
          </a:p>
          <a:p>
            <a:r>
              <a:rPr lang="zh-CN" altLang="en-US" sz="1200" dirty="0" smtClean="0"/>
              <a:t>此外，还需考虑：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）</a:t>
            </a:r>
            <a:r>
              <a:rPr lang="en-US" altLang="zh-CN" sz="1200" dirty="0" smtClean="0"/>
              <a:t>MDR</a:t>
            </a:r>
            <a:r>
              <a:rPr lang="zh-CN" altLang="en-US" sz="1200" dirty="0" smtClean="0"/>
              <a:t>患者传染期可能更长；</a:t>
            </a:r>
            <a:r>
              <a:rPr lang="en-US" altLang="zh-CN" sz="1200" dirty="0" smtClean="0"/>
              <a:t>2</a:t>
            </a:r>
            <a:r>
              <a:rPr lang="zh-CN" altLang="en-US" sz="1200" dirty="0" smtClean="0"/>
              <a:t>）指示病例可能持续表现有高传染性；</a:t>
            </a:r>
            <a:endParaRPr lang="en-US" altLang="zh-CN" sz="1200" dirty="0" smtClean="0"/>
          </a:p>
          <a:p>
            <a:r>
              <a:rPr lang="en-US" altLang="zh-CN" sz="1200" dirty="0" smtClean="0"/>
              <a:t>3</a:t>
            </a:r>
            <a:r>
              <a:rPr lang="zh-CN" altLang="en-US" sz="1200" dirty="0" smtClean="0"/>
              <a:t>）如果接触者是特别脆弱人群，则应以指示病例</a:t>
            </a:r>
            <a:r>
              <a:rPr lang="en-US" altLang="zh-CN" sz="1200" dirty="0" smtClean="0"/>
              <a:t>3</a:t>
            </a:r>
            <a:r>
              <a:rPr lang="zh-CN" altLang="en-US" sz="1200" dirty="0" smtClean="0"/>
              <a:t>次涂片阴性（相隔</a:t>
            </a:r>
            <a:r>
              <a:rPr lang="en-US" altLang="zh-CN" sz="1200" dirty="0" smtClean="0"/>
              <a:t>8</a:t>
            </a:r>
            <a:r>
              <a:rPr lang="zh-CN" altLang="en-US" sz="1200" dirty="0" smtClean="0"/>
              <a:t>小时以上）作为传染期结束的标准</a:t>
            </a:r>
            <a:endParaRPr lang="en-US" altLang="zh-CN" sz="1200" dirty="0" smtClean="0"/>
          </a:p>
          <a:p>
            <a:endParaRPr lang="en-US" altLang="zh-CN" sz="1200" dirty="0"/>
          </a:p>
          <a:p>
            <a:endParaRPr lang="en-US" altLang="zh-CN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3017520" y="2762885"/>
            <a:ext cx="5566410" cy="84074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/>
          <a:p>
            <a:pPr>
              <a:lnSpc>
                <a:spcPct val="130000"/>
              </a:lnSpc>
            </a:pPr>
            <a:r>
              <a:rPr lang="zh-CN" altLang="en-US" sz="3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学校结核病防控中的接触者筛查</a:t>
            </a:r>
            <a:endParaRPr lang="zh-CN" altLang="en-US" sz="3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6826C-9701-417F-A2D7-CBD17EDAD43F}" type="slidenum">
              <a:rPr lang="zh-CN" altLang="en-US" sz="1200"/>
            </a:fld>
            <a:endParaRPr lang="zh-CN" altLang="en-US" sz="1200"/>
          </a:p>
        </p:txBody>
      </p:sp>
      <p:sp>
        <p:nvSpPr>
          <p:cNvPr id="5" name="矩形 4"/>
          <p:cNvSpPr/>
          <p:nvPr>
            <p:custDataLst>
              <p:tags r:id="rId2"/>
            </p:custDataLst>
          </p:nvPr>
        </p:nvSpPr>
        <p:spPr>
          <a:xfrm>
            <a:off x="1066214" y="2379097"/>
            <a:ext cx="1446234" cy="14462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rgbClr val="FFC000">
              <a:shade val="50000"/>
            </a:srgbClr>
          </a:lnRef>
          <a:fillRef idx="1">
            <a:srgbClr val="FFC000"/>
          </a:fillRef>
          <a:effectRef idx="0">
            <a:srgbClr val="FFC000"/>
          </a:effectRef>
          <a:fontRef idx="minor">
            <a:sysClr val="window" lastClr="FFFFFF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矩形 6"/>
          <p:cNvSpPr/>
          <p:nvPr>
            <p:custDataLst>
              <p:tags r:id="rId3"/>
            </p:custDataLst>
          </p:nvPr>
        </p:nvSpPr>
        <p:spPr>
          <a:xfrm>
            <a:off x="1366178" y="2642578"/>
            <a:ext cx="1446234" cy="1446234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rgbClr val="FFC000">
              <a:shade val="50000"/>
            </a:srgbClr>
          </a:lnRef>
          <a:fillRef idx="1">
            <a:srgbClr val="FFC000"/>
          </a:fillRef>
          <a:effectRef idx="0">
            <a:srgbClr val="FFC000"/>
          </a:effectRef>
          <a:fontRef idx="minor">
            <a:sysClr val="window" lastClr="FFFFFF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4"/>
            </p:custDataLst>
          </p:nvPr>
        </p:nvSpPr>
        <p:spPr>
          <a:xfrm>
            <a:off x="1331640" y="2715766"/>
            <a:ext cx="1515316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02</a:t>
            </a:r>
            <a:endParaRPr lang="en-US" altLang="zh-CN" sz="4400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1485900" y="114300"/>
            <a:ext cx="6172200" cy="742950"/>
          </a:xfrm>
        </p:spPr>
        <p:txBody>
          <a:bodyPr>
            <a:normAutofit/>
          </a:bodyPr>
          <a:lstStyle/>
          <a:p>
            <a:r>
              <a:rPr lang="zh-CN" altLang="en-US" sz="1800" b="1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学校是结核病防控重点场所</a:t>
            </a:r>
            <a:endParaRPr lang="zh-CN" altLang="en-US" sz="1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4700"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690110" y="1814830"/>
            <a:ext cx="3397250" cy="2155825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/>
          <a:srcRect l="2034" t="4672" r="26941" b="-1434"/>
          <a:stretch>
            <a:fillRect/>
          </a:stretch>
        </p:blipFill>
        <p:spPr>
          <a:xfrm>
            <a:off x="624840" y="1194435"/>
            <a:ext cx="2407920" cy="3395980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7045" y="1194435"/>
            <a:ext cx="2277745" cy="3396615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10.xml><?xml version="1.0" encoding="utf-8"?>
<p:tagLst xmlns:p="http://schemas.openxmlformats.org/presentationml/2006/main"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618_3*l_h_f*1_1_1"/>
  <p:tag name="KSO_WM_TEMPLATE_CATEGORY" val="diagram"/>
  <p:tag name="KSO_WM_TEMPLATE_INDEX" val="618"/>
  <p:tag name="KSO_WM_UNIT_LAYERLEVEL" val="1_1_1"/>
  <p:tag name="KSO_WM_TAG_VERSION" val="1.0"/>
  <p:tag name="KSO_WM_BEAUTIFY_FLAG" val="#wm#"/>
  <p:tag name="KSO_WM_UNIT_PRESET_TEXT" val="单击此处添加文本具体内容"/>
  <p:tag name="KSO_WM_UNIT_TEXT_FILL_FORE_SCHEMECOLOR_INDEX" val="13"/>
  <p:tag name="KSO_WM_UNIT_TEXT_FILL_TYPE" val="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3"/>
  <p:tag name="KSO_WM_UNIT_ID" val="diagram618_3*l_h_i*1_1_3"/>
  <p:tag name="KSO_WM_TEMPLATE_CATEGORY" val="diagram"/>
  <p:tag name="KSO_WM_TEMPLATE_INDEX" val="618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diagram618_3*i*2"/>
  <p:tag name="KSO_WM_TEMPLATE_CATEGORY" val="diagram"/>
  <p:tag name="KSO_WM_TEMPLATE_INDEX" val="618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diagram618_3*l_h_i*1_3_2"/>
  <p:tag name="KSO_WM_TEMPLATE_CATEGORY" val="diagram"/>
  <p:tag name="KSO_WM_TEMPLATE_INDEX" val="618"/>
  <p:tag name="KSO_WM_UNIT_LAYERLEVEL" val="1_1_1"/>
  <p:tag name="KSO_WM_TAG_VERSION" val="1.0"/>
  <p:tag name="KSO_WM_BEAUTIFY_FLAG" val="#wm#"/>
  <p:tag name="KSO_WM_UNIT_LINE_FORE_SCHEMECOLOR_INDEX" val="7"/>
  <p:tag name="KSO_WM_UNIT_LINE_FILL_TYPE" val="2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618_3*l_h_i*1_3_1"/>
  <p:tag name="KSO_WM_TEMPLATE_CATEGORY" val="diagram"/>
  <p:tag name="KSO_WM_TEMPLATE_INDEX" val="618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14"/>
  <p:tag name="KSO_WM_UNIT_TEXT_FILL_TYPE" val="1"/>
</p:tagLst>
</file>

<file path=ppt/tags/tag15.xml><?xml version="1.0" encoding="utf-8"?>
<p:tagLst xmlns:p="http://schemas.openxmlformats.org/presentationml/2006/main"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618_3*l_h_f*1_3_1"/>
  <p:tag name="KSO_WM_TEMPLATE_CATEGORY" val="diagram"/>
  <p:tag name="KSO_WM_TEMPLATE_INDEX" val="618"/>
  <p:tag name="KSO_WM_UNIT_LAYERLEVEL" val="1_1_1"/>
  <p:tag name="KSO_WM_TAG_VERSION" val="1.0"/>
  <p:tag name="KSO_WM_BEAUTIFY_FLAG" val="#wm#"/>
  <p:tag name="KSO_WM_UNIT_PRESET_TEXT" val="单击此处添加文本具体内容"/>
  <p:tag name="KSO_WM_UNIT_TEXT_FILL_FORE_SCHEMECOLOR_INDEX" val="13"/>
  <p:tag name="KSO_WM_UNIT_TEXT_FILL_TYPE" val="1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"/>
  <p:tag name="KSO_WM_UNIT_ID" val="diagram618_3*l_h_i*1_3_3"/>
  <p:tag name="KSO_WM_TEMPLATE_CATEGORY" val="diagram"/>
  <p:tag name="KSO_WM_TEMPLATE_INDEX" val="618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3"/>
  <p:tag name="KSO_WM_UNIT_ID" val="diagram618_3*i*3"/>
  <p:tag name="KSO_WM_TEMPLATE_CATEGORY" val="diagram"/>
  <p:tag name="KSO_WM_TEMPLATE_INDEX" val="618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diagram618_3*l_h_i*1_2_2"/>
  <p:tag name="KSO_WM_TEMPLATE_CATEGORY" val="diagram"/>
  <p:tag name="KSO_WM_TEMPLATE_INDEX" val="618"/>
  <p:tag name="KSO_WM_UNIT_LAYERLEVEL" val="1_1_1"/>
  <p:tag name="KSO_WM_TAG_VERSION" val="1.0"/>
  <p:tag name="KSO_WM_BEAUTIFY_FLAG" val="#wm#"/>
  <p:tag name="KSO_WM_UNIT_LINE_FORE_SCHEMECOLOR_INDEX" val="6"/>
  <p:tag name="KSO_WM_UNIT_LINE_FILL_TYPE" val="2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618_3*l_h_i*1_2_1"/>
  <p:tag name="KSO_WM_TEMPLATE_CATEGORY" val="diagram"/>
  <p:tag name="KSO_WM_TEMPLATE_INDEX" val="618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20.xml><?xml version="1.0" encoding="utf-8"?>
<p:tagLst xmlns:p="http://schemas.openxmlformats.org/presentationml/2006/main"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618_3*l_h_f*1_2_1"/>
  <p:tag name="KSO_WM_TEMPLATE_CATEGORY" val="diagram"/>
  <p:tag name="KSO_WM_TEMPLATE_INDEX" val="618"/>
  <p:tag name="KSO_WM_UNIT_LAYERLEVEL" val="1_1_1"/>
  <p:tag name="KSO_WM_TAG_VERSION" val="1.0"/>
  <p:tag name="KSO_WM_BEAUTIFY_FLAG" val="#wm#"/>
  <p:tag name="KSO_WM_UNIT_PRESET_TEXT" val="单击此处添加文本具体内容"/>
  <p:tag name="KSO_WM_UNIT_TEXT_FILL_FORE_SCHEMECOLOR_INDEX" val="13"/>
  <p:tag name="KSO_WM_UNIT_TEXT_FILL_TYPE" val="1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"/>
  <p:tag name="KSO_WM_UNIT_ID" val="diagram618_3*l_h_i*1_2_3"/>
  <p:tag name="KSO_WM_TEMPLATE_CATEGORY" val="diagram"/>
  <p:tag name="KSO_WM_TEMPLATE_INDEX" val="618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22.xml><?xml version="1.0" encoding="utf-8"?>
<p:tagLst xmlns:p="http://schemas.openxmlformats.org/presentationml/2006/main"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618_3*l_h_f*1_2_1"/>
  <p:tag name="KSO_WM_TEMPLATE_CATEGORY" val="diagram"/>
  <p:tag name="KSO_WM_TEMPLATE_INDEX" val="618"/>
  <p:tag name="KSO_WM_UNIT_LAYERLEVEL" val="1_1_1"/>
  <p:tag name="KSO_WM_TAG_VERSION" val="1.0"/>
  <p:tag name="KSO_WM_BEAUTIFY_FLAG" val="#wm#"/>
  <p:tag name="KSO_WM_UNIT_PRESET_TEXT" val="单击此处添加文本具体内容"/>
  <p:tag name="KSO_WM_UNIT_TEXT_FILL_FORE_SCHEMECOLOR_INDEX" val="13"/>
  <p:tag name="KSO_WM_UNIT_TEXT_FILL_TYPE" val="1"/>
</p:tagLst>
</file>

<file path=ppt/tags/tag23.xml><?xml version="1.0" encoding="utf-8"?>
<p:tagLst xmlns:p="http://schemas.openxmlformats.org/presentationml/2006/main">
  <p:tag name="KSO_WM_TEMPLATE_CATEGORY" val="diagram"/>
  <p:tag name="KSO_WM_TEMPLATE_INDEX" val="160243"/>
  <p:tag name="KSO_WM_TAG_VERSION" val="1.0"/>
  <p:tag name="KSO_WM_UNIT_TYPE" val="l_h_f"/>
  <p:tag name="KSO_WM_UNIT_INDEX" val="1_1_1"/>
  <p:tag name="KSO_WM_UNIT_ID" val="diagram160243_3*l_h_f*1_1_1"/>
  <p:tag name="KSO_WM_UNIT_CLEAR" val="1"/>
  <p:tag name="KSO_WM_UNIT_LAYERLEVEL" val="1_1_1"/>
  <p:tag name="KSO_WM_UNIT_VALUE" val="72"/>
  <p:tag name="KSO_WM_UNIT_HIGHLIGHT" val="0"/>
  <p:tag name="KSO_WM_UNIT_COMPATIBLE" val="0"/>
  <p:tag name="KSO_WM_BEAUTIFY_FLAG" val="#wm#"/>
  <p:tag name="KSO_WM_UNIT_PRESET_TEXT_INDEX" val="4"/>
  <p:tag name="KSO_WM_UNIT_PRESET_TEXT_LEN" val="80"/>
  <p:tag name="KSO_WM_DIAGRAM_GROUP_CODE" val="l1-1"/>
  <p:tag name="KSO_WM_UNIT_TEXT_FILL_FORE_SCHEMECOLOR_INDEX" val="14"/>
  <p:tag name="KSO_WM_UNIT_TEXT_FILL_TYPE" val="1"/>
  <p:tag name="KSO_WM_UNIT_DIAGRAM_SCHEMECOLOR_ID" val="0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181264_5*l_h_i*1_1_1"/>
  <p:tag name="KSO_WM_TEMPLATE_CATEGORY" val="diagram"/>
  <p:tag name="KSO_WM_TEMPLATE_INDEX" val="20181264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20181264_5*l_h_i*1_1_2"/>
  <p:tag name="KSO_WM_TEMPLATE_CATEGORY" val="diagram"/>
  <p:tag name="KSO_WM_TEMPLATE_INDEX" val="20181264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2"/>
  <p:tag name="KSO_WM_UNIT_TEXT_FILL_TYPE" val="1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3"/>
  <p:tag name="KSO_WM_UNIT_ID" val="diagram20181264_5*l_h_i*1_1_3"/>
  <p:tag name="KSO_WM_TEMPLATE_CATEGORY" val="diagram"/>
  <p:tag name="KSO_WM_TEMPLATE_INDEX" val="20181264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27.xml><?xml version="1.0" encoding="utf-8"?>
<p:tagLst xmlns:p="http://schemas.openxmlformats.org/presentationml/2006/main">
  <p:tag name="KSO_WM_UNIT_TABLE_BEAUTIFY" val="smartTable{ff412e01-9631-4e41-97df-c38c001c8e45}"/>
</p:tagLst>
</file>

<file path=ppt/tags/tag28.xml><?xml version="1.0" encoding="utf-8"?>
<p:tagLst xmlns:p="http://schemas.openxmlformats.org/presentationml/2006/main">
  <p:tag name="KSO_WM_UNIT_TABLE_BEAUTIFY" val="smartTable{a58ddfb3-b777-4c5c-ba89-fa5d1bbb1d3d}"/>
</p:tagLst>
</file>

<file path=ppt/tags/tag29.xml><?xml version="1.0" encoding="utf-8"?>
<p:tagLst xmlns:p="http://schemas.openxmlformats.org/presentationml/2006/main">
  <p:tag name="KSO_WM_TEMPLATE_CATEGORY" val="diagram"/>
  <p:tag name="KSO_WM_TEMPLATE_INDEX" val="160243"/>
  <p:tag name="KSO_WM_TAG_VERSION" val="1.0"/>
  <p:tag name="KSO_WM_UNIT_TYPE" val="l_h_f"/>
  <p:tag name="KSO_WM_UNIT_INDEX" val="1_1_1"/>
  <p:tag name="KSO_WM_UNIT_ID" val="diagram160243_3*l_h_f*1_1_1"/>
  <p:tag name="KSO_WM_UNIT_CLEAR" val="1"/>
  <p:tag name="KSO_WM_UNIT_LAYERLEVEL" val="1_1_1"/>
  <p:tag name="KSO_WM_UNIT_VALUE" val="72"/>
  <p:tag name="KSO_WM_UNIT_HIGHLIGHT" val="0"/>
  <p:tag name="KSO_WM_UNIT_COMPATIBLE" val="0"/>
  <p:tag name="KSO_WM_BEAUTIFY_FLAG" val="#wm#"/>
  <p:tag name="KSO_WM_UNIT_PRESET_TEXT_INDEX" val="4"/>
  <p:tag name="KSO_WM_UNIT_PRESET_TEXT_LEN" val="80"/>
  <p:tag name="KSO_WM_DIAGRAM_GROUP_CODE" val="l1-1"/>
  <p:tag name="KSO_WM_UNIT_TEXT_FILL_FORE_SCHEMECOLOR_INDEX" val="14"/>
  <p:tag name="KSO_WM_UNIT_TEXT_FILL_TYPE" val="1"/>
  <p:tag name="KSO_WM_UNIT_DIAGRAM_SCHEMECOLOR_ID" val="0"/>
</p:tagLst>
</file>

<file path=ppt/tags/tag3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181264_5*l_h_i*1_1_1"/>
  <p:tag name="KSO_WM_TEMPLATE_CATEGORY" val="diagram"/>
  <p:tag name="KSO_WM_TEMPLATE_INDEX" val="20181264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20181264_5*l_h_i*1_1_2"/>
  <p:tag name="KSO_WM_TEMPLATE_CATEGORY" val="diagram"/>
  <p:tag name="KSO_WM_TEMPLATE_INDEX" val="20181264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2"/>
  <p:tag name="KSO_WM_UNIT_TEXT_FILL_TYPE" val="1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3"/>
  <p:tag name="KSO_WM_UNIT_ID" val="diagram20181264_5*l_h_i*1_1_3"/>
  <p:tag name="KSO_WM_TEMPLATE_CATEGORY" val="diagram"/>
  <p:tag name="KSO_WM_TEMPLATE_INDEX" val="20181264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33.xml><?xml version="1.0" encoding="utf-8"?>
<p:tagLst xmlns:p="http://schemas.openxmlformats.org/presentationml/2006/main">
  <p:tag name="KSO_WM_UNIT_TABLE_BEAUTIFY" val="smartTable{7580082e-b805-4205-b1a7-cd3f631a8e7d}"/>
</p:tagLst>
</file>

<file path=ppt/tags/tag34.xml><?xml version="1.0" encoding="utf-8"?>
<p:tagLst xmlns:p="http://schemas.openxmlformats.org/presentationml/2006/main">
  <p:tag name="KSO_WM_TAG_VERSION" val="1.0"/>
  <p:tag name="KSO_WM_BEAUTIFY_FLAG" val="#wm#"/>
  <p:tag name="KSO_WM_UNIT_ID" val="diagram433_4*m_i*1_1"/>
  <p:tag name="KSO_WM_TEMPLATE_CATEGORY" val="diagram"/>
  <p:tag name="KSO_WM_TEMPLATE_INDEX" val="433"/>
  <p:tag name="KSO_WM_UNIT_TYPE" val="m_i"/>
  <p:tag name="KSO_WM_UNIT_INDEX" val="1_1"/>
  <p:tag name="KSO_WM_UNIT_CLEAR" val="1"/>
  <p:tag name="KSO_WM_UNIT_LAYERLEVEL" val="1_1"/>
  <p:tag name="KSO_WM_DIAGRAM_GROUP_CODE" val="m1-1"/>
  <p:tag name="KSO_WM_UNIT_LINE_FORE_SCHEMECOLOR_INDEX" val="13"/>
  <p:tag name="KSO_WM_UNIT_LINE_FILL_TYPE" val="2"/>
  <p:tag name="KSO_WM_UNIT_USESOURCEFORMAT_APPLY" val="0"/>
</p:tagLst>
</file>

<file path=ppt/tags/tag3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433_4*i*1"/>
  <p:tag name="KSO_WM_TEMPLATE_CATEGORY" val="diagram"/>
  <p:tag name="KSO_WM_TEMPLATE_INDEX" val="433"/>
  <p:tag name="KSO_WM_UNIT_INDEX" val="1"/>
</p:tagLst>
</file>

<file path=ppt/tags/tag36.xml><?xml version="1.0" encoding="utf-8"?>
<p:tagLst xmlns:p="http://schemas.openxmlformats.org/presentationml/2006/main">
  <p:tag name="KSO_WM_TAG_VERSION" val="1.0"/>
  <p:tag name="KSO_WM_BEAUTIFY_FLAG" val="#wm#"/>
  <p:tag name="KSO_WM_UNIT_ID" val="diagram433_4*m_h_f*1_1_1"/>
  <p:tag name="KSO_WM_TEMPLATE_CATEGORY" val="diagram"/>
  <p:tag name="KSO_WM_TEMPLATE_INDEX" val="433"/>
  <p:tag name="KSO_WM_UNIT_TYPE" val="m_h_f"/>
  <p:tag name="KSO_WM_UNIT_INDEX" val="1_1_1"/>
  <p:tag name="KSO_WM_UNIT_CLEAR" val="1"/>
  <p:tag name="KSO_WM_UNIT_LAYERLEVEL" val="1_1_1"/>
  <p:tag name="KSO_WM_UNIT_VALUE" val="35"/>
  <p:tag name="KSO_WM_UNIT_HIGHLIGHT" val="0"/>
  <p:tag name="KSO_WM_UNIT_COMPATIBLE" val="0"/>
  <p:tag name="KSO_WM_UNIT_PRESET_TEXT_INDEX" val="4"/>
  <p:tag name="KSO_WM_UNIT_PRESET_TEXT_LEN" val="26"/>
  <p:tag name="KSO_WM_DIAGRAM_GROUP_CODE" val="m1-1"/>
  <p:tag name="KSO_WM_UNIT_FILL_FORE_SCHEMECOLOR_INDEX" val="5"/>
  <p:tag name="KSO_WM_UNIT_FILL_TYPE" val="1"/>
  <p:tag name="KSO_WM_UNIT_TEXT_FILL_FORE_SCHEMECOLOR_INDEX" val="5"/>
  <p:tag name="KSO_WM_UNIT_TEXT_FILL_TYPE" val="1"/>
  <p:tag name="KSO_WM_UNIT_USESOURCEFORMAT_APPLY" val="0"/>
</p:tagLst>
</file>

<file path=ppt/tags/tag37.xml><?xml version="1.0" encoding="utf-8"?>
<p:tagLst xmlns:p="http://schemas.openxmlformats.org/presentationml/2006/main">
  <p:tag name="KSO_WM_TAG_VERSION" val="1.0"/>
  <p:tag name="KSO_WM_BEAUTIFY_FLAG" val="#wm#"/>
  <p:tag name="KSO_WM_UNIT_ID" val="diagram433_4*m_i*1_2"/>
  <p:tag name="KSO_WM_TEMPLATE_CATEGORY" val="diagram"/>
  <p:tag name="KSO_WM_TEMPLATE_INDEX" val="433"/>
  <p:tag name="KSO_WM_UNIT_TYPE" val="m_i"/>
  <p:tag name="KSO_WM_UNIT_INDEX" val="1_2"/>
  <p:tag name="KSO_WM_UNIT_CLEAR" val="1"/>
  <p:tag name="KSO_WM_UNIT_LAYERLEVEL" val="1_1"/>
  <p:tag name="KSO_WM_DIAGRAM_GROUP_CODE" val="m1-1"/>
  <p:tag name="KSO_WM_UNIT_FILL_FORE_SCHEMECOLOR_INDEX" val="5"/>
  <p:tag name="KSO_WM_UNIT_FILL_TYPE" val="1"/>
  <p:tag name="KSO_WM_UNIT_LINE_FORE_SCHEMECOLOR_INDEX" val="14"/>
  <p:tag name="KSO_WM_UNIT_LINE_FILL_TYPE" val="2"/>
  <p:tag name="KSO_WM_UNIT_TEXT_FILL_FORE_SCHEMECOLOR_INDEX" val="2"/>
  <p:tag name="KSO_WM_UNIT_TEXT_FILL_TYPE" val="1"/>
  <p:tag name="KSO_WM_UNIT_USESOURCEFORMAT_APPLY" val="0"/>
</p:tagLst>
</file>

<file path=ppt/tags/tag38.xml><?xml version="1.0" encoding="utf-8"?>
<p:tagLst xmlns:p="http://schemas.openxmlformats.org/presentationml/2006/main">
  <p:tag name="KSO_WM_TAG_VERSION" val="1.0"/>
  <p:tag name="KSO_WM_BEAUTIFY_FLAG" val="#wm#"/>
  <p:tag name="KSO_WM_UNIT_ID" val="diagram433_4*m_i*1_3"/>
  <p:tag name="KSO_WM_TEMPLATE_CATEGORY" val="diagram"/>
  <p:tag name="KSO_WM_TEMPLATE_INDEX" val="433"/>
  <p:tag name="KSO_WM_UNIT_TYPE" val="m_i"/>
  <p:tag name="KSO_WM_UNIT_INDEX" val="1_3"/>
  <p:tag name="KSO_WM_UNIT_CLEAR" val="1"/>
  <p:tag name="KSO_WM_UNIT_LAYERLEVEL" val="1_1"/>
  <p:tag name="KSO_WM_DIAGRAM_GROUP_CODE" val="m1-1"/>
  <p:tag name="KSO_WM_UNIT_FILL_FORE_SCHEMECOLOR_INDEX" val="14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39.xml><?xml version="1.0" encoding="utf-8"?>
<p:tagLst xmlns:p="http://schemas.openxmlformats.org/presentationml/2006/main">
  <p:tag name="KSO_WM_TAG_VERSION" val="1.0"/>
  <p:tag name="KSO_WM_BEAUTIFY_FLAG" val="#wm#"/>
  <p:tag name="KSO_WM_UNIT_ID" val="diagram433_4*m_i*1_4"/>
  <p:tag name="KSO_WM_TEMPLATE_CATEGORY" val="diagram"/>
  <p:tag name="KSO_WM_TEMPLATE_INDEX" val="433"/>
  <p:tag name="KSO_WM_UNIT_TYPE" val="m_i"/>
  <p:tag name="KSO_WM_UNIT_INDEX" val="1_4"/>
  <p:tag name="KSO_WM_UNIT_CLEAR" val="1"/>
  <p:tag name="KSO_WM_UNIT_LAYERLEVEL" val="1_1"/>
  <p:tag name="KSO_WM_DIAGRAM_GROUP_CODE" val="m1-1"/>
  <p:tag name="KSO_WM_UNIT_FILL_FORE_SCHEMECOLOR_INDEX" val="14"/>
  <p:tag name="KSO_WM_UNIT_FILL_TYPE" val="1"/>
  <p:tag name="KSO_WM_UNIT_LINE_FORE_SCHEMECOLOR_INDEX" val="13"/>
  <p:tag name="KSO_WM_UNIT_LINE_FILL_TYPE" val="2"/>
  <p:tag name="KSO_WM_UNIT_TEXT_FILL_FORE_SCHEMECOLOR_INDEX" val="2"/>
  <p:tag name="KSO_WM_UNIT_TEXT_FILL_TYPE" val="1"/>
  <p:tag name="KSO_WM_UNIT_USESOURCEFORMAT_APPLY" val="0"/>
</p:tagLst>
</file>

<file path=ppt/tags/tag4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4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433_4*i*10"/>
  <p:tag name="KSO_WM_TEMPLATE_CATEGORY" val="diagram"/>
  <p:tag name="KSO_WM_TEMPLATE_INDEX" val="433"/>
  <p:tag name="KSO_WM_UNIT_INDEX" val="10"/>
</p:tagLst>
</file>

<file path=ppt/tags/tag41.xml><?xml version="1.0" encoding="utf-8"?>
<p:tagLst xmlns:p="http://schemas.openxmlformats.org/presentationml/2006/main">
  <p:tag name="KSO_WM_TAG_VERSION" val="1.0"/>
  <p:tag name="KSO_WM_BEAUTIFY_FLAG" val="#wm#"/>
  <p:tag name="KSO_WM_UNIT_ID" val="diagram433_4*m_h_f*1_3_1"/>
  <p:tag name="KSO_WM_TEMPLATE_CATEGORY" val="diagram"/>
  <p:tag name="KSO_WM_TEMPLATE_INDEX" val="433"/>
  <p:tag name="KSO_WM_UNIT_TYPE" val="m_h_f"/>
  <p:tag name="KSO_WM_UNIT_INDEX" val="1_3_1"/>
  <p:tag name="KSO_WM_UNIT_CLEAR" val="1"/>
  <p:tag name="KSO_WM_UNIT_LAYERLEVEL" val="1_1_1"/>
  <p:tag name="KSO_WM_UNIT_VALUE" val="35"/>
  <p:tag name="KSO_WM_UNIT_HIGHLIGHT" val="0"/>
  <p:tag name="KSO_WM_UNIT_COMPATIBLE" val="0"/>
  <p:tag name="KSO_WM_UNIT_PRESET_TEXT_INDEX" val="4"/>
  <p:tag name="KSO_WM_UNIT_PRESET_TEXT_LEN" val="26"/>
  <p:tag name="KSO_WM_DIAGRAM_GROUP_CODE" val="m1-1"/>
  <p:tag name="KSO_WM_UNIT_FILL_FORE_SCHEMECOLOR_INDEX" val="7"/>
  <p:tag name="KSO_WM_UNIT_FILL_TYPE" val="1"/>
  <p:tag name="KSO_WM_UNIT_TEXT_FILL_FORE_SCHEMECOLOR_INDEX" val="7"/>
  <p:tag name="KSO_WM_UNIT_TEXT_FILL_TYPE" val="1"/>
  <p:tag name="KSO_WM_UNIT_USESOURCEFORMAT_APPLY" val="0"/>
</p:tagLst>
</file>

<file path=ppt/tags/tag42.xml><?xml version="1.0" encoding="utf-8"?>
<p:tagLst xmlns:p="http://schemas.openxmlformats.org/presentationml/2006/main">
  <p:tag name="KSO_WM_TAG_VERSION" val="1.0"/>
  <p:tag name="KSO_WM_BEAUTIFY_FLAG" val="#wm#"/>
  <p:tag name="KSO_WM_UNIT_ID" val="diagram433_4*m_i*1_5"/>
  <p:tag name="KSO_WM_TEMPLATE_CATEGORY" val="diagram"/>
  <p:tag name="KSO_WM_TEMPLATE_INDEX" val="433"/>
  <p:tag name="KSO_WM_UNIT_TYPE" val="m_i"/>
  <p:tag name="KSO_WM_UNIT_INDEX" val="1_5"/>
  <p:tag name="KSO_WM_UNIT_CLEAR" val="1"/>
  <p:tag name="KSO_WM_UNIT_LAYERLEVEL" val="1_1"/>
  <p:tag name="KSO_WM_DIAGRAM_GROUP_CODE" val="m1-1"/>
  <p:tag name="KSO_WM_UNIT_FILL_FORE_SCHEMECOLOR_INDEX" val="7"/>
  <p:tag name="KSO_WM_UNIT_FILL_TYPE" val="1"/>
  <p:tag name="KSO_WM_UNIT_LINE_FORE_SCHEMECOLOR_INDEX" val="14"/>
  <p:tag name="KSO_WM_UNIT_LINE_FILL_TYPE" val="2"/>
  <p:tag name="KSO_WM_UNIT_TEXT_FILL_FORE_SCHEMECOLOR_INDEX" val="2"/>
  <p:tag name="KSO_WM_UNIT_TEXT_FILL_TYPE" val="1"/>
  <p:tag name="KSO_WM_UNIT_USESOURCEFORMAT_APPLY" val="0"/>
</p:tagLst>
</file>

<file path=ppt/tags/tag43.xml><?xml version="1.0" encoding="utf-8"?>
<p:tagLst xmlns:p="http://schemas.openxmlformats.org/presentationml/2006/main">
  <p:tag name="KSO_WM_TAG_VERSION" val="1.0"/>
  <p:tag name="KSO_WM_BEAUTIFY_FLAG" val="#wm#"/>
  <p:tag name="KSO_WM_UNIT_ID" val="diagram433_4*m_i*1_6"/>
  <p:tag name="KSO_WM_TEMPLATE_CATEGORY" val="diagram"/>
  <p:tag name="KSO_WM_TEMPLATE_INDEX" val="433"/>
  <p:tag name="KSO_WM_UNIT_TYPE" val="m_i"/>
  <p:tag name="KSO_WM_UNIT_INDEX" val="1_6"/>
  <p:tag name="KSO_WM_UNIT_CLEAR" val="1"/>
  <p:tag name="KSO_WM_UNIT_LAYERLEVEL" val="1_1"/>
  <p:tag name="KSO_WM_DIAGRAM_GROUP_CODE" val="m1-1"/>
  <p:tag name="KSO_WM_UNIT_FILL_FORE_SCHEMECOLOR_INDEX" val="14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44.xml><?xml version="1.0" encoding="utf-8"?>
<p:tagLst xmlns:p="http://schemas.openxmlformats.org/presentationml/2006/main">
  <p:tag name="KSO_WM_TAG_VERSION" val="1.0"/>
  <p:tag name="KSO_WM_BEAUTIFY_FLAG" val="#wm#"/>
  <p:tag name="KSO_WM_UNIT_ID" val="diagram433_4*m_i*1_7"/>
  <p:tag name="KSO_WM_TEMPLATE_CATEGORY" val="diagram"/>
  <p:tag name="KSO_WM_TEMPLATE_INDEX" val="433"/>
  <p:tag name="KSO_WM_UNIT_TYPE" val="m_i"/>
  <p:tag name="KSO_WM_UNIT_INDEX" val="1_7"/>
  <p:tag name="KSO_WM_UNIT_CLEAR" val="1"/>
  <p:tag name="KSO_WM_UNIT_LAYERLEVEL" val="1_1"/>
  <p:tag name="KSO_WM_DIAGRAM_GROUP_CODE" val="m1-1"/>
  <p:tag name="KSO_WM_UNIT_FILL_FORE_SCHEMECOLOR_INDEX" val="14"/>
  <p:tag name="KSO_WM_UNIT_FILL_TYPE" val="1"/>
  <p:tag name="KSO_WM_UNIT_LINE_FORE_SCHEMECOLOR_INDEX" val="13"/>
  <p:tag name="KSO_WM_UNIT_LINE_FILL_TYPE" val="2"/>
  <p:tag name="KSO_WM_UNIT_TEXT_FILL_FORE_SCHEMECOLOR_INDEX" val="2"/>
  <p:tag name="KSO_WM_UNIT_TEXT_FILL_TYPE" val="1"/>
  <p:tag name="KSO_WM_UNIT_USESOURCEFORMAT_APPLY" val="0"/>
</p:tagLst>
</file>

<file path=ppt/tags/tag4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433_4*i*19"/>
  <p:tag name="KSO_WM_TEMPLATE_CATEGORY" val="diagram"/>
  <p:tag name="KSO_WM_TEMPLATE_INDEX" val="433"/>
  <p:tag name="KSO_WM_UNIT_INDEX" val="19"/>
</p:tagLst>
</file>

<file path=ppt/tags/tag46.xml><?xml version="1.0" encoding="utf-8"?>
<p:tagLst xmlns:p="http://schemas.openxmlformats.org/presentationml/2006/main">
  <p:tag name="KSO_WM_TAG_VERSION" val="1.0"/>
  <p:tag name="KSO_WM_BEAUTIFY_FLAG" val="#wm#"/>
  <p:tag name="KSO_WM_UNIT_ID" val="diagram433_4*m_h_f*1_2_1"/>
  <p:tag name="KSO_WM_TEMPLATE_CATEGORY" val="diagram"/>
  <p:tag name="KSO_WM_TEMPLATE_INDEX" val="433"/>
  <p:tag name="KSO_WM_UNIT_TYPE" val="m_h_f"/>
  <p:tag name="KSO_WM_UNIT_INDEX" val="1_2_1"/>
  <p:tag name="KSO_WM_UNIT_CLEAR" val="1"/>
  <p:tag name="KSO_WM_UNIT_LAYERLEVEL" val="1_1_1"/>
  <p:tag name="KSO_WM_UNIT_VALUE" val="35"/>
  <p:tag name="KSO_WM_UNIT_HIGHLIGHT" val="0"/>
  <p:tag name="KSO_WM_UNIT_COMPATIBLE" val="0"/>
  <p:tag name="KSO_WM_UNIT_PRESET_TEXT_INDEX" val="4"/>
  <p:tag name="KSO_WM_UNIT_PRESET_TEXT_LEN" val="26"/>
  <p:tag name="KSO_WM_DIAGRAM_GROUP_CODE" val="m1-1"/>
  <p:tag name="KSO_WM_UNIT_FILL_FORE_SCHEMECOLOR_INDEX" val="6"/>
  <p:tag name="KSO_WM_UNIT_FILL_TYPE" val="1"/>
  <p:tag name="KSO_WM_UNIT_TEXT_FILL_FORE_SCHEMECOLOR_INDEX" val="6"/>
  <p:tag name="KSO_WM_UNIT_TEXT_FILL_TYPE" val="1"/>
  <p:tag name="KSO_WM_UNIT_USESOURCEFORMAT_APPLY" val="0"/>
</p:tagLst>
</file>

<file path=ppt/tags/tag47.xml><?xml version="1.0" encoding="utf-8"?>
<p:tagLst xmlns:p="http://schemas.openxmlformats.org/presentationml/2006/main">
  <p:tag name="KSO_WM_TAG_VERSION" val="1.0"/>
  <p:tag name="KSO_WM_BEAUTIFY_FLAG" val="#wm#"/>
  <p:tag name="KSO_WM_UNIT_ID" val="diagram433_4*m_i*1_8"/>
  <p:tag name="KSO_WM_TEMPLATE_CATEGORY" val="diagram"/>
  <p:tag name="KSO_WM_TEMPLATE_INDEX" val="433"/>
  <p:tag name="KSO_WM_UNIT_TYPE" val="m_i"/>
  <p:tag name="KSO_WM_UNIT_INDEX" val="1_8"/>
  <p:tag name="KSO_WM_UNIT_CLEAR" val="1"/>
  <p:tag name="KSO_WM_UNIT_LAYERLEVEL" val="1_1"/>
  <p:tag name="KSO_WM_DIAGRAM_GROUP_CODE" val="m1-1"/>
  <p:tag name="KSO_WM_UNIT_FILL_FORE_SCHEMECOLOR_INDEX" val="6"/>
  <p:tag name="KSO_WM_UNIT_FILL_TYPE" val="1"/>
  <p:tag name="KSO_WM_UNIT_LINE_FORE_SCHEMECOLOR_INDEX" val="14"/>
  <p:tag name="KSO_WM_UNIT_LINE_FILL_TYPE" val="2"/>
  <p:tag name="KSO_WM_UNIT_TEXT_FILL_FORE_SCHEMECOLOR_INDEX" val="2"/>
  <p:tag name="KSO_WM_UNIT_TEXT_FILL_TYPE" val="1"/>
  <p:tag name="KSO_WM_UNIT_USESOURCEFORMAT_APPLY" val="0"/>
</p:tagLst>
</file>

<file path=ppt/tags/tag48.xml><?xml version="1.0" encoding="utf-8"?>
<p:tagLst xmlns:p="http://schemas.openxmlformats.org/presentationml/2006/main">
  <p:tag name="KSO_WM_TAG_VERSION" val="1.0"/>
  <p:tag name="KSO_WM_BEAUTIFY_FLAG" val="#wm#"/>
  <p:tag name="KSO_WM_UNIT_ID" val="diagram433_4*m_i*1_9"/>
  <p:tag name="KSO_WM_TEMPLATE_CATEGORY" val="diagram"/>
  <p:tag name="KSO_WM_TEMPLATE_INDEX" val="433"/>
  <p:tag name="KSO_WM_UNIT_TYPE" val="m_i"/>
  <p:tag name="KSO_WM_UNIT_INDEX" val="1_9"/>
  <p:tag name="KSO_WM_UNIT_CLEAR" val="1"/>
  <p:tag name="KSO_WM_UNIT_LAYERLEVEL" val="1_1"/>
  <p:tag name="KSO_WM_DIAGRAM_GROUP_CODE" val="m1-1"/>
  <p:tag name="KSO_WM_UNIT_FILL_FORE_SCHEMECOLOR_INDEX" val="14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49.xml><?xml version="1.0" encoding="utf-8"?>
<p:tagLst xmlns:p="http://schemas.openxmlformats.org/presentationml/2006/main">
  <p:tag name="KSO_WM_TAG_VERSION" val="1.0"/>
  <p:tag name="KSO_WM_BEAUTIFY_FLAG" val="#wm#"/>
  <p:tag name="KSO_WM_UNIT_ID" val="diagram433_4*m_i*1_10"/>
  <p:tag name="KSO_WM_TEMPLATE_CATEGORY" val="diagram"/>
  <p:tag name="KSO_WM_TEMPLATE_INDEX" val="433"/>
  <p:tag name="KSO_WM_UNIT_TYPE" val="m_i"/>
  <p:tag name="KSO_WM_UNIT_INDEX" val="1_10"/>
  <p:tag name="KSO_WM_UNIT_CLEAR" val="1"/>
  <p:tag name="KSO_WM_UNIT_LAYERLEVEL" val="1_1"/>
  <p:tag name="KSO_WM_DIAGRAM_GROUP_CODE" val="m1-1"/>
  <p:tag name="KSO_WM_UNIT_FILL_FORE_SCHEMECOLOR_INDEX" val="14"/>
  <p:tag name="KSO_WM_UNIT_FILL_TYPE" val="1"/>
  <p:tag name="KSO_WM_UNIT_LINE_FORE_SCHEMECOLOR_INDEX" val="13"/>
  <p:tag name="KSO_WM_UNIT_LINE_FILL_TYPE" val="2"/>
  <p:tag name="KSO_WM_UNIT_TEXT_FILL_FORE_SCHEMECOLOR_INDEX" val="2"/>
  <p:tag name="KSO_WM_UNIT_TEXT_FILL_TYPE" val="1"/>
  <p:tag name="KSO_WM_UNIT_USESOURCEFORMAT_APPLY" val="0"/>
</p:tagLst>
</file>

<file path=ppt/tags/tag5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50.xml><?xml version="1.0" encoding="utf-8"?>
<p:tagLst xmlns:p="http://schemas.openxmlformats.org/presentationml/2006/main">
  <p:tag name="KSO_WM_TAG_VERSION" val="1.0"/>
  <p:tag name="KSO_WM_BEAUTIFY_FLAG" val="#wm#"/>
  <p:tag name="KSO_WM_UNIT_ID" val="diagram433_4*m_h_a*1_1_1"/>
  <p:tag name="KSO_WM_TEMPLATE_CATEGORY" val="diagram"/>
  <p:tag name="KSO_WM_TEMPLATE_INDEX" val="433"/>
  <p:tag name="KSO_WM_UNIT_TYPE" val="m_h_a"/>
  <p:tag name="KSO_WM_UNIT_INDEX" val="1_1_1"/>
  <p:tag name="KSO_WM_UNIT_CLEAR" val="1"/>
  <p:tag name="KSO_WM_UNIT_LAYERLEVEL" val="1_1_1"/>
  <p:tag name="KSO_WM_UNIT_VALUE" val="7"/>
  <p:tag name="KSO_WM_UNIT_HIGHLIGHT" val="0"/>
  <p:tag name="KSO_WM_UNIT_COMPATIBLE" val="0"/>
  <p:tag name="KSO_WM_UNIT_PRESET_TEXT_INDEX" val="4"/>
  <p:tag name="KSO_WM_UNIT_PRESET_TEXT_LEN" val="12"/>
  <p:tag name="KSO_WM_DIAGRAM_GROUP_CODE" val="m1-1"/>
  <p:tag name="KSO_WM_UNIT_TEXT_FILL_FORE_SCHEMECOLOR_INDEX" val="13"/>
  <p:tag name="KSO_WM_UNIT_TEXT_FILL_TYPE" val="1"/>
  <p:tag name="KSO_WM_UNIT_USESOURCEFORMAT_APPLY" val="0"/>
</p:tagLst>
</file>

<file path=ppt/tags/tag51.xml><?xml version="1.0" encoding="utf-8"?>
<p:tagLst xmlns:p="http://schemas.openxmlformats.org/presentationml/2006/main">
  <p:tag name="KSO_WM_TAG_VERSION" val="1.0"/>
  <p:tag name="KSO_WM_BEAUTIFY_FLAG" val="#wm#"/>
  <p:tag name="KSO_WM_UNIT_ID" val="diagram433_4*m_h_a*1_2_1"/>
  <p:tag name="KSO_WM_TEMPLATE_CATEGORY" val="diagram"/>
  <p:tag name="KSO_WM_TEMPLATE_INDEX" val="433"/>
  <p:tag name="KSO_WM_UNIT_TYPE" val="m_h_a"/>
  <p:tag name="KSO_WM_UNIT_INDEX" val="1_2_1"/>
  <p:tag name="KSO_WM_UNIT_CLEAR" val="1"/>
  <p:tag name="KSO_WM_UNIT_LAYERLEVEL" val="1_1_1"/>
  <p:tag name="KSO_WM_UNIT_VALUE" val="7"/>
  <p:tag name="KSO_WM_UNIT_HIGHLIGHT" val="0"/>
  <p:tag name="KSO_WM_UNIT_COMPATIBLE" val="0"/>
  <p:tag name="KSO_WM_UNIT_PRESET_TEXT_INDEX" val="4"/>
  <p:tag name="KSO_WM_UNIT_PRESET_TEXT_LEN" val="12"/>
  <p:tag name="KSO_WM_DIAGRAM_GROUP_CODE" val="m1-1"/>
  <p:tag name="KSO_WM_UNIT_TEXT_FILL_FORE_SCHEMECOLOR_INDEX" val="13"/>
  <p:tag name="KSO_WM_UNIT_TEXT_FILL_TYPE" val="1"/>
  <p:tag name="KSO_WM_UNIT_USESOURCEFORMAT_APPLY" val="0"/>
</p:tagLst>
</file>

<file path=ppt/tags/tag52.xml><?xml version="1.0" encoding="utf-8"?>
<p:tagLst xmlns:p="http://schemas.openxmlformats.org/presentationml/2006/main">
  <p:tag name="KSO_WM_TAG_VERSION" val="1.0"/>
  <p:tag name="KSO_WM_BEAUTIFY_FLAG" val="#wm#"/>
  <p:tag name="KSO_WM_UNIT_ID" val="diagram433_4*m_h_a*1_3_1"/>
  <p:tag name="KSO_WM_TEMPLATE_CATEGORY" val="diagram"/>
  <p:tag name="KSO_WM_TEMPLATE_INDEX" val="433"/>
  <p:tag name="KSO_WM_UNIT_TYPE" val="m_h_a"/>
  <p:tag name="KSO_WM_UNIT_INDEX" val="1_3_1"/>
  <p:tag name="KSO_WM_UNIT_CLEAR" val="1"/>
  <p:tag name="KSO_WM_UNIT_LAYERLEVEL" val="1_1_1"/>
  <p:tag name="KSO_WM_UNIT_VALUE" val="7"/>
  <p:tag name="KSO_WM_UNIT_HIGHLIGHT" val="0"/>
  <p:tag name="KSO_WM_UNIT_COMPATIBLE" val="0"/>
  <p:tag name="KSO_WM_UNIT_PRESET_TEXT_INDEX" val="4"/>
  <p:tag name="KSO_WM_UNIT_PRESET_TEXT_LEN" val="12"/>
  <p:tag name="KSO_WM_DIAGRAM_GROUP_CODE" val="m1-1"/>
  <p:tag name="KSO_WM_UNIT_TEXT_FILL_FORE_SCHEMECOLOR_INDEX" val="13"/>
  <p:tag name="KSO_WM_UNIT_TEXT_FILL_TYPE" val="1"/>
  <p:tag name="KSO_WM_UNIT_USESOURCEFORMAT_APPLY" val="0"/>
</p:tagLst>
</file>

<file path=ppt/tags/tag5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433_4*i*10"/>
  <p:tag name="KSO_WM_TEMPLATE_CATEGORY" val="diagram"/>
  <p:tag name="KSO_WM_TEMPLATE_INDEX" val="433"/>
  <p:tag name="KSO_WM_UNIT_INDEX" val="10"/>
</p:tagLst>
</file>

<file path=ppt/tags/tag54.xml><?xml version="1.0" encoding="utf-8"?>
<p:tagLst xmlns:p="http://schemas.openxmlformats.org/presentationml/2006/main">
  <p:tag name="KSO_WM_TAG_VERSION" val="1.0"/>
  <p:tag name="KSO_WM_BEAUTIFY_FLAG" val="#wm#"/>
  <p:tag name="KSO_WM_UNIT_ID" val="diagram433_4*m_h_f*1_3_1"/>
  <p:tag name="KSO_WM_TEMPLATE_CATEGORY" val="diagram"/>
  <p:tag name="KSO_WM_TEMPLATE_INDEX" val="433"/>
  <p:tag name="KSO_WM_UNIT_TYPE" val="m_h_f"/>
  <p:tag name="KSO_WM_UNIT_INDEX" val="1_3_1"/>
  <p:tag name="KSO_WM_UNIT_CLEAR" val="1"/>
  <p:tag name="KSO_WM_UNIT_LAYERLEVEL" val="1_1_1"/>
  <p:tag name="KSO_WM_UNIT_VALUE" val="35"/>
  <p:tag name="KSO_WM_UNIT_HIGHLIGHT" val="0"/>
  <p:tag name="KSO_WM_UNIT_COMPATIBLE" val="0"/>
  <p:tag name="KSO_WM_UNIT_PRESET_TEXT_INDEX" val="4"/>
  <p:tag name="KSO_WM_UNIT_PRESET_TEXT_LEN" val="26"/>
  <p:tag name="KSO_WM_DIAGRAM_GROUP_CODE" val="m1-1"/>
  <p:tag name="KSO_WM_UNIT_FILL_FORE_SCHEMECOLOR_INDEX" val="7"/>
  <p:tag name="KSO_WM_UNIT_FILL_TYPE" val="1"/>
  <p:tag name="KSO_WM_UNIT_TEXT_FILL_FORE_SCHEMECOLOR_INDEX" val="7"/>
  <p:tag name="KSO_WM_UNIT_TEXT_FILL_TYPE" val="1"/>
  <p:tag name="KSO_WM_UNIT_USESOURCEFORMAT_APPLY" val="0"/>
</p:tagLst>
</file>

<file path=ppt/tags/tag55.xml><?xml version="1.0" encoding="utf-8"?>
<p:tagLst xmlns:p="http://schemas.openxmlformats.org/presentationml/2006/main">
  <p:tag name="KSO_WM_TAG_VERSION" val="1.0"/>
  <p:tag name="KSO_WM_BEAUTIFY_FLAG" val="#wm#"/>
  <p:tag name="KSO_WM_UNIT_ID" val="diagram433_4*m_i*1_5"/>
  <p:tag name="KSO_WM_TEMPLATE_CATEGORY" val="diagram"/>
  <p:tag name="KSO_WM_TEMPLATE_INDEX" val="433"/>
  <p:tag name="KSO_WM_UNIT_TYPE" val="m_i"/>
  <p:tag name="KSO_WM_UNIT_INDEX" val="1_5"/>
  <p:tag name="KSO_WM_UNIT_CLEAR" val="1"/>
  <p:tag name="KSO_WM_UNIT_LAYERLEVEL" val="1_1"/>
  <p:tag name="KSO_WM_DIAGRAM_GROUP_CODE" val="m1-1"/>
  <p:tag name="KSO_WM_UNIT_FILL_FORE_SCHEMECOLOR_INDEX" val="7"/>
  <p:tag name="KSO_WM_UNIT_FILL_TYPE" val="1"/>
  <p:tag name="KSO_WM_UNIT_LINE_FORE_SCHEMECOLOR_INDEX" val="14"/>
  <p:tag name="KSO_WM_UNIT_LINE_FILL_TYPE" val="2"/>
  <p:tag name="KSO_WM_UNIT_TEXT_FILL_FORE_SCHEMECOLOR_INDEX" val="2"/>
  <p:tag name="KSO_WM_UNIT_TEXT_FILL_TYPE" val="1"/>
  <p:tag name="KSO_WM_UNIT_USESOURCEFORMAT_APPLY" val="0"/>
</p:tagLst>
</file>

<file path=ppt/tags/tag56.xml><?xml version="1.0" encoding="utf-8"?>
<p:tagLst xmlns:p="http://schemas.openxmlformats.org/presentationml/2006/main">
  <p:tag name="KSO_WM_TAG_VERSION" val="1.0"/>
  <p:tag name="KSO_WM_BEAUTIFY_FLAG" val="#wm#"/>
  <p:tag name="KSO_WM_UNIT_ID" val="diagram433_4*m_i*1_6"/>
  <p:tag name="KSO_WM_TEMPLATE_CATEGORY" val="diagram"/>
  <p:tag name="KSO_WM_TEMPLATE_INDEX" val="433"/>
  <p:tag name="KSO_WM_UNIT_TYPE" val="m_i"/>
  <p:tag name="KSO_WM_UNIT_INDEX" val="1_6"/>
  <p:tag name="KSO_WM_UNIT_CLEAR" val="1"/>
  <p:tag name="KSO_WM_UNIT_LAYERLEVEL" val="1_1"/>
  <p:tag name="KSO_WM_DIAGRAM_GROUP_CODE" val="m1-1"/>
  <p:tag name="KSO_WM_UNIT_FILL_FORE_SCHEMECOLOR_INDEX" val="14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57.xml><?xml version="1.0" encoding="utf-8"?>
<p:tagLst xmlns:p="http://schemas.openxmlformats.org/presentationml/2006/main">
  <p:tag name="KSO_WM_TAG_VERSION" val="1.0"/>
  <p:tag name="KSO_WM_BEAUTIFY_FLAG" val="#wm#"/>
  <p:tag name="KSO_WM_UNIT_ID" val="diagram433_4*m_i*1_7"/>
  <p:tag name="KSO_WM_TEMPLATE_CATEGORY" val="diagram"/>
  <p:tag name="KSO_WM_TEMPLATE_INDEX" val="433"/>
  <p:tag name="KSO_WM_UNIT_TYPE" val="m_i"/>
  <p:tag name="KSO_WM_UNIT_INDEX" val="1_7"/>
  <p:tag name="KSO_WM_UNIT_CLEAR" val="1"/>
  <p:tag name="KSO_WM_UNIT_LAYERLEVEL" val="1_1"/>
  <p:tag name="KSO_WM_DIAGRAM_GROUP_CODE" val="m1-1"/>
  <p:tag name="KSO_WM_UNIT_FILL_FORE_SCHEMECOLOR_INDEX" val="14"/>
  <p:tag name="KSO_WM_UNIT_FILL_TYPE" val="1"/>
  <p:tag name="KSO_WM_UNIT_LINE_FORE_SCHEMECOLOR_INDEX" val="13"/>
  <p:tag name="KSO_WM_UNIT_LINE_FILL_TYPE" val="2"/>
  <p:tag name="KSO_WM_UNIT_TEXT_FILL_FORE_SCHEMECOLOR_INDEX" val="2"/>
  <p:tag name="KSO_WM_UNIT_TEXT_FILL_TYPE" val="1"/>
  <p:tag name="KSO_WM_UNIT_USESOURCEFORMAT_APPLY" val="0"/>
</p:tagLst>
</file>

<file path=ppt/tags/tag58.xml><?xml version="1.0" encoding="utf-8"?>
<p:tagLst xmlns:p="http://schemas.openxmlformats.org/presentationml/2006/main">
  <p:tag name="KSO_WM_TAG_VERSION" val="1.0"/>
  <p:tag name="KSO_WM_BEAUTIFY_FLAG" val="#wm#"/>
  <p:tag name="KSO_WM_UNIT_ID" val="diagram433_4*m_h_a*1_3_1"/>
  <p:tag name="KSO_WM_TEMPLATE_CATEGORY" val="diagram"/>
  <p:tag name="KSO_WM_TEMPLATE_INDEX" val="433"/>
  <p:tag name="KSO_WM_UNIT_TYPE" val="m_h_a"/>
  <p:tag name="KSO_WM_UNIT_INDEX" val="1_3_1"/>
  <p:tag name="KSO_WM_UNIT_CLEAR" val="1"/>
  <p:tag name="KSO_WM_UNIT_LAYERLEVEL" val="1_1_1"/>
  <p:tag name="KSO_WM_UNIT_VALUE" val="7"/>
  <p:tag name="KSO_WM_UNIT_HIGHLIGHT" val="0"/>
  <p:tag name="KSO_WM_UNIT_COMPATIBLE" val="0"/>
  <p:tag name="KSO_WM_UNIT_PRESET_TEXT_INDEX" val="4"/>
  <p:tag name="KSO_WM_UNIT_PRESET_TEXT_LEN" val="12"/>
  <p:tag name="KSO_WM_DIAGRAM_GROUP_CODE" val="m1-1"/>
  <p:tag name="KSO_WM_UNIT_TEXT_FILL_FORE_SCHEMECOLOR_INDEX" val="13"/>
  <p:tag name="KSO_WM_UNIT_TEXT_FILL_TYPE" val="1"/>
  <p:tag name="KSO_WM_UNIT_USESOURCEFORMAT_APPLY" val="0"/>
</p:tagLst>
</file>

<file path=ppt/tags/tag59.xml><?xml version="1.0" encoding="utf-8"?>
<p:tagLst xmlns:p="http://schemas.openxmlformats.org/presentationml/2006/main">
  <p:tag name="KSO_WM_UNIT_TABLE_BEAUTIFY" val="smartTable{376295f9-172d-4873-9f10-9adbb232da6d}"/>
</p:tagLst>
</file>

<file path=ppt/tags/tag6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ags/tag60.xml><?xml version="1.0" encoding="utf-8"?>
<p:tagLst xmlns:p="http://schemas.openxmlformats.org/presentationml/2006/main">
  <p:tag name="KSO_WM_UNIT_TABLE_BEAUTIFY" val="smartTable{abf401e2-43f5-4ea3-a225-48024bb5663d}"/>
  <p:tag name="TABLE_ENDDRAG_ORIGIN_RECT" val="654*317"/>
  <p:tag name="TABLE_ENDDRAG_RECT" val="37*58*654*317"/>
</p:tagLst>
</file>

<file path=ppt/tags/tag61.xml><?xml version="1.0" encoding="utf-8"?>
<p:tagLst xmlns:p="http://schemas.openxmlformats.org/presentationml/2006/main">
  <p:tag name="KSO_WM_TEMPLATE_CATEGORY" val="diagram"/>
  <p:tag name="KSO_WM_TEMPLATE_INDEX" val="160243"/>
  <p:tag name="KSO_WM_TAG_VERSION" val="1.0"/>
  <p:tag name="KSO_WM_UNIT_TYPE" val="l_h_f"/>
  <p:tag name="KSO_WM_UNIT_INDEX" val="1_1_1"/>
  <p:tag name="KSO_WM_UNIT_ID" val="diagram160243_3*l_h_f*1_1_1"/>
  <p:tag name="KSO_WM_UNIT_CLEAR" val="1"/>
  <p:tag name="KSO_WM_UNIT_LAYERLEVEL" val="1_1_1"/>
  <p:tag name="KSO_WM_UNIT_VALUE" val="72"/>
  <p:tag name="KSO_WM_UNIT_HIGHLIGHT" val="0"/>
  <p:tag name="KSO_WM_UNIT_COMPATIBLE" val="0"/>
  <p:tag name="KSO_WM_BEAUTIFY_FLAG" val="#wm#"/>
  <p:tag name="KSO_WM_UNIT_PRESET_TEXT_INDEX" val="4"/>
  <p:tag name="KSO_WM_UNIT_PRESET_TEXT_LEN" val="80"/>
  <p:tag name="KSO_WM_DIAGRAM_GROUP_CODE" val="l1-1"/>
  <p:tag name="KSO_WM_UNIT_TEXT_FILL_FORE_SCHEMECOLOR_INDEX" val="14"/>
  <p:tag name="KSO_WM_UNIT_TEXT_FILL_TYPE" val="1"/>
  <p:tag name="KSO_WM_UNIT_DIAGRAM_SCHEMECOLOR_ID" val="0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181264_5*l_h_i*1_1_1"/>
  <p:tag name="KSO_WM_TEMPLATE_CATEGORY" val="diagram"/>
  <p:tag name="KSO_WM_TEMPLATE_INDEX" val="20181264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20181264_5*l_h_i*1_1_2"/>
  <p:tag name="KSO_WM_TEMPLATE_CATEGORY" val="diagram"/>
  <p:tag name="KSO_WM_TEMPLATE_INDEX" val="20181264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2"/>
  <p:tag name="KSO_WM_UNIT_TEXT_FILL_TYPE" val="1"/>
</p:tagLst>
</file>

<file path=ppt/tags/tag64.xml><?xml version="1.0" encoding="utf-8"?>
<p:tagLst xmlns:p="http://schemas.openxmlformats.org/presentationml/2006/main">
  <p:tag name="KSO_WM_TEMPLATE_CATEGORY" val="diagram"/>
  <p:tag name="KSO_WM_TEMPLATE_INDEX" val="160243"/>
  <p:tag name="KSO_WM_TAG_VERSION" val="1.0"/>
  <p:tag name="KSO_WM_UNIT_TYPE" val="l_h_f"/>
  <p:tag name="KSO_WM_UNIT_INDEX" val="1_1_1"/>
  <p:tag name="KSO_WM_UNIT_ID" val="diagram160243_3*l_h_f*1_1_1"/>
  <p:tag name="KSO_WM_UNIT_CLEAR" val="1"/>
  <p:tag name="KSO_WM_UNIT_LAYERLEVEL" val="1_1_1"/>
  <p:tag name="KSO_WM_UNIT_VALUE" val="72"/>
  <p:tag name="KSO_WM_UNIT_HIGHLIGHT" val="0"/>
  <p:tag name="KSO_WM_UNIT_COMPATIBLE" val="0"/>
  <p:tag name="KSO_WM_BEAUTIFY_FLAG" val="#wm#"/>
  <p:tag name="KSO_WM_UNIT_PRESET_TEXT_INDEX" val="4"/>
  <p:tag name="KSO_WM_UNIT_PRESET_TEXT_LEN" val="80"/>
  <p:tag name="KSO_WM_DIAGRAM_GROUP_CODE" val="l1-1"/>
  <p:tag name="KSO_WM_UNIT_TEXT_FILL_FORE_SCHEMECOLOR_INDEX" val="14"/>
  <p:tag name="KSO_WM_UNIT_TEXT_FILL_TYPE" val="1"/>
  <p:tag name="KSO_WM_UNIT_DIAGRAM_SCHEMECOLOR_ID" val="0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181264_5*l_h_i*1_1_1"/>
  <p:tag name="KSO_WM_TEMPLATE_CATEGORY" val="diagram"/>
  <p:tag name="KSO_WM_TEMPLATE_INDEX" val="20181264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20181264_5*l_h_i*1_1_2"/>
  <p:tag name="KSO_WM_TEMPLATE_CATEGORY" val="diagram"/>
  <p:tag name="KSO_WM_TEMPLATE_INDEX" val="20181264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2"/>
  <p:tag name="KSO_WM_UNIT_TEXT_FILL_TYPE" val="1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3"/>
  <p:tag name="KSO_WM_UNIT_ID" val="diagram20181264_5*l_h_i*1_1_3"/>
  <p:tag name="KSO_WM_TEMPLATE_CATEGORY" val="diagram"/>
  <p:tag name="KSO_WM_TEMPLATE_INDEX" val="20181264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68.xml><?xml version="1.0" encoding="utf-8"?>
<p:tagLst xmlns:p="http://schemas.openxmlformats.org/presentationml/2006/main">
  <p:tag name="KSO_WM_UNIT_TIMELINE_IDINGROUP" val="1"/>
  <p:tag name="KSO_WM_UNIT_TIMELINE_EMPHASIS_ID" val="4"/>
  <p:tag name="KSO_WM_UNIT_ADJUSTLAYOUT_ID" val="7"/>
  <p:tag name="KSO_WM_UNIT_HIGHLIGHT" val="0"/>
  <p:tag name="KSO_WM_UNIT_COMPATIBLE" val="0"/>
  <p:tag name="KSO_WM_DIAGRAM_GROUP_CODE" val="m1-1"/>
  <p:tag name="KSO_WM_UNIT_TYPE" val="m_i"/>
  <p:tag name="KSO_WM_UNIT_INDEX" val="1_1"/>
  <p:tag name="KSO_WM_UNIT_ID" val="diagram20191587_4*m_i*1_1"/>
  <p:tag name="KSO_WM_TEMPLATE_CATEGORY" val="diagram"/>
  <p:tag name="KSO_WM_TEMPLATE_INDEX" val="20191587"/>
  <p:tag name="KSO_WM_UNIT_LAYERLEVEL" val="1_1"/>
  <p:tag name="KSO_WM_TAG_VERSION" val="1.0"/>
  <p:tag name="KSO_WM_BEAUTIFY_FLAG" val="#wm#"/>
  <p:tag name="KSO_WM_UNIT_FILL_FORE_SCHEMECOLOR_INDEX" val="9"/>
  <p:tag name="KSO_WM_UNIT_FILL_TYPE" val="1"/>
  <p:tag name="KSO_WM_UNIT_TEXT_FILL_FORE_SCHEMECOLOR_INDEX" val="2"/>
  <p:tag name="KSO_WM_UNIT_TEXT_FILL_TYPE" val="1"/>
</p:tagLst>
</file>

<file path=ppt/tags/tag69.xml><?xml version="1.0" encoding="utf-8"?>
<p:tagLst xmlns:p="http://schemas.openxmlformats.org/presentationml/2006/main">
  <p:tag name="KSO_WM_UNIT_TIMELINE_IDINGROUP" val="2"/>
  <p:tag name="KSO_WM_UNIT_TIMELINE_EMPHASIS_ID" val="2"/>
  <p:tag name="KSO_WM_UNIT_ADJUSTLAYOUT_ID" val="47"/>
  <p:tag name="KSO_WM_UNIT_ISCONTENTSTITLE" val="0"/>
  <p:tag name="KSO_WM_UNIT_VALUE" val="7"/>
  <p:tag name="KSO_WM_UNIT_HIGHLIGHT" val="0"/>
  <p:tag name="KSO_WM_UNIT_COMPATIBLE" val="0"/>
  <p:tag name="KSO_WM_DIAGRAM_GROUP_CODE" val="m1-1"/>
  <p:tag name="KSO_WM_UNIT_TYPE" val="m_h_a"/>
  <p:tag name="KSO_WM_UNIT_INDEX" val="1_1_1"/>
  <p:tag name="KSO_WM_UNIT_ID" val="diagram20191587_4*m_h_a*1_1_1"/>
  <p:tag name="KSO_WM_TEMPLATE_CATEGORY" val="diagram"/>
  <p:tag name="KSO_WM_TEMPLATE_INDEX" val="20191587"/>
  <p:tag name="KSO_WM_UNIT_LAYERLEVEL" val="1_1_1"/>
  <p:tag name="KSO_WM_TAG_VERSION" val="1.0"/>
  <p:tag name="KSO_WM_BEAUTIFY_FLAG" val="#wm#"/>
  <p:tag name="KSO_WM_UNIT_PRESET_TEXT" val="2017/08/10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diagram618_3*i*1"/>
  <p:tag name="KSO_WM_TEMPLATE_CATEGORY" val="diagram"/>
  <p:tag name="KSO_WM_TEMPLATE_INDEX" val="618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ADJUSTLAYOUT_ID" val="2"/>
  <p:tag name="KSO_WM_UNIT_HIGHLIGHT" val="0"/>
  <p:tag name="KSO_WM_UNIT_COMPATIBLE" val="0"/>
  <p:tag name="KSO_WM_DIAGRAM_GROUP_CODE" val="m1-1"/>
  <p:tag name="KSO_WM_UNIT_TYPE" val="m_h_i"/>
  <p:tag name="KSO_WM_UNIT_INDEX" val="1_1_1"/>
  <p:tag name="KSO_WM_UNIT_ID" val="diagram20191587_4*m_h_i*1_1_1"/>
  <p:tag name="KSO_WM_TEMPLATE_CATEGORY" val="diagram"/>
  <p:tag name="KSO_WM_TEMPLATE_INDEX" val="20191587"/>
  <p:tag name="KSO_WM_UNIT_LAYERLEVEL" val="1_1_1"/>
  <p:tag name="KSO_WM_TAG_VERSION" val="1.0"/>
  <p:tag name="KSO_WM_BEAUTIFY_FLAG" val="#wm#"/>
  <p:tag name="KSO_WM_UNIT_FILL_FORE_SCHEMECOLOR_INDEX" val="9"/>
  <p:tag name="KSO_WM_UNIT_FILL_TYPE" val="1"/>
</p:tagLst>
</file>

<file path=ppt/tags/tag71.xml><?xml version="1.0" encoding="utf-8"?>
<p:tagLst xmlns:p="http://schemas.openxmlformats.org/presentationml/2006/main">
  <p:tag name="KSO_WM_UNIT_TIMELINE_IDINGROUP" val="3"/>
  <p:tag name="KSO_WM_UNIT_ADJUSTLAYOUT_ID" val="44"/>
  <p:tag name="KSO_WM_UNIT_HIGHLIGHT" val="0"/>
  <p:tag name="KSO_WM_UNIT_COMPATIBLE" val="0"/>
  <p:tag name="KSO_WM_DIAGRAM_GROUP_CODE" val="m1-1"/>
  <p:tag name="KSO_WM_UNIT_TYPE" val="m_h_i"/>
  <p:tag name="KSO_WM_UNIT_INDEX" val="1_1_2"/>
  <p:tag name="KSO_WM_UNIT_ID" val="diagram20191587_4*m_h_i*1_1_2"/>
  <p:tag name="KSO_WM_TEMPLATE_CATEGORY" val="diagram"/>
  <p:tag name="KSO_WM_TEMPLATE_INDEX" val="20191587"/>
  <p:tag name="KSO_WM_UNIT_LAYERLEVEL" val="1_1_1"/>
  <p:tag name="KSO_WM_TAG_VERSION" val="1.0"/>
  <p:tag name="KSO_WM_BEAUTIFY_FLAG" val="#wm#"/>
  <p:tag name="KSO_WM_UNIT_FILL_FORE_SCHEMECOLOR_INDEX" val="9"/>
  <p:tag name="KSO_WM_UNIT_FILL_TYPE" val="1"/>
  <p:tag name="KSO_WM_UNIT_TEXT_FILL_FORE_SCHEMECOLOR_INDEX" val="2"/>
  <p:tag name="KSO_WM_UNIT_TEXT_FILL_TYPE" val="1"/>
</p:tagLst>
</file>

<file path=ppt/tags/tag72.xml><?xml version="1.0" encoding="utf-8"?>
<p:tagLst xmlns:p="http://schemas.openxmlformats.org/presentationml/2006/main">
  <p:tag name="KSO_WM_UNIT_TIMELINE_IDINGROUP" val="4"/>
  <p:tag name="KSO_WM_UNIT_TIMELINE_EMPHASIS_ID" val="5"/>
  <p:tag name="KSO_WM_UNIT_ADJUSTLAYOUT_ID" val="6"/>
  <p:tag name="KSO_WM_UNIT_HIGHLIGHT" val="0"/>
  <p:tag name="KSO_WM_UNIT_COMPATIBLE" val="0"/>
  <p:tag name="KSO_WM_DIAGRAM_GROUP_CODE" val="m1-1"/>
  <p:tag name="KSO_WM_UNIT_TYPE" val="m_h_i"/>
  <p:tag name="KSO_WM_UNIT_INDEX" val="1_1_3"/>
  <p:tag name="KSO_WM_UNIT_ID" val="diagram20191587_4*m_h_i*1_1_3"/>
  <p:tag name="KSO_WM_TEMPLATE_CATEGORY" val="diagram"/>
  <p:tag name="KSO_WM_TEMPLATE_INDEX" val="20191587"/>
  <p:tag name="KSO_WM_UNIT_LAYERLEVEL" val="1_1_1"/>
  <p:tag name="KSO_WM_TAG_VERSION" val="1.0"/>
  <p:tag name="KSO_WM_BEAUTIFY_FLAG" val="#wm#"/>
  <p:tag name="KSO_WM_UNIT_FILL_FORE_SCHEMECOLOR_INDEX" val="9"/>
  <p:tag name="KSO_WM_UNIT_FILL_TYPE" val="1"/>
  <p:tag name="KSO_WM_UNIT_TEXT_FILL_FORE_SCHEMECOLOR_INDEX" val="2"/>
  <p:tag name="KSO_WM_UNIT_TEXT_FILL_TYPE" val="1"/>
</p:tagLst>
</file>

<file path=ppt/tags/tag73.xml><?xml version="1.0" encoding="utf-8"?>
<p:tagLst xmlns:p="http://schemas.openxmlformats.org/presentationml/2006/main">
  <p:tag name="KSO_WM_UNIT_TIMELINE_IDINGROUP" val="5"/>
  <p:tag name="KSO_WM_UNIT_TIMELINE_EMPHASIS_ID" val="1"/>
  <p:tag name="KSO_WM_UNIT_ADJUSTLAYOUT_ID" val="19"/>
  <p:tag name="KSO_WM_UNIT_HIGHLIGHT" val="0"/>
  <p:tag name="KSO_WM_UNIT_COMPATIBLE" val="0"/>
  <p:tag name="KSO_WM_DIAGRAM_GROUP_CODE" val="m1-1"/>
  <p:tag name="KSO_WM_UNIT_TYPE" val="m_h_i"/>
  <p:tag name="KSO_WM_UNIT_INDEX" val="1_1_4"/>
  <p:tag name="KSO_WM_UNIT_ID" val="diagram20191587_4*m_h_i*1_1_4"/>
  <p:tag name="KSO_WM_TEMPLATE_CATEGORY" val="diagram"/>
  <p:tag name="KSO_WM_TEMPLATE_INDEX" val="20191587"/>
  <p:tag name="KSO_WM_UNIT_LAYERLEVEL" val="1_1_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618_3*l_h_i*1_1_2"/>
  <p:tag name="KSO_WM_TEMPLATE_CATEGORY" val="diagram"/>
  <p:tag name="KSO_WM_TEMPLATE_INDEX" val="618"/>
  <p:tag name="KSO_WM_UNIT_LAYERLEVEL" val="1_1_1"/>
  <p:tag name="KSO_WM_TAG_VERSION" val="1.0"/>
  <p:tag name="KSO_WM_BEAUTIFY_FLAG" val="#wm#"/>
  <p:tag name="KSO_WM_UNIT_LINE_FORE_SCHEMECOLOR_INDEX" val="5"/>
  <p:tag name="KSO_WM_UNIT_LINE_FILL_TYPE" val="2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618_3*l_h_i*1_1_1"/>
  <p:tag name="KSO_WM_TEMPLATE_CATEGORY" val="diagram"/>
  <p:tag name="KSO_WM_TEMPLATE_INDEX" val="618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2">
      <a:majorFont>
        <a:latin typeface="Times New Roman"/>
        <a:ea typeface="华文楷体"/>
        <a:cs typeface=""/>
      </a:majorFont>
      <a:minorFont>
        <a:latin typeface="Times New Roman"/>
        <a:ea typeface="华文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自定义设计方案">
  <a:themeElements>
    <a:clrScheme name="穿越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自定义 2">
      <a:majorFont>
        <a:latin typeface="Times New Roman"/>
        <a:ea typeface="华文新魏"/>
        <a:cs typeface=""/>
      </a:majorFont>
      <a:minorFont>
        <a:latin typeface="Times New Roman"/>
        <a:ea typeface="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自定义设计方案">
  <a:themeElements>
    <a:clrScheme name="穿越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自定义 2">
      <a:majorFont>
        <a:latin typeface="Times New Roman"/>
        <a:ea typeface="华文新魏"/>
        <a:cs typeface=""/>
      </a:majorFont>
      <a:minorFont>
        <a:latin typeface="Times New Roman"/>
        <a:ea typeface="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自定义设计方案">
  <a:themeElements>
    <a:clrScheme name="穿越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自定义 2">
      <a:majorFont>
        <a:latin typeface="Times New Roman"/>
        <a:ea typeface="华文新魏"/>
        <a:cs typeface=""/>
      </a:majorFont>
      <a:minorFont>
        <a:latin typeface="Times New Roman"/>
        <a:ea typeface="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自定义设计方案">
  <a:themeElements>
    <a:clrScheme name="穿越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自定义 2">
      <a:majorFont>
        <a:latin typeface="Times New Roman"/>
        <a:ea typeface="华文新魏"/>
        <a:cs typeface=""/>
      </a:majorFont>
      <a:minorFont>
        <a:latin typeface="Times New Roman"/>
        <a:ea typeface="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微笑PPT - 小A">
  <a:themeElements>
    <a:clrScheme name="微笑PPT - 小A 1">
      <a:dk1>
        <a:srgbClr val="000000"/>
      </a:dk1>
      <a:lt1>
        <a:srgbClr val="FFFFFF"/>
      </a:lt1>
      <a:dk2>
        <a:srgbClr val="FFFFFF"/>
      </a:dk2>
      <a:lt2>
        <a:srgbClr val="B2B2B2"/>
      </a:lt2>
      <a:accent1>
        <a:srgbClr val="E20000"/>
      </a:accent1>
      <a:accent2>
        <a:srgbClr val="CC0000"/>
      </a:accent2>
      <a:accent3>
        <a:srgbClr val="FFFFFF"/>
      </a:accent3>
      <a:accent4>
        <a:srgbClr val="000000"/>
      </a:accent4>
      <a:accent5>
        <a:srgbClr val="EEAAAA"/>
      </a:accent5>
      <a:accent6>
        <a:srgbClr val="B90000"/>
      </a:accent6>
      <a:hlink>
        <a:srgbClr val="800000"/>
      </a:hlink>
      <a:folHlink>
        <a:srgbClr val="FFCC00"/>
      </a:folHlink>
    </a:clrScheme>
    <a:fontScheme name="微笑PPT - 小A">
      <a:majorFont>
        <a:latin typeface="Arial"/>
        <a:ea typeface="微软雅黑"/>
        <a:cs typeface="宋体"/>
      </a:majorFont>
      <a:minorFont>
        <a:latin typeface="Arial"/>
        <a:ea typeface="微软雅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华文细黑" panose="0201060004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华文细黑" panose="02010600040101010101" pitchFamily="2" charset="-122"/>
          </a:defRPr>
        </a:defPPr>
      </a:lstStyle>
    </a:lnDef>
  </a:objectDefaults>
  <a:extraClrSchemeLst>
    <a:extraClrScheme>
      <a:clrScheme name="微笑PPT - 小A 1">
        <a:dk1>
          <a:srgbClr val="000000"/>
        </a:dk1>
        <a:lt1>
          <a:srgbClr val="FFFFFF"/>
        </a:lt1>
        <a:dk2>
          <a:srgbClr val="FFFFFF"/>
        </a:dk2>
        <a:lt2>
          <a:srgbClr val="B2B2B2"/>
        </a:lt2>
        <a:accent1>
          <a:srgbClr val="E20000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EEAAAA"/>
        </a:accent5>
        <a:accent6>
          <a:srgbClr val="B90000"/>
        </a:accent6>
        <a:hlink>
          <a:srgbClr val="80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Office 主题">
  <a:themeElements>
    <a:clrScheme name="自定义 21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2_Office 主题">
  <a:themeElements>
    <a:clrScheme name="自定义 21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3436</Words>
  <Application>WPS 演示</Application>
  <PresentationFormat>全屏显示(16:9)</PresentationFormat>
  <Paragraphs>454</Paragraphs>
  <Slides>25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8</vt:i4>
      </vt:variant>
      <vt:variant>
        <vt:lpstr>幻灯片标题</vt:lpstr>
      </vt:variant>
      <vt:variant>
        <vt:i4>25</vt:i4>
      </vt:variant>
    </vt:vector>
  </HeadingPairs>
  <TitlesOfParts>
    <vt:vector size="47" baseType="lpstr">
      <vt:lpstr>Arial</vt:lpstr>
      <vt:lpstr>宋体</vt:lpstr>
      <vt:lpstr>Wingdings</vt:lpstr>
      <vt:lpstr>楷体</vt:lpstr>
      <vt:lpstr>楷体_GB2312</vt:lpstr>
      <vt:lpstr>华文细黑</vt:lpstr>
      <vt:lpstr>微软雅黑</vt:lpstr>
      <vt:lpstr>黑体</vt:lpstr>
      <vt:lpstr>华文楷体</vt:lpstr>
      <vt:lpstr>Calibri</vt:lpstr>
      <vt:lpstr>Times New Roman</vt:lpstr>
      <vt:lpstr>Arial Unicode MS</vt:lpstr>
      <vt:lpstr>Wingdings</vt:lpstr>
      <vt:lpstr>新宋体</vt:lpstr>
      <vt:lpstr>Office 主题</vt:lpstr>
      <vt:lpstr>2_自定义设计方案</vt:lpstr>
      <vt:lpstr>3_自定义设计方案</vt:lpstr>
      <vt:lpstr>4_自定义设计方案</vt:lpstr>
      <vt:lpstr>5_自定义设计方案</vt:lpstr>
      <vt:lpstr>微笑PPT - 小A</vt:lpstr>
      <vt:lpstr>1_Office 主题</vt:lpstr>
      <vt:lpstr>2_Office 主题</vt:lpstr>
      <vt:lpstr>接触者筛查 工作要求及存在的问题</vt:lpstr>
      <vt:lpstr>内  容</vt:lpstr>
      <vt:lpstr>PowerPoint 演示文稿</vt:lpstr>
      <vt:lpstr>PowerPoint 演示文稿</vt:lpstr>
      <vt:lpstr>筛查策略的变化</vt:lpstr>
      <vt:lpstr>密接怎么界定？</vt:lpstr>
      <vt:lpstr>密接怎么界定？</vt:lpstr>
      <vt:lpstr>PowerPoint 演示文稿</vt:lpstr>
      <vt:lpstr>学校是结核病防控重点场所</vt:lpstr>
      <vt:lpstr>PowerPoint 演示文稿</vt:lpstr>
      <vt:lpstr>接触者定义 </vt:lpstr>
      <vt:lpstr>筛查范围确定 </vt:lpstr>
      <vt:lpstr>接触者筛查内容和方法</vt:lpstr>
      <vt:lpstr>接触者筛查</vt:lpstr>
      <vt:lpstr>接触者筛查工作的实施  </vt:lpstr>
      <vt:lpstr>筛查后处理 - 1</vt:lpstr>
      <vt:lpstr>筛查后处理 - 2</vt:lpstr>
      <vt:lpstr>PowerPoint 演示文稿</vt:lpstr>
      <vt:lpstr>案例一：某高中</vt:lpstr>
      <vt:lpstr>案例二：某高中</vt:lpstr>
      <vt:lpstr>案例三：某初中</vt:lpstr>
      <vt:lpstr>PowerPoint 演示文稿</vt:lpstr>
      <vt:lpstr>存在的问题</vt:lpstr>
      <vt:lpstr>筛查要求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全国学校结核病疫情情况及防控部署</dc:title>
  <dc:creator>CH</dc:creator>
  <cp:lastModifiedBy>流云飞兔</cp:lastModifiedBy>
  <cp:revision>1530</cp:revision>
  <dcterms:created xsi:type="dcterms:W3CDTF">2021-05-31T17:11:00Z</dcterms:created>
  <dcterms:modified xsi:type="dcterms:W3CDTF">2021-06-28T08:27:40Z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  <property fmtid="{D5CDD505-2E9C-101B-9397-08002B2CF9AE}" pid="3" name="ICV">
    <vt:lpwstr>CEFBB9B2F2C34135A5226CD59F68BC33</vt:lpwstr>
  </property>
</Properties>
</file>