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7" r:id="rId6"/>
    <p:sldId id="269" r:id="rId7"/>
    <p:sldId id="266" r:id="rId8"/>
    <p:sldId id="268" r:id="rId9"/>
    <p:sldId id="270" r:id="rId10"/>
    <p:sldId id="271" r:id="rId11"/>
    <p:sldId id="272" r:id="rId12"/>
    <p:sldId id="273" r:id="rId13"/>
    <p:sldId id="274" r:id="rId14"/>
    <p:sldId id="275" r:id="rId15"/>
    <p:sldId id="276" r:id="rId16"/>
    <p:sldId id="277" r:id="rId17"/>
    <p:sldId id="278" r:id="rId18"/>
    <p:sldId id="285" r:id="rId19"/>
    <p:sldId id="286" r:id="rId20"/>
    <p:sldId id="287" r:id="rId21"/>
    <p:sldId id="261" r:id="rId22"/>
    <p:sldId id="263" r:id="rId23"/>
    <p:sldId id="264" r:id="rId24"/>
    <p:sldId id="265" r:id="rId25"/>
    <p:sldId id="279" r:id="rId26"/>
    <p:sldId id="280" r:id="rId27"/>
    <p:sldId id="281" r:id="rId28"/>
    <p:sldId id="282" r:id="rId29"/>
    <p:sldId id="283" r:id="rId30"/>
    <p:sldId id="284"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7332" autoAdjust="0"/>
  </p:normalViewPr>
  <p:slideViewPr>
    <p:cSldViewPr>
      <p:cViewPr varScale="1">
        <p:scale>
          <a:sx n="73" d="100"/>
          <a:sy n="73" d="100"/>
        </p:scale>
        <p:origin x="-13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5E82E8-D3CF-468D-B1D1-53653BA79A0A}" type="datetimeFigureOut">
              <a:rPr lang="zh-CN" altLang="en-US" smtClean="0"/>
              <a:pPr/>
              <a:t>2021/6/28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4796C41-A7A0-44EB-808B-DC42757B0DB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E82E8-D3CF-468D-B1D1-53653BA79A0A}" type="datetimeFigureOut">
              <a:rPr lang="zh-CN" altLang="en-US" smtClean="0"/>
              <a:pPr/>
              <a:t>2021/6/28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96C41-A7A0-44EB-808B-DC42757B0DB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1714488"/>
            <a:ext cx="7772400" cy="1470025"/>
          </a:xfrm>
        </p:spPr>
        <p:txBody>
          <a:bodyPr/>
          <a:lstStyle/>
          <a:p>
            <a:r>
              <a:rPr lang="zh-CN" altLang="en-US" b="1" dirty="0" smtClean="0"/>
              <a:t>学校结核病疫情处置</a:t>
            </a:r>
            <a:endParaRPr lang="zh-CN" altLang="en-US" b="1" dirty="0"/>
          </a:p>
        </p:txBody>
      </p:sp>
      <p:sp>
        <p:nvSpPr>
          <p:cNvPr id="3" name="副标题 2"/>
          <p:cNvSpPr>
            <a:spLocks noGrp="1"/>
          </p:cNvSpPr>
          <p:nvPr>
            <p:ph type="subTitle" idx="1"/>
          </p:nvPr>
        </p:nvSpPr>
        <p:spPr/>
        <p:txBody>
          <a:bodyPr/>
          <a:lstStyle/>
          <a:p>
            <a:r>
              <a:rPr lang="en-US" altLang="zh-CN" dirty="0" smtClean="0"/>
              <a:t>2021.6</a:t>
            </a:r>
            <a:endParaRPr lang="en-US" altLang="zh-CN" dirty="0"/>
          </a:p>
          <a:p>
            <a:r>
              <a:rPr lang="zh-CN" altLang="en-US" dirty="0"/>
              <a:t>成都</a:t>
            </a:r>
            <a:endParaRPr lang="en-US" altLang="zh-CN"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00108"/>
            <a:ext cx="8229600" cy="5126055"/>
          </a:xfrm>
        </p:spPr>
        <p:txBody>
          <a:bodyPr>
            <a:normAutofit fontScale="92500" lnSpcReduction="10000"/>
          </a:bodyPr>
          <a:lstStyle/>
          <a:p>
            <a:pPr>
              <a:buNone/>
            </a:pPr>
            <a:r>
              <a:rPr lang="zh-CN" altLang="en-US" b="1" dirty="0" smtClean="0">
                <a:latin typeface="华文楷体" pitchFamily="2" charset="-122"/>
                <a:ea typeface="华文楷体" pitchFamily="2" charset="-122"/>
              </a:rPr>
              <a:t>④休复学管理</a:t>
            </a:r>
            <a:endParaRPr lang="en-US" altLang="zh-CN" b="1" dirty="0" smtClean="0">
              <a:latin typeface="华文楷体" pitchFamily="2" charset="-122"/>
              <a:ea typeface="华文楷体" pitchFamily="2" charset="-122"/>
            </a:endParaRPr>
          </a:p>
          <a:p>
            <a:pPr>
              <a:buNone/>
            </a:pPr>
            <a:r>
              <a:rPr lang="zh-CN" altLang="en-US" sz="2800" b="1" dirty="0" smtClean="0">
                <a:latin typeface="华文楷体" pitchFamily="2" charset="-122"/>
                <a:ea typeface="华文楷体" pitchFamily="2" charset="-122"/>
              </a:rPr>
              <a:t>复学（复课）标准</a:t>
            </a:r>
            <a:r>
              <a:rPr lang="zh-CN" altLang="en-US" sz="2800" dirty="0" smtClean="0">
                <a:latin typeface="华文楷体" pitchFamily="2" charset="-122"/>
                <a:ea typeface="华文楷体" pitchFamily="2" charset="-122"/>
              </a:rPr>
              <a:t>：患者</a:t>
            </a:r>
            <a:r>
              <a:rPr lang="zh-CN" altLang="en-US" sz="2800" dirty="0" smtClean="0">
                <a:latin typeface="华文楷体" pitchFamily="2" charset="-122"/>
                <a:ea typeface="华文楷体" pitchFamily="2" charset="-122"/>
              </a:rPr>
              <a:t>经过规则治疗，病情好转。</a:t>
            </a:r>
            <a:r>
              <a:rPr lang="zh-CN" altLang="en-US" sz="2800" dirty="0" smtClean="0">
                <a:latin typeface="华文楷体" pitchFamily="2" charset="-122"/>
                <a:ea typeface="华文楷体" pitchFamily="2" charset="-122"/>
              </a:rPr>
              <a:t>对符合</a:t>
            </a:r>
            <a:r>
              <a:rPr lang="zh-CN" altLang="en-US" sz="2800" dirty="0" smtClean="0">
                <a:latin typeface="华文楷体" pitchFamily="2" charset="-122"/>
                <a:ea typeface="华文楷体" pitchFamily="2" charset="-122"/>
              </a:rPr>
              <a:t>下列条件者，可开具复学</a:t>
            </a:r>
            <a:r>
              <a:rPr lang="zh-CN" altLang="en-US" sz="2800" dirty="0" smtClean="0">
                <a:latin typeface="华文楷体" pitchFamily="2" charset="-122"/>
                <a:ea typeface="华文楷体" pitchFamily="2" charset="-122"/>
              </a:rPr>
              <a:t>诊断证明</a:t>
            </a:r>
            <a:r>
              <a:rPr lang="zh-CN" altLang="en-US" sz="2800" dirty="0" smtClean="0">
                <a:latin typeface="华文楷体" pitchFamily="2" charset="-122"/>
                <a:ea typeface="华文楷体" pitchFamily="2" charset="-122"/>
              </a:rPr>
              <a:t>，建议复学，并注明后续</a:t>
            </a:r>
            <a:r>
              <a:rPr lang="zh-CN" altLang="en-US" sz="2800" dirty="0" smtClean="0">
                <a:latin typeface="华文楷体" pitchFamily="2" charset="-122"/>
                <a:ea typeface="华文楷体" pitchFamily="2" charset="-122"/>
              </a:rPr>
              <a:t>治疗管理</a:t>
            </a:r>
            <a:r>
              <a:rPr lang="zh-CN" altLang="en-US" sz="2800" dirty="0" smtClean="0">
                <a:latin typeface="华文楷体" pitchFamily="2" charset="-122"/>
                <a:ea typeface="华文楷体" pitchFamily="2" charset="-122"/>
              </a:rPr>
              <a:t>措施和要求。</a:t>
            </a:r>
          </a:p>
          <a:p>
            <a:pPr>
              <a:buNone/>
            </a:pPr>
            <a:r>
              <a:rPr lang="en-US" altLang="zh-CN" sz="2800" dirty="0" smtClean="0">
                <a:latin typeface="华文楷体" pitchFamily="2" charset="-122"/>
                <a:ea typeface="华文楷体" pitchFamily="2" charset="-122"/>
              </a:rPr>
              <a:t>  1.</a:t>
            </a:r>
            <a:r>
              <a:rPr lang="zh-CN" altLang="en-US" sz="2800" dirty="0" smtClean="0">
                <a:latin typeface="华文楷体" pitchFamily="2" charset="-122"/>
                <a:ea typeface="华文楷体" pitchFamily="2" charset="-122"/>
              </a:rPr>
              <a:t>菌</a:t>
            </a:r>
            <a:r>
              <a:rPr lang="zh-CN" altLang="en-US" sz="2800" dirty="0" smtClean="0">
                <a:latin typeface="华文楷体" pitchFamily="2" charset="-122"/>
                <a:ea typeface="华文楷体" pitchFamily="2" charset="-122"/>
              </a:rPr>
              <a:t>阳肺结核患者以及重症菌</a:t>
            </a:r>
            <a:r>
              <a:rPr lang="zh-CN" altLang="en-US" sz="2800" dirty="0" smtClean="0">
                <a:latin typeface="华文楷体" pitchFamily="2" charset="-122"/>
                <a:ea typeface="华文楷体" pitchFamily="2" charset="-122"/>
              </a:rPr>
              <a:t>阴肺结核</a:t>
            </a:r>
            <a:r>
              <a:rPr lang="zh-CN" altLang="en-US" sz="2800" dirty="0" smtClean="0">
                <a:latin typeface="华文楷体" pitchFamily="2" charset="-122"/>
                <a:ea typeface="华文楷体" pitchFamily="2" charset="-122"/>
              </a:rPr>
              <a:t>患者（包括有空洞</a:t>
            </a:r>
            <a:r>
              <a:rPr lang="en-US" altLang="zh-CN" sz="2800" dirty="0" smtClean="0">
                <a:latin typeface="华文楷体" pitchFamily="2" charset="-122"/>
                <a:ea typeface="华文楷体" pitchFamily="2" charset="-122"/>
              </a:rPr>
              <a:t>/</a:t>
            </a:r>
            <a:r>
              <a:rPr lang="zh-CN" altLang="en-US" sz="2800" dirty="0" smtClean="0">
                <a:latin typeface="华文楷体" pitchFamily="2" charset="-122"/>
                <a:ea typeface="华文楷体" pitchFamily="2" charset="-122"/>
              </a:rPr>
              <a:t>大片</a:t>
            </a:r>
            <a:r>
              <a:rPr lang="zh-CN" altLang="en-US" sz="2800" dirty="0" smtClean="0">
                <a:latin typeface="华文楷体" pitchFamily="2" charset="-122"/>
                <a:ea typeface="华文楷体" pitchFamily="2" charset="-122"/>
              </a:rPr>
              <a:t>干酪状</a:t>
            </a:r>
            <a:r>
              <a:rPr lang="zh-CN" altLang="en-US" sz="2800" dirty="0" smtClean="0">
                <a:latin typeface="华文楷体" pitchFamily="2" charset="-122"/>
                <a:ea typeface="华文楷体" pitchFamily="2" charset="-122"/>
              </a:rPr>
              <a:t>坏死病灶</a:t>
            </a:r>
            <a:r>
              <a:rPr lang="en-US" altLang="zh-CN" sz="2800" dirty="0" smtClean="0">
                <a:latin typeface="华文楷体" pitchFamily="2" charset="-122"/>
                <a:ea typeface="华文楷体" pitchFamily="2" charset="-122"/>
              </a:rPr>
              <a:t>/</a:t>
            </a:r>
            <a:r>
              <a:rPr lang="zh-CN" altLang="en-US" sz="2800" dirty="0" smtClean="0">
                <a:latin typeface="华文楷体" pitchFamily="2" charset="-122"/>
                <a:ea typeface="华文楷体" pitchFamily="2" charset="-122"/>
              </a:rPr>
              <a:t>粟粒性肺结核等）</a:t>
            </a:r>
            <a:r>
              <a:rPr lang="zh-CN" altLang="en-US" sz="2800" dirty="0" smtClean="0">
                <a:latin typeface="华文楷体" pitchFamily="2" charset="-122"/>
                <a:ea typeface="华文楷体" pitchFamily="2" charset="-122"/>
              </a:rPr>
              <a:t>经过规范</a:t>
            </a:r>
            <a:r>
              <a:rPr lang="zh-CN" altLang="en-US" sz="2800" dirty="0" smtClean="0">
                <a:latin typeface="华文楷体" pitchFamily="2" charset="-122"/>
                <a:ea typeface="华文楷体" pitchFamily="2" charset="-122"/>
              </a:rPr>
              <a:t>治疗完成</a:t>
            </a:r>
            <a:r>
              <a:rPr lang="zh-CN" altLang="en-US" sz="2800" b="1" dirty="0" smtClean="0">
                <a:solidFill>
                  <a:srgbClr val="FF0000"/>
                </a:solidFill>
                <a:latin typeface="华文楷体" pitchFamily="2" charset="-122"/>
                <a:ea typeface="华文楷体" pitchFamily="2" charset="-122"/>
              </a:rPr>
              <a:t>全疗程</a:t>
            </a:r>
            <a:r>
              <a:rPr lang="zh-CN" altLang="en-US" sz="2800" dirty="0" smtClean="0">
                <a:latin typeface="华文楷体" pitchFamily="2" charset="-122"/>
                <a:ea typeface="华文楷体" pitchFamily="2" charset="-122"/>
              </a:rPr>
              <a:t>，初治、复治</a:t>
            </a:r>
            <a:r>
              <a:rPr lang="zh-CN" altLang="en-US" sz="2800" dirty="0" smtClean="0">
                <a:latin typeface="华文楷体" pitchFamily="2" charset="-122"/>
                <a:ea typeface="华文楷体" pitchFamily="2" charset="-122"/>
              </a:rPr>
              <a:t>、耐</a:t>
            </a:r>
            <a:r>
              <a:rPr lang="zh-CN" altLang="en-US" sz="2800" dirty="0" smtClean="0">
                <a:latin typeface="华文楷体" pitchFamily="2" charset="-122"/>
                <a:ea typeface="华文楷体" pitchFamily="2" charset="-122"/>
              </a:rPr>
              <a:t>多药患者分别达到其</a:t>
            </a:r>
            <a:r>
              <a:rPr lang="zh-CN" altLang="en-US" sz="2800" b="1" dirty="0" smtClean="0">
                <a:solidFill>
                  <a:srgbClr val="FF0000"/>
                </a:solidFill>
                <a:latin typeface="华文楷体" pitchFamily="2" charset="-122"/>
                <a:ea typeface="华文楷体" pitchFamily="2" charset="-122"/>
              </a:rPr>
              <a:t>治愈</a:t>
            </a:r>
            <a:r>
              <a:rPr lang="zh-CN" altLang="en-US" sz="2800" dirty="0" smtClean="0">
                <a:latin typeface="华文楷体" pitchFamily="2" charset="-122"/>
                <a:ea typeface="华文楷体" pitchFamily="2" charset="-122"/>
              </a:rPr>
              <a:t>或</a:t>
            </a:r>
            <a:r>
              <a:rPr lang="zh-CN" altLang="en-US" sz="2800" b="1" dirty="0" smtClean="0">
                <a:solidFill>
                  <a:srgbClr val="FF0000"/>
                </a:solidFill>
                <a:latin typeface="华文楷体" pitchFamily="2" charset="-122"/>
                <a:ea typeface="华文楷体" pitchFamily="2" charset="-122"/>
              </a:rPr>
              <a:t>治疗成功</a:t>
            </a:r>
            <a:r>
              <a:rPr lang="zh-CN" altLang="en-US" sz="2800" dirty="0" smtClean="0">
                <a:latin typeface="华文楷体" pitchFamily="2" charset="-122"/>
                <a:ea typeface="华文楷体" pitchFamily="2" charset="-122"/>
              </a:rPr>
              <a:t>的标准。</a:t>
            </a:r>
          </a:p>
          <a:p>
            <a:pPr>
              <a:buNone/>
            </a:pPr>
            <a:r>
              <a:rPr lang="en-US" altLang="zh-CN" sz="2800" dirty="0" smtClean="0">
                <a:latin typeface="华文楷体" pitchFamily="2" charset="-122"/>
                <a:ea typeface="华文楷体" pitchFamily="2" charset="-122"/>
              </a:rPr>
              <a:t>  2.</a:t>
            </a:r>
            <a:r>
              <a:rPr lang="zh-CN" altLang="en-US" sz="2800" dirty="0" smtClean="0">
                <a:latin typeface="华文楷体" pitchFamily="2" charset="-122"/>
                <a:ea typeface="华文楷体" pitchFamily="2" charset="-122"/>
              </a:rPr>
              <a:t>菌</a:t>
            </a:r>
            <a:r>
              <a:rPr lang="zh-CN" altLang="en-US" sz="2800" dirty="0" smtClean="0">
                <a:latin typeface="华文楷体" pitchFamily="2" charset="-122"/>
                <a:ea typeface="华文楷体" pitchFamily="2" charset="-122"/>
              </a:rPr>
              <a:t>阴肺结核患者经过</a:t>
            </a:r>
            <a:r>
              <a:rPr lang="en-US" altLang="zh-CN" sz="2800" b="1" dirty="0" smtClean="0">
                <a:solidFill>
                  <a:srgbClr val="FF0000"/>
                </a:solidFill>
                <a:latin typeface="华文楷体" pitchFamily="2" charset="-122"/>
                <a:ea typeface="华文楷体" pitchFamily="2" charset="-122"/>
              </a:rPr>
              <a:t>2</a:t>
            </a:r>
            <a:r>
              <a:rPr lang="zh-CN" altLang="en-US" sz="2800" b="1" dirty="0" smtClean="0">
                <a:solidFill>
                  <a:srgbClr val="FF0000"/>
                </a:solidFill>
                <a:latin typeface="华文楷体" pitchFamily="2" charset="-122"/>
                <a:ea typeface="华文楷体" pitchFamily="2" charset="-122"/>
              </a:rPr>
              <a:t>个月</a:t>
            </a:r>
            <a:r>
              <a:rPr lang="zh-CN" altLang="en-US" sz="2800" dirty="0" smtClean="0">
                <a:latin typeface="华文楷体" pitchFamily="2" charset="-122"/>
                <a:ea typeface="华文楷体" pitchFamily="2" charset="-122"/>
              </a:rPr>
              <a:t>的规范</a:t>
            </a:r>
            <a:r>
              <a:rPr lang="zh-CN" altLang="en-US" sz="2800" dirty="0" smtClean="0">
                <a:latin typeface="华文楷体" pitchFamily="2" charset="-122"/>
                <a:ea typeface="华文楷体" pitchFamily="2" charset="-122"/>
              </a:rPr>
              <a:t>治疗后，症状减轻或消失，</a:t>
            </a:r>
            <a:r>
              <a:rPr lang="zh-CN" altLang="en-US" sz="2800" dirty="0" smtClean="0">
                <a:latin typeface="华文楷体" pitchFamily="2" charset="-122"/>
                <a:ea typeface="华文楷体" pitchFamily="2" charset="-122"/>
              </a:rPr>
              <a:t>胸部</a:t>
            </a:r>
            <a:r>
              <a:rPr lang="en-US" altLang="zh-CN" sz="2800" dirty="0" smtClean="0">
                <a:latin typeface="华文楷体" pitchFamily="2" charset="-122"/>
                <a:ea typeface="华文楷体" pitchFamily="2" charset="-122"/>
              </a:rPr>
              <a:t>X</a:t>
            </a:r>
            <a:r>
              <a:rPr lang="zh-CN" altLang="en-US" sz="2800" dirty="0" smtClean="0">
                <a:latin typeface="华文楷体" pitchFamily="2" charset="-122"/>
                <a:ea typeface="华文楷体" pitchFamily="2" charset="-122"/>
              </a:rPr>
              <a:t>线病灶明显吸收，后续</a:t>
            </a:r>
            <a:r>
              <a:rPr lang="en-US" altLang="zh-CN" sz="2800" b="1" dirty="0" smtClean="0">
                <a:solidFill>
                  <a:srgbClr val="FF0000"/>
                </a:solidFill>
                <a:latin typeface="华文楷体" pitchFamily="2" charset="-122"/>
                <a:ea typeface="华文楷体" pitchFamily="2" charset="-122"/>
              </a:rPr>
              <a:t>2</a:t>
            </a:r>
            <a:r>
              <a:rPr lang="zh-CN" altLang="en-US" sz="2800" b="1" dirty="0" smtClean="0">
                <a:solidFill>
                  <a:srgbClr val="FF0000"/>
                </a:solidFill>
                <a:latin typeface="华文楷体" pitchFamily="2" charset="-122"/>
                <a:ea typeface="华文楷体" pitchFamily="2" charset="-122"/>
              </a:rPr>
              <a:t>次</a:t>
            </a:r>
            <a:r>
              <a:rPr lang="zh-CN" altLang="en-US" sz="2800" dirty="0" smtClean="0">
                <a:latin typeface="华文楷体" pitchFamily="2" charset="-122"/>
                <a:ea typeface="华文楷体" pitchFamily="2" charset="-122"/>
              </a:rPr>
              <a:t>痰</a:t>
            </a:r>
            <a:r>
              <a:rPr lang="zh-CN" altLang="en-US" sz="2800" dirty="0" smtClean="0">
                <a:latin typeface="华文楷体" pitchFamily="2" charset="-122"/>
                <a:ea typeface="华文楷体" pitchFamily="2" charset="-122"/>
              </a:rPr>
              <a:t>涂片</a:t>
            </a:r>
            <a:r>
              <a:rPr lang="zh-CN" altLang="en-US" sz="2800" dirty="0" smtClean="0">
                <a:latin typeface="华文楷体" pitchFamily="2" charset="-122"/>
                <a:ea typeface="华文楷体" pitchFamily="2" charset="-122"/>
              </a:rPr>
              <a:t>检查均阴性，其中至少一次痰</a:t>
            </a:r>
            <a:r>
              <a:rPr lang="zh-CN" altLang="en-US" sz="2800" dirty="0" smtClean="0">
                <a:latin typeface="华文楷体" pitchFamily="2" charset="-122"/>
                <a:ea typeface="华文楷体" pitchFamily="2" charset="-122"/>
              </a:rPr>
              <a:t>培养</a:t>
            </a:r>
            <a:r>
              <a:rPr lang="zh-CN" altLang="en-US" sz="2800" dirty="0" smtClean="0">
                <a:latin typeface="华文楷体" pitchFamily="2" charset="-122"/>
                <a:ea typeface="华文楷体" pitchFamily="2" charset="-122"/>
              </a:rPr>
              <a:t>阴性</a:t>
            </a:r>
            <a:r>
              <a:rPr lang="en-US" altLang="zh-CN" sz="2800" dirty="0" smtClean="0">
                <a:latin typeface="华文楷体" pitchFamily="2" charset="-122"/>
                <a:ea typeface="华文楷体" pitchFamily="2" charset="-122"/>
              </a:rPr>
              <a:t>(</a:t>
            </a:r>
            <a:r>
              <a:rPr lang="zh-CN" altLang="en-US" sz="2800" dirty="0" smtClean="0">
                <a:latin typeface="华文楷体" pitchFamily="2" charset="-122"/>
                <a:ea typeface="华文楷体" pitchFamily="2" charset="-122"/>
              </a:rPr>
              <a:t>每次痰涂片检查的</a:t>
            </a:r>
            <a:r>
              <a:rPr lang="zh-CN" altLang="en-US" sz="2800" dirty="0" smtClean="0">
                <a:latin typeface="华文楷体" pitchFamily="2" charset="-122"/>
                <a:ea typeface="华文楷体" pitchFamily="2" charset="-122"/>
              </a:rPr>
              <a:t>间隔时间至少</a:t>
            </a:r>
            <a:r>
              <a:rPr lang="zh-CN" altLang="en-US" sz="2800" dirty="0" smtClean="0">
                <a:latin typeface="华文楷体" pitchFamily="2" charset="-122"/>
                <a:ea typeface="华文楷体" pitchFamily="2" charset="-122"/>
              </a:rPr>
              <a:t>满</a:t>
            </a:r>
            <a:r>
              <a:rPr lang="en-US" altLang="zh-CN" sz="2800" b="1" dirty="0" smtClean="0">
                <a:solidFill>
                  <a:srgbClr val="FF0000"/>
                </a:solidFill>
                <a:latin typeface="华文楷体" pitchFamily="2" charset="-122"/>
                <a:ea typeface="华文楷体" pitchFamily="2" charset="-122"/>
              </a:rPr>
              <a:t>1</a:t>
            </a:r>
            <a:r>
              <a:rPr lang="zh-CN" altLang="en-US" sz="2800" b="1" dirty="0" smtClean="0">
                <a:solidFill>
                  <a:srgbClr val="FF0000"/>
                </a:solidFill>
                <a:latin typeface="华文楷体" pitchFamily="2" charset="-122"/>
                <a:ea typeface="华文楷体" pitchFamily="2" charset="-122"/>
              </a:rPr>
              <a:t>个月</a:t>
            </a:r>
            <a:r>
              <a:rPr lang="en-US" altLang="zh-CN" sz="2800" dirty="0" smtClean="0">
                <a:latin typeface="华文楷体" pitchFamily="2" charset="-122"/>
                <a:ea typeface="华文楷体" pitchFamily="2" charset="-122"/>
              </a:rPr>
              <a:t>)</a:t>
            </a:r>
            <a:r>
              <a:rPr lang="zh-CN" altLang="en-US" sz="2800" dirty="0" smtClean="0">
                <a:latin typeface="华文楷体" pitchFamily="2" charset="-122"/>
                <a:ea typeface="华文楷体" pitchFamily="2" charset="-122"/>
              </a:rPr>
              <a:t>。</a:t>
            </a:r>
            <a:endParaRPr lang="zh-CN" altLang="en-US" sz="2800"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pPr>
              <a:buNone/>
            </a:pPr>
            <a:r>
              <a:rPr lang="zh-CN" altLang="en-US" b="1" dirty="0" smtClean="0">
                <a:latin typeface="华文楷体" pitchFamily="2" charset="-122"/>
                <a:ea typeface="华文楷体" pitchFamily="2" charset="-122"/>
              </a:rPr>
              <a:t>④休复学</a:t>
            </a:r>
            <a:r>
              <a:rPr lang="zh-CN" altLang="en-US" b="1" dirty="0" smtClean="0">
                <a:latin typeface="华文楷体" pitchFamily="2" charset="-122"/>
                <a:ea typeface="华文楷体" pitchFamily="2" charset="-122"/>
              </a:rPr>
              <a:t>管理    </a:t>
            </a:r>
            <a:endParaRPr lang="en-US" altLang="zh-CN" b="1" dirty="0" smtClean="0">
              <a:latin typeface="华文楷体" pitchFamily="2" charset="-122"/>
              <a:ea typeface="华文楷体" pitchFamily="2" charset="-122"/>
            </a:endParaRPr>
          </a:p>
          <a:p>
            <a:pPr>
              <a:buNone/>
            </a:pPr>
            <a:endParaRPr lang="en-US" altLang="zh-CN" b="1" dirty="0" smtClean="0">
              <a:latin typeface="华文楷体" pitchFamily="2" charset="-122"/>
              <a:ea typeface="华文楷体" pitchFamily="2" charset="-122"/>
            </a:endParaRPr>
          </a:p>
          <a:p>
            <a:pPr>
              <a:buNone/>
            </a:pPr>
            <a:r>
              <a:rPr lang="zh-CN" altLang="en-US" b="1" dirty="0" smtClean="0">
                <a:solidFill>
                  <a:srgbClr val="FF0000"/>
                </a:solidFill>
                <a:latin typeface="华文楷体" pitchFamily="2" charset="-122"/>
                <a:ea typeface="华文楷体" pitchFamily="2" charset="-122"/>
              </a:rPr>
              <a:t>休学</a:t>
            </a:r>
            <a:r>
              <a:rPr lang="zh-CN" altLang="en-US" b="1" dirty="0" smtClean="0">
                <a:solidFill>
                  <a:srgbClr val="FF0000"/>
                </a:solidFill>
                <a:latin typeface="华文楷体" pitchFamily="2" charset="-122"/>
                <a:ea typeface="华文楷体" pitchFamily="2" charset="-122"/>
              </a:rPr>
              <a:t>诊断证明</a:t>
            </a:r>
          </a:p>
          <a:p>
            <a:pPr>
              <a:buNone/>
            </a:pPr>
            <a:r>
              <a:rPr lang="zh-CN" altLang="en-US" dirty="0" smtClean="0">
                <a:latin typeface="华文楷体" pitchFamily="2" charset="-122"/>
                <a:ea typeface="华文楷体" pitchFamily="2" charset="-122"/>
              </a:rPr>
              <a:t>原则上</a:t>
            </a:r>
            <a:r>
              <a:rPr lang="zh-CN" altLang="en-US" dirty="0" smtClean="0">
                <a:latin typeface="华文楷体" pitchFamily="2" charset="-122"/>
                <a:ea typeface="华文楷体" pitchFamily="2" charset="-122"/>
              </a:rPr>
              <a:t>由学校所在地的县区级及以上结核病定点</a:t>
            </a:r>
            <a:r>
              <a:rPr lang="zh-CN" altLang="en-US" dirty="0" smtClean="0">
                <a:latin typeface="华文楷体" pitchFamily="2" charset="-122"/>
                <a:ea typeface="华文楷体" pitchFamily="2" charset="-122"/>
              </a:rPr>
              <a:t>医疗机构</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开具</a:t>
            </a:r>
            <a:r>
              <a:rPr lang="zh-CN" altLang="en-US" dirty="0" smtClean="0">
                <a:latin typeface="华文楷体" pitchFamily="2" charset="-122"/>
                <a:ea typeface="华文楷体" pitchFamily="2" charset="-122"/>
              </a:rPr>
              <a:t>，也可由最终确诊肺结核的定点医疗机构</a:t>
            </a:r>
            <a:r>
              <a:rPr lang="zh-CN" altLang="en-US" dirty="0" smtClean="0">
                <a:latin typeface="华文楷体" pitchFamily="2" charset="-122"/>
                <a:ea typeface="华文楷体" pitchFamily="2" charset="-122"/>
              </a:rPr>
              <a:t>开具。</a:t>
            </a:r>
            <a:endParaRPr lang="zh-CN" altLang="en-US"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要求：详细</a:t>
            </a:r>
            <a:r>
              <a:rPr lang="zh-CN" altLang="en-US" dirty="0" smtClean="0">
                <a:latin typeface="华文楷体" pitchFamily="2" charset="-122"/>
                <a:ea typeface="华文楷体" pitchFamily="2" charset="-122"/>
              </a:rPr>
              <a:t>填写患者基本信息，写明休学依据</a:t>
            </a:r>
          </a:p>
          <a:p>
            <a:pPr>
              <a:buNone/>
            </a:pPr>
            <a:r>
              <a:rPr lang="en-US" altLang="zh-CN" dirty="0" smtClean="0">
                <a:latin typeface="华文楷体" pitchFamily="2" charset="-122"/>
                <a:ea typeface="华文楷体" pitchFamily="2" charset="-122"/>
              </a:rPr>
              <a:t>     </a:t>
            </a:r>
            <a:r>
              <a:rPr lang="zh-CN" altLang="en-US" sz="2600" dirty="0" smtClean="0">
                <a:latin typeface="华文楷体" pitchFamily="2" charset="-122"/>
                <a:ea typeface="华文楷体" pitchFamily="2" charset="-122"/>
              </a:rPr>
              <a:t>如</a:t>
            </a:r>
            <a:r>
              <a:rPr lang="zh-CN" altLang="en-US" sz="2600" dirty="0" smtClean="0">
                <a:latin typeface="华文楷体" pitchFamily="2" charset="-122"/>
                <a:ea typeface="华文楷体" pitchFamily="2" charset="-122"/>
              </a:rPr>
              <a:t>“患者涂片结果阳性”、“患者病灶广泛”，注明</a:t>
            </a:r>
            <a:r>
              <a:rPr lang="zh-CN" altLang="en-US" sz="2600" dirty="0" smtClean="0">
                <a:latin typeface="华文楷体" pitchFamily="2" charset="-122"/>
                <a:ea typeface="华文楷体" pitchFamily="2" charset="-122"/>
              </a:rPr>
              <a:t>“符合休学标准”</a:t>
            </a:r>
            <a:endParaRPr lang="zh-CN" altLang="en-US" sz="2600"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 注意：诊断</a:t>
            </a:r>
            <a:r>
              <a:rPr lang="zh-CN" altLang="en-US" dirty="0" smtClean="0">
                <a:latin typeface="华文楷体" pitchFamily="2" charset="-122"/>
                <a:ea typeface="华文楷体" pitchFamily="2" charset="-122"/>
              </a:rPr>
              <a:t>证明一式三份，患病学生和结核病定点医疗机构各</a:t>
            </a:r>
            <a:r>
              <a:rPr lang="zh-CN" altLang="en-US" dirty="0" smtClean="0">
                <a:latin typeface="华文楷体" pitchFamily="2" charset="-122"/>
                <a:ea typeface="华文楷体" pitchFamily="2" charset="-122"/>
              </a:rPr>
              <a:t>执一</a:t>
            </a:r>
            <a:r>
              <a:rPr lang="zh-CN" altLang="en-US" dirty="0" smtClean="0">
                <a:latin typeface="华文楷体" pitchFamily="2" charset="-122"/>
                <a:ea typeface="华文楷体" pitchFamily="2" charset="-122"/>
              </a:rPr>
              <a:t>份，另一份通过疾病预防控制机构送达学校</a:t>
            </a:r>
            <a:endParaRPr lang="zh-CN" altLang="en-US"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0000" lnSpcReduction="20000"/>
          </a:bodyPr>
          <a:lstStyle/>
          <a:p>
            <a:pPr>
              <a:buNone/>
            </a:pPr>
            <a:r>
              <a:rPr lang="zh-CN" altLang="en-US" b="1" dirty="0" smtClean="0">
                <a:latin typeface="华文楷体" pitchFamily="2" charset="-122"/>
                <a:ea typeface="华文楷体" pitchFamily="2" charset="-122"/>
              </a:rPr>
              <a:t>④休复学管理    </a:t>
            </a:r>
            <a:endParaRPr lang="en-US" altLang="zh-CN" b="1" dirty="0" smtClean="0">
              <a:latin typeface="华文楷体" pitchFamily="2" charset="-122"/>
              <a:ea typeface="华文楷体" pitchFamily="2" charset="-122"/>
            </a:endParaRPr>
          </a:p>
          <a:p>
            <a:pPr>
              <a:buNone/>
            </a:pPr>
            <a:endParaRPr lang="en-US" altLang="zh-CN" b="1" dirty="0" smtClean="0">
              <a:latin typeface="华文楷体" pitchFamily="2" charset="-122"/>
              <a:ea typeface="华文楷体" pitchFamily="2" charset="-122"/>
            </a:endParaRPr>
          </a:p>
          <a:p>
            <a:pPr>
              <a:buNone/>
            </a:pPr>
            <a:r>
              <a:rPr lang="zh-CN" altLang="en-US" b="1" dirty="0" smtClean="0">
                <a:solidFill>
                  <a:srgbClr val="FF0000"/>
                </a:solidFill>
                <a:latin typeface="华文楷体" pitchFamily="2" charset="-122"/>
                <a:ea typeface="华文楷体" pitchFamily="2" charset="-122"/>
              </a:rPr>
              <a:t>复学诊断证明</a:t>
            </a:r>
          </a:p>
          <a:p>
            <a:pPr>
              <a:buNone/>
            </a:pPr>
            <a:r>
              <a:rPr lang="zh-CN" altLang="en-US" dirty="0" smtClean="0">
                <a:latin typeface="华文楷体" pitchFamily="2" charset="-122"/>
                <a:ea typeface="华文楷体" pitchFamily="2" charset="-122"/>
              </a:rPr>
              <a:t>     原则上</a:t>
            </a:r>
            <a:r>
              <a:rPr lang="zh-CN" altLang="en-US" dirty="0" smtClean="0">
                <a:latin typeface="华文楷体" pitchFamily="2" charset="-122"/>
                <a:ea typeface="华文楷体" pitchFamily="2" charset="-122"/>
              </a:rPr>
              <a:t>由患者实际接受规范化治疗的定点医疗机构开具</a:t>
            </a:r>
          </a:p>
          <a:p>
            <a:pPr>
              <a:buNone/>
            </a:pPr>
            <a:r>
              <a:rPr lang="zh-CN" altLang="en-US" dirty="0" smtClean="0">
                <a:latin typeface="华文楷体" pitchFamily="2" charset="-122"/>
                <a:ea typeface="华文楷体" pitchFamily="2" charset="-122"/>
              </a:rPr>
              <a:t>     要求：详细</a:t>
            </a:r>
            <a:r>
              <a:rPr lang="zh-CN" altLang="en-US" dirty="0" smtClean="0">
                <a:latin typeface="华文楷体" pitchFamily="2" charset="-122"/>
                <a:ea typeface="华文楷体" pitchFamily="2" charset="-122"/>
              </a:rPr>
              <a:t>填写诊断、治疗时间、痰菌状态、病变吸收程度等</a:t>
            </a:r>
          </a:p>
          <a:p>
            <a:pPr>
              <a:buNone/>
            </a:pPr>
            <a:r>
              <a:rPr lang="en-US" altLang="zh-CN" dirty="0" smtClean="0">
                <a:latin typeface="华文楷体" pitchFamily="2" charset="-122"/>
                <a:ea typeface="华文楷体" pitchFamily="2" charset="-122"/>
              </a:rPr>
              <a:t> </a:t>
            </a:r>
            <a:r>
              <a:rPr lang="en-US" altLang="zh-CN" dirty="0" smtClean="0">
                <a:latin typeface="华文楷体" pitchFamily="2" charset="-122"/>
                <a:ea typeface="华文楷体" pitchFamily="2" charset="-122"/>
              </a:rPr>
              <a:t>         </a:t>
            </a:r>
            <a:r>
              <a:rPr lang="zh-CN" altLang="en-US" sz="2900" dirty="0" smtClean="0">
                <a:latin typeface="华文楷体" pitchFamily="2" charset="-122"/>
                <a:ea typeface="华文楷体" pitchFamily="2" charset="-122"/>
              </a:rPr>
              <a:t>如</a:t>
            </a:r>
            <a:r>
              <a:rPr lang="zh-CN" altLang="en-US" sz="2900" dirty="0" smtClean="0">
                <a:latin typeface="华文楷体" pitchFamily="2" charset="-122"/>
                <a:ea typeface="华文楷体" pitchFamily="2" charset="-122"/>
              </a:rPr>
              <a:t>“患者已经过规范治疗完成全疗程，达到治愈标准</a:t>
            </a:r>
            <a:r>
              <a:rPr lang="zh-CN" altLang="en-US" sz="2900" dirty="0" smtClean="0">
                <a:latin typeface="华文楷体" pitchFamily="2" charset="-122"/>
                <a:ea typeface="华文楷体" pitchFamily="2" charset="-122"/>
              </a:rPr>
              <a:t>”“患者已经</a:t>
            </a:r>
            <a:r>
              <a:rPr lang="zh-CN" altLang="en-US" sz="2900" dirty="0" smtClean="0">
                <a:latin typeface="华文楷体" pitchFamily="2" charset="-122"/>
                <a:ea typeface="华文楷体" pitchFamily="2" charset="-122"/>
              </a:rPr>
              <a:t>过</a:t>
            </a:r>
            <a:r>
              <a:rPr lang="en-US" altLang="zh-CN" sz="2900" dirty="0" smtClean="0">
                <a:latin typeface="华文楷体" pitchFamily="2" charset="-122"/>
                <a:ea typeface="华文楷体" pitchFamily="2" charset="-122"/>
              </a:rPr>
              <a:t>4</a:t>
            </a:r>
            <a:r>
              <a:rPr lang="zh-CN" altLang="en-US" sz="2900" dirty="0" smtClean="0">
                <a:latin typeface="华文楷体" pitchFamily="2" charset="-122"/>
                <a:ea typeface="华文楷体" pitchFamily="2" charset="-122"/>
              </a:rPr>
              <a:t>个月规范治疗，症状消失，胸部</a:t>
            </a:r>
            <a:r>
              <a:rPr lang="en-US" altLang="zh-CN" sz="2900" dirty="0" smtClean="0">
                <a:latin typeface="华文楷体" pitchFamily="2" charset="-122"/>
                <a:ea typeface="华文楷体" pitchFamily="2" charset="-122"/>
              </a:rPr>
              <a:t>X</a:t>
            </a:r>
            <a:r>
              <a:rPr lang="zh-CN" altLang="en-US" sz="2900" dirty="0" smtClean="0">
                <a:latin typeface="华文楷体" pitchFamily="2" charset="-122"/>
                <a:ea typeface="华文楷体" pitchFamily="2" charset="-122"/>
              </a:rPr>
              <a:t>光片病灶明显吸收，</a:t>
            </a:r>
            <a:r>
              <a:rPr lang="en-US" altLang="zh-CN" sz="2900" dirty="0" smtClean="0">
                <a:latin typeface="华文楷体" pitchFamily="2" charset="-122"/>
                <a:ea typeface="华文楷体" pitchFamily="2" charset="-122"/>
              </a:rPr>
              <a:t>3</a:t>
            </a:r>
            <a:r>
              <a:rPr lang="zh-CN" altLang="en-US" sz="2900" dirty="0" smtClean="0">
                <a:latin typeface="华文楷体" pitchFamily="2" charset="-122"/>
                <a:ea typeface="华文楷体" pitchFamily="2" charset="-122"/>
              </a:rPr>
              <a:t>月末痰</a:t>
            </a:r>
            <a:r>
              <a:rPr lang="zh-CN" altLang="en-US" sz="2900" dirty="0" smtClean="0">
                <a:latin typeface="华文楷体" pitchFamily="2" charset="-122"/>
                <a:ea typeface="华文楷体" pitchFamily="2" charset="-122"/>
              </a:rPr>
              <a:t>涂片培养均阴性，</a:t>
            </a:r>
            <a:r>
              <a:rPr lang="en-US" altLang="zh-CN" sz="2900" dirty="0" smtClean="0">
                <a:latin typeface="华文楷体" pitchFamily="2" charset="-122"/>
                <a:ea typeface="华文楷体" pitchFamily="2" charset="-122"/>
              </a:rPr>
              <a:t>4</a:t>
            </a:r>
            <a:r>
              <a:rPr lang="zh-CN" altLang="en-US" sz="2900" dirty="0" smtClean="0">
                <a:latin typeface="华文楷体" pitchFamily="2" charset="-122"/>
                <a:ea typeface="华文楷体" pitchFamily="2" charset="-122"/>
              </a:rPr>
              <a:t>月末痰涂片阴性”等，注明</a:t>
            </a:r>
            <a:r>
              <a:rPr lang="zh-CN" altLang="en-US" sz="2900" dirty="0" smtClean="0">
                <a:latin typeface="华文楷体" pitchFamily="2" charset="-122"/>
                <a:ea typeface="华文楷体" pitchFamily="2" charset="-122"/>
              </a:rPr>
              <a:t>“符合复学标准”和</a:t>
            </a:r>
            <a:r>
              <a:rPr lang="zh-CN" altLang="en-US" sz="2900" dirty="0" smtClean="0">
                <a:latin typeface="华文楷体" pitchFamily="2" charset="-122"/>
                <a:ea typeface="华文楷体" pitchFamily="2" charset="-122"/>
              </a:rPr>
              <a:t>后续治疗管理措施和要求</a:t>
            </a:r>
          </a:p>
          <a:p>
            <a:pPr>
              <a:buNone/>
            </a:pPr>
            <a:r>
              <a:rPr lang="zh-CN" altLang="en-US" dirty="0" smtClean="0">
                <a:latin typeface="华文楷体" pitchFamily="2" charset="-122"/>
                <a:ea typeface="华文楷体" pitchFamily="2" charset="-122"/>
              </a:rPr>
              <a:t>     </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注意：诊断</a:t>
            </a:r>
            <a:r>
              <a:rPr lang="zh-CN" altLang="en-US" dirty="0" smtClean="0">
                <a:latin typeface="华文楷体" pitchFamily="2" charset="-122"/>
                <a:ea typeface="华文楷体" pitchFamily="2" charset="-122"/>
              </a:rPr>
              <a:t>证明一式三份，患病学生、结核病定点医疗机构和</a:t>
            </a:r>
            <a:r>
              <a:rPr lang="zh-CN" altLang="en-US" dirty="0" smtClean="0">
                <a:latin typeface="华文楷体" pitchFamily="2" charset="-122"/>
                <a:ea typeface="华文楷体" pitchFamily="2" charset="-122"/>
              </a:rPr>
              <a:t>学校</a:t>
            </a:r>
            <a:r>
              <a:rPr lang="zh-CN" altLang="en-US" dirty="0" smtClean="0">
                <a:latin typeface="华文楷体" pitchFamily="2" charset="-122"/>
                <a:ea typeface="华文楷体" pitchFamily="2" charset="-122"/>
              </a:rPr>
              <a:t>各执 一</a:t>
            </a:r>
            <a:r>
              <a:rPr lang="zh-CN" altLang="en-US" dirty="0" smtClean="0">
                <a:latin typeface="华文楷体" pitchFamily="2" charset="-122"/>
                <a:ea typeface="华文楷体" pitchFamily="2" charset="-122"/>
              </a:rPr>
              <a:t>份，定点</a:t>
            </a:r>
            <a:r>
              <a:rPr lang="zh-CN" altLang="en-US" dirty="0" smtClean="0">
                <a:latin typeface="华文楷体" pitchFamily="2" charset="-122"/>
                <a:ea typeface="华文楷体" pitchFamily="2" charset="-122"/>
              </a:rPr>
              <a:t>医疗机构及时将患者休复学信息通知疾控机构</a:t>
            </a:r>
            <a:endParaRPr lang="zh-CN" altLang="en-US"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buNone/>
            </a:pPr>
            <a:r>
              <a:rPr lang="zh-CN" altLang="en-US" b="1" dirty="0" smtClean="0">
                <a:latin typeface="华文楷体" pitchFamily="2" charset="-122"/>
                <a:ea typeface="华文楷体" pitchFamily="2" charset="-122"/>
              </a:rPr>
              <a:t>④休复学管理    </a:t>
            </a:r>
            <a:endParaRPr lang="en-US" altLang="zh-CN" b="1" dirty="0" smtClean="0">
              <a:latin typeface="华文楷体" pitchFamily="2" charset="-122"/>
              <a:ea typeface="华文楷体" pitchFamily="2" charset="-122"/>
            </a:endParaRPr>
          </a:p>
          <a:p>
            <a:pPr>
              <a:buNone/>
            </a:pPr>
            <a:r>
              <a:rPr lang="zh-CN" altLang="en-US" sz="3000" b="1" dirty="0" smtClean="0">
                <a:latin typeface="华文楷体" pitchFamily="2" charset="-122"/>
                <a:ea typeface="华文楷体" pitchFamily="2" charset="-122"/>
              </a:rPr>
              <a:t>学校</a:t>
            </a:r>
            <a:r>
              <a:rPr lang="zh-CN" altLang="en-US" sz="3000" dirty="0" smtClean="0">
                <a:latin typeface="华文楷体" pitchFamily="2" charset="-122"/>
                <a:ea typeface="华文楷体" pitchFamily="2" charset="-122"/>
              </a:rPr>
              <a:t>：</a:t>
            </a:r>
          </a:p>
          <a:p>
            <a:pPr>
              <a:buNone/>
            </a:pPr>
            <a:r>
              <a:rPr lang="en-US" altLang="zh-CN" sz="2800" dirty="0" smtClean="0">
                <a:latin typeface="华文楷体" pitchFamily="2" charset="-122"/>
                <a:ea typeface="华文楷体" pitchFamily="2" charset="-122"/>
              </a:rPr>
              <a:t>1.</a:t>
            </a:r>
            <a:r>
              <a:rPr lang="zh-CN" altLang="en-US" sz="2800" dirty="0" smtClean="0">
                <a:latin typeface="华文楷体" pitchFamily="2" charset="-122"/>
                <a:ea typeface="华文楷体" pitchFamily="2" charset="-122"/>
              </a:rPr>
              <a:t>办理</a:t>
            </a:r>
            <a:r>
              <a:rPr lang="zh-CN" altLang="en-US" sz="2800" dirty="0" smtClean="0">
                <a:latin typeface="华文楷体" pitchFamily="2" charset="-122"/>
                <a:ea typeface="华文楷体" pitchFamily="2" charset="-122"/>
              </a:rPr>
              <a:t>休复学手续，并将两份诊断证明共同存档</a:t>
            </a:r>
          </a:p>
          <a:p>
            <a:pPr>
              <a:buNone/>
            </a:pPr>
            <a:r>
              <a:rPr lang="en-US" altLang="zh-CN" sz="2800" dirty="0" smtClean="0">
                <a:latin typeface="华文楷体" pitchFamily="2" charset="-122"/>
                <a:ea typeface="华文楷体" pitchFamily="2" charset="-122"/>
              </a:rPr>
              <a:t>2.</a:t>
            </a:r>
            <a:r>
              <a:rPr lang="zh-CN" altLang="en-US" sz="2800" dirty="0" smtClean="0">
                <a:latin typeface="华文楷体" pitchFamily="2" charset="-122"/>
                <a:ea typeface="华文楷体" pitchFamily="2" charset="-122"/>
              </a:rPr>
              <a:t>做好</a:t>
            </a:r>
            <a:r>
              <a:rPr lang="zh-CN" altLang="en-US" sz="2800" dirty="0" smtClean="0">
                <a:latin typeface="华文楷体" pitchFamily="2" charset="-122"/>
                <a:ea typeface="华文楷体" pitchFamily="2" charset="-122"/>
              </a:rPr>
              <a:t>返校学生的复学诊断证明核实工作</a:t>
            </a:r>
          </a:p>
          <a:p>
            <a:pPr>
              <a:buNone/>
            </a:pPr>
            <a:r>
              <a:rPr lang="en-US" altLang="zh-CN" sz="2800" dirty="0" smtClean="0">
                <a:latin typeface="华文楷体" pitchFamily="2" charset="-122"/>
                <a:ea typeface="华文楷体" pitchFamily="2" charset="-122"/>
              </a:rPr>
              <a:t>3.</a:t>
            </a:r>
            <a:r>
              <a:rPr lang="zh-CN" altLang="en-US" sz="2800" dirty="0" smtClean="0">
                <a:latin typeface="华文楷体" pitchFamily="2" charset="-122"/>
                <a:ea typeface="华文楷体" pitchFamily="2" charset="-122"/>
              </a:rPr>
              <a:t>学校</a:t>
            </a:r>
            <a:r>
              <a:rPr lang="zh-CN" altLang="en-US" sz="2800" dirty="0" smtClean="0">
                <a:latin typeface="华文楷体" pitchFamily="2" charset="-122"/>
                <a:ea typeface="华文楷体" pitchFamily="2" charset="-122"/>
              </a:rPr>
              <a:t>可要求学校所在地机构复核胸片或</a:t>
            </a:r>
            <a:r>
              <a:rPr lang="zh-CN" altLang="en-US" sz="2800" dirty="0" smtClean="0">
                <a:latin typeface="华文楷体" pitchFamily="2" charset="-122"/>
                <a:ea typeface="华文楷体" pitchFamily="2" charset="-122"/>
              </a:rPr>
              <a:t>复查，不</a:t>
            </a:r>
            <a:endParaRPr lang="en-US" altLang="zh-CN" sz="2800" dirty="0" smtClean="0">
              <a:latin typeface="华文楷体" pitchFamily="2" charset="-122"/>
              <a:ea typeface="华文楷体" pitchFamily="2" charset="-122"/>
            </a:endParaRPr>
          </a:p>
          <a:p>
            <a:pPr>
              <a:buNone/>
            </a:pPr>
            <a:r>
              <a:rPr lang="zh-CN" altLang="en-US" sz="2800" dirty="0" smtClean="0">
                <a:latin typeface="华文楷体" pitchFamily="2" charset="-122"/>
                <a:ea typeface="华文楷体" pitchFamily="2" charset="-122"/>
              </a:rPr>
              <a:t>符合</a:t>
            </a:r>
            <a:r>
              <a:rPr lang="zh-CN" altLang="en-US" sz="2800" dirty="0" smtClean="0">
                <a:latin typeface="华文楷体" pitchFamily="2" charset="-122"/>
                <a:ea typeface="华文楷体" pitchFamily="2" charset="-122"/>
              </a:rPr>
              <a:t>复学条件者，开具继续休学治疗的诊断证明</a:t>
            </a:r>
          </a:p>
          <a:p>
            <a:pPr>
              <a:buNone/>
            </a:pPr>
            <a:r>
              <a:rPr lang="zh-CN" altLang="en-US" sz="2400" dirty="0" smtClean="0">
                <a:latin typeface="华文楷体" pitchFamily="2" charset="-122"/>
                <a:ea typeface="华文楷体" pitchFamily="2" charset="-122"/>
              </a:rPr>
              <a:t>如</a:t>
            </a:r>
            <a:r>
              <a:rPr lang="zh-CN" altLang="en-US" sz="2400" dirty="0" smtClean="0">
                <a:latin typeface="华文楷体" pitchFamily="2" charset="-122"/>
                <a:ea typeface="华文楷体" pitchFamily="2" charset="-122"/>
              </a:rPr>
              <a:t>：“经复核</a:t>
            </a:r>
            <a:r>
              <a:rPr lang="en-US" altLang="zh-CN" sz="2400" dirty="0" smtClean="0">
                <a:latin typeface="华文楷体" pitchFamily="2" charset="-122"/>
                <a:ea typeface="华文楷体" pitchFamily="2" charset="-122"/>
              </a:rPr>
              <a:t>/</a:t>
            </a:r>
            <a:r>
              <a:rPr lang="zh-CN" altLang="en-US" sz="2400" dirty="0" smtClean="0">
                <a:latin typeface="华文楷体" pitchFamily="2" charset="-122"/>
                <a:ea typeface="华文楷体" pitchFamily="2" charset="-122"/>
              </a:rPr>
              <a:t>重新检查，该患者目前痰涂片</a:t>
            </a:r>
            <a:r>
              <a:rPr lang="zh-CN" altLang="en-US" sz="2400" dirty="0" smtClean="0">
                <a:latin typeface="华文楷体" pitchFamily="2" charset="-122"/>
                <a:ea typeface="华文楷体" pitchFamily="2" charset="-122"/>
              </a:rPr>
              <a:t>检查</a:t>
            </a:r>
            <a:r>
              <a:rPr lang="zh-CN" altLang="en-US" sz="2400" dirty="0" smtClean="0">
                <a:latin typeface="华文楷体" pitchFamily="2" charset="-122"/>
                <a:ea typeface="华文楷体" pitchFamily="2" charset="-122"/>
              </a:rPr>
              <a:t>仍为阳性”</a:t>
            </a:r>
            <a:r>
              <a:rPr lang="en-US" altLang="zh-CN" sz="2400" dirty="0" smtClean="0">
                <a:latin typeface="华文楷体" pitchFamily="2" charset="-122"/>
                <a:ea typeface="华文楷体" pitchFamily="2" charset="-122"/>
              </a:rPr>
              <a:t>,</a:t>
            </a:r>
            <a:r>
              <a:rPr lang="zh-CN" altLang="en-US" sz="2400" dirty="0" smtClean="0">
                <a:latin typeface="华文楷体" pitchFamily="2" charset="-122"/>
                <a:ea typeface="华文楷体" pitchFamily="2" charset="-122"/>
              </a:rPr>
              <a:t>并注明“未达到复学标准”</a:t>
            </a:r>
            <a:endParaRPr lang="zh-CN" altLang="en-US" sz="2400"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0"/>
            <a:ext cx="8543956" cy="4525963"/>
          </a:xfrm>
        </p:spPr>
        <p:txBody>
          <a:bodyPr>
            <a:normAutofit/>
          </a:bodyPr>
          <a:lstStyle/>
          <a:p>
            <a:pPr>
              <a:buNone/>
            </a:pPr>
            <a:r>
              <a:rPr lang="zh-CN" altLang="en-US" b="1" dirty="0" smtClean="0">
                <a:latin typeface="华文楷体" pitchFamily="2" charset="-122"/>
                <a:ea typeface="华文楷体" pitchFamily="2" charset="-122"/>
              </a:rPr>
              <a:t>④休复学管理    </a:t>
            </a:r>
            <a:endParaRPr lang="en-US" altLang="zh-CN" b="1" dirty="0" smtClean="0">
              <a:latin typeface="华文楷体" pitchFamily="2" charset="-122"/>
              <a:ea typeface="华文楷体" pitchFamily="2" charset="-122"/>
            </a:endParaRPr>
          </a:p>
          <a:p>
            <a:pPr>
              <a:buNone/>
            </a:pPr>
            <a:r>
              <a:rPr lang="en-US" altLang="zh-CN" sz="2400" dirty="0" smtClean="0">
                <a:latin typeface="华文楷体" pitchFamily="2" charset="-122"/>
                <a:ea typeface="华文楷体" pitchFamily="2" charset="-122"/>
              </a:rPr>
              <a:t>1.</a:t>
            </a:r>
            <a:r>
              <a:rPr lang="zh-CN" altLang="en-US" sz="2400" dirty="0" smtClean="0">
                <a:latin typeface="华文楷体" pitchFamily="2" charset="-122"/>
                <a:ea typeface="华文楷体" pitchFamily="2" charset="-122"/>
              </a:rPr>
              <a:t>按照</a:t>
            </a:r>
            <a:r>
              <a:rPr lang="en-US" altLang="zh-CN" sz="2400" dirty="0" smtClean="0">
                <a:latin typeface="华文楷体" pitchFamily="2" charset="-122"/>
                <a:ea typeface="华文楷体" pitchFamily="2" charset="-122"/>
              </a:rPr>
              <a:t>《</a:t>
            </a:r>
            <a:r>
              <a:rPr lang="zh-CN" altLang="en-US" sz="2400" dirty="0" smtClean="0">
                <a:latin typeface="华文楷体" pitchFamily="2" charset="-122"/>
                <a:ea typeface="华文楷体" pitchFamily="2" charset="-122"/>
              </a:rPr>
              <a:t>结核病分类</a:t>
            </a:r>
            <a:r>
              <a:rPr lang="en-US" altLang="zh-CN" sz="2400" dirty="0" smtClean="0">
                <a:latin typeface="华文楷体" pitchFamily="2" charset="-122"/>
                <a:ea typeface="华文楷体" pitchFamily="2" charset="-122"/>
              </a:rPr>
              <a:t>》</a:t>
            </a:r>
            <a:r>
              <a:rPr lang="zh-CN" altLang="en-US" sz="2400" dirty="0" smtClean="0">
                <a:latin typeface="华文楷体" pitchFamily="2" charset="-122"/>
                <a:ea typeface="华文楷体" pitchFamily="2" charset="-122"/>
              </a:rPr>
              <a:t>（</a:t>
            </a:r>
            <a:r>
              <a:rPr lang="en-US" altLang="zh-CN" sz="2400" dirty="0" smtClean="0">
                <a:latin typeface="华文楷体" pitchFamily="2" charset="-122"/>
                <a:ea typeface="华文楷体" pitchFamily="2" charset="-122"/>
              </a:rPr>
              <a:t>WS196-2017</a:t>
            </a:r>
            <a:r>
              <a:rPr lang="zh-CN" altLang="en-US" sz="2400" dirty="0" smtClean="0">
                <a:latin typeface="华文楷体" pitchFamily="2" charset="-122"/>
                <a:ea typeface="华文楷体" pitchFamily="2" charset="-122"/>
              </a:rPr>
              <a:t>）标准执行</a:t>
            </a:r>
          </a:p>
          <a:p>
            <a:pPr>
              <a:buNone/>
            </a:pPr>
            <a:r>
              <a:rPr lang="en-US" altLang="zh-CN" sz="2400" dirty="0" smtClean="0">
                <a:latin typeface="华文楷体" pitchFamily="2" charset="-122"/>
                <a:ea typeface="华文楷体" pitchFamily="2" charset="-122"/>
              </a:rPr>
              <a:t>2.</a:t>
            </a:r>
            <a:r>
              <a:rPr lang="zh-CN" altLang="en-US" sz="2400" dirty="0" smtClean="0">
                <a:latin typeface="华文楷体" pitchFamily="2" charset="-122"/>
                <a:ea typeface="华文楷体" pitchFamily="2" charset="-122"/>
              </a:rPr>
              <a:t>分子生物学</a:t>
            </a:r>
            <a:r>
              <a:rPr lang="zh-CN" altLang="en-US" sz="2400" dirty="0" smtClean="0">
                <a:latin typeface="华文楷体" pitchFamily="2" charset="-122"/>
                <a:ea typeface="华文楷体" pitchFamily="2" charset="-122"/>
              </a:rPr>
              <a:t>阳性患者与菌阳患者同等对待</a:t>
            </a:r>
          </a:p>
          <a:p>
            <a:pPr>
              <a:buNone/>
            </a:pPr>
            <a:r>
              <a:rPr lang="en-US" altLang="zh-CN" sz="2400" dirty="0" smtClean="0">
                <a:latin typeface="华文楷体" pitchFamily="2" charset="-122"/>
                <a:ea typeface="华文楷体" pitchFamily="2" charset="-122"/>
              </a:rPr>
              <a:t>3.</a:t>
            </a:r>
            <a:r>
              <a:rPr lang="zh-CN" altLang="en-US" sz="2400" dirty="0" smtClean="0">
                <a:latin typeface="华文楷体" pitchFamily="2" charset="-122"/>
                <a:ea typeface="华文楷体" pitchFamily="2" charset="-122"/>
              </a:rPr>
              <a:t>菌</a:t>
            </a:r>
            <a:r>
              <a:rPr lang="zh-CN" altLang="en-US" sz="2400" dirty="0" smtClean="0">
                <a:latin typeface="华文楷体" pitchFamily="2" charset="-122"/>
                <a:ea typeface="华文楷体" pitchFamily="2" charset="-122"/>
              </a:rPr>
              <a:t>阴患者休学时长，最短应为</a:t>
            </a:r>
            <a:r>
              <a:rPr lang="en-US" altLang="zh-CN" sz="2400" b="1" dirty="0" smtClean="0">
                <a:solidFill>
                  <a:srgbClr val="FF0000"/>
                </a:solidFill>
                <a:latin typeface="华文楷体" pitchFamily="2" charset="-122"/>
                <a:ea typeface="华文楷体" pitchFamily="2" charset="-122"/>
              </a:rPr>
              <a:t>4.5</a:t>
            </a:r>
            <a:r>
              <a:rPr lang="zh-CN" altLang="en-US" sz="2400" b="1" dirty="0" smtClean="0">
                <a:solidFill>
                  <a:srgbClr val="FF0000"/>
                </a:solidFill>
                <a:latin typeface="华文楷体" pitchFamily="2" charset="-122"/>
                <a:ea typeface="华文楷体" pitchFamily="2" charset="-122"/>
              </a:rPr>
              <a:t>个月</a:t>
            </a:r>
          </a:p>
          <a:p>
            <a:pPr>
              <a:buNone/>
            </a:pPr>
            <a:r>
              <a:rPr lang="en-US" altLang="zh-CN" sz="2400" dirty="0" smtClean="0">
                <a:latin typeface="华文楷体" pitchFamily="2" charset="-122"/>
                <a:ea typeface="华文楷体" pitchFamily="2" charset="-122"/>
              </a:rPr>
              <a:t>4.</a:t>
            </a:r>
            <a:r>
              <a:rPr lang="zh-CN" altLang="en-US" sz="2400" dirty="0" smtClean="0">
                <a:latin typeface="华文楷体" pitchFamily="2" charset="-122"/>
                <a:ea typeface="华文楷体" pitchFamily="2" charset="-122"/>
              </a:rPr>
              <a:t>休学</a:t>
            </a:r>
            <a:r>
              <a:rPr lang="zh-CN" altLang="en-US" sz="2400" dirty="0" smtClean="0">
                <a:latin typeface="华文楷体" pitchFamily="2" charset="-122"/>
                <a:ea typeface="华文楷体" pitchFamily="2" charset="-122"/>
              </a:rPr>
              <a:t>者才需要开具复学诊断证明</a:t>
            </a:r>
          </a:p>
          <a:p>
            <a:pPr>
              <a:buNone/>
            </a:pPr>
            <a:r>
              <a:rPr lang="en-US" altLang="zh-CN" sz="2400" dirty="0" smtClean="0">
                <a:latin typeface="华文楷体" pitchFamily="2" charset="-122"/>
                <a:ea typeface="华文楷体" pitchFamily="2" charset="-122"/>
              </a:rPr>
              <a:t>5.</a:t>
            </a:r>
            <a:r>
              <a:rPr lang="zh-CN" altLang="en-US" sz="2400" dirty="0" smtClean="0">
                <a:latin typeface="华文楷体" pitchFamily="2" charset="-122"/>
                <a:ea typeface="华文楷体" pitchFamily="2" charset="-122"/>
              </a:rPr>
              <a:t>定点</a:t>
            </a:r>
            <a:r>
              <a:rPr lang="zh-CN" altLang="en-US" sz="2400" dirty="0" smtClean="0">
                <a:latin typeface="华文楷体" pitchFamily="2" charset="-122"/>
                <a:ea typeface="华文楷体" pitchFamily="2" charset="-122"/>
              </a:rPr>
              <a:t>医疗机构开具休复学诊断证明，休复学</a:t>
            </a:r>
            <a:r>
              <a:rPr lang="zh-CN" altLang="en-US" sz="2400" dirty="0" smtClean="0">
                <a:latin typeface="华文楷体" pitchFamily="2" charset="-122"/>
                <a:ea typeface="华文楷体" pitchFamily="2" charset="-122"/>
              </a:rPr>
              <a:t>管理由</a:t>
            </a:r>
            <a:r>
              <a:rPr lang="zh-CN" altLang="en-US" sz="2400" dirty="0" smtClean="0">
                <a:latin typeface="华文楷体" pitchFamily="2" charset="-122"/>
                <a:ea typeface="华文楷体" pitchFamily="2" charset="-122"/>
              </a:rPr>
              <a:t>学校进行</a:t>
            </a:r>
          </a:p>
          <a:p>
            <a:pPr>
              <a:buNone/>
            </a:pPr>
            <a:r>
              <a:rPr lang="en-US" altLang="zh-CN" sz="2400" dirty="0" smtClean="0">
                <a:latin typeface="华文楷体" pitchFamily="2" charset="-122"/>
                <a:ea typeface="华文楷体" pitchFamily="2" charset="-122"/>
              </a:rPr>
              <a:t>6.</a:t>
            </a:r>
            <a:r>
              <a:rPr lang="zh-CN" altLang="en-US" sz="2400" dirty="0" smtClean="0">
                <a:latin typeface="华文楷体" pitchFamily="2" charset="-122"/>
                <a:ea typeface="华文楷体" pitchFamily="2" charset="-122"/>
              </a:rPr>
              <a:t>应</a:t>
            </a:r>
            <a:r>
              <a:rPr lang="zh-CN" altLang="en-US" sz="2400" dirty="0" smtClean="0">
                <a:latin typeface="华文楷体" pitchFamily="2" charset="-122"/>
                <a:ea typeface="华文楷体" pitchFamily="2" charset="-122"/>
              </a:rPr>
              <a:t>在可能的情况尽量保留学生学籍</a:t>
            </a:r>
          </a:p>
          <a:p>
            <a:pPr>
              <a:buNone/>
            </a:pPr>
            <a:endParaRPr lang="zh-CN" altLang="en-US" dirty="0"/>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华文楷体" pitchFamily="2" charset="-122"/>
                <a:ea typeface="华文楷体" pitchFamily="2" charset="-122"/>
              </a:rPr>
              <a:t>学校结核病疫情周报告工作</a:t>
            </a:r>
            <a:endParaRPr lang="zh-CN" altLang="en-US" dirty="0"/>
          </a:p>
        </p:txBody>
      </p:sp>
      <p:sp>
        <p:nvSpPr>
          <p:cNvPr id="3" name="内容占位符 2"/>
          <p:cNvSpPr>
            <a:spLocks noGrp="1"/>
          </p:cNvSpPr>
          <p:nvPr>
            <p:ph idx="1"/>
          </p:nvPr>
        </p:nvSpPr>
        <p:spPr>
          <a:xfrm>
            <a:off x="457200" y="1600200"/>
            <a:ext cx="8686800" cy="4525963"/>
          </a:xfrm>
        </p:spPr>
        <p:txBody>
          <a:bodyPr>
            <a:normAutofit/>
          </a:bodyPr>
          <a:lstStyle/>
          <a:p>
            <a:pPr>
              <a:buNone/>
            </a:pPr>
            <a:r>
              <a:rPr lang="en-US" altLang="zh-CN" sz="2400" dirty="0" smtClean="0">
                <a:latin typeface="华文楷体" pitchFamily="2" charset="-122"/>
                <a:ea typeface="华文楷体" pitchFamily="2" charset="-122"/>
              </a:rPr>
              <a:t>       6</a:t>
            </a:r>
            <a:r>
              <a:rPr lang="zh-CN" altLang="en-US" sz="2400" dirty="0" smtClean="0">
                <a:latin typeface="华文楷体" pitchFamily="2" charset="-122"/>
                <a:ea typeface="华文楷体" pitchFamily="2" charset="-122"/>
              </a:rPr>
              <a:t>月</a:t>
            </a:r>
            <a:r>
              <a:rPr lang="en-US" altLang="zh-CN" sz="2400" dirty="0" smtClean="0">
                <a:latin typeface="华文楷体" pitchFamily="2" charset="-122"/>
                <a:ea typeface="华文楷体" pitchFamily="2" charset="-122"/>
              </a:rPr>
              <a:t>7</a:t>
            </a:r>
            <a:r>
              <a:rPr lang="zh-CN" altLang="en-US" sz="2400" dirty="0" smtClean="0">
                <a:latin typeface="华文楷体" pitchFamily="2" charset="-122"/>
                <a:ea typeface="华文楷体" pitchFamily="2" charset="-122"/>
              </a:rPr>
              <a:t>日开始实施学校结核病疫情周报告制度，报告中需注意的几个问题：</a:t>
            </a:r>
            <a:endParaRPr lang="en-US" altLang="zh-CN" sz="2400" dirty="0" smtClean="0">
              <a:latin typeface="华文楷体" pitchFamily="2" charset="-122"/>
              <a:ea typeface="华文楷体" pitchFamily="2" charset="-122"/>
            </a:endParaRPr>
          </a:p>
          <a:p>
            <a:pPr>
              <a:buNone/>
            </a:pPr>
            <a:r>
              <a:rPr lang="en-US" altLang="zh-CN" sz="2400" dirty="0" smtClean="0">
                <a:latin typeface="华文楷体" pitchFamily="2" charset="-122"/>
                <a:ea typeface="华文楷体" pitchFamily="2" charset="-122"/>
              </a:rPr>
              <a:t>1.</a:t>
            </a:r>
            <a:r>
              <a:rPr lang="zh-CN" altLang="en-US" sz="2400" dirty="0" smtClean="0">
                <a:latin typeface="华文楷体" pitchFamily="2" charset="-122"/>
                <a:ea typeface="华文楷体" pitchFamily="2" charset="-122"/>
              </a:rPr>
              <a:t>一所学校</a:t>
            </a:r>
            <a:r>
              <a:rPr lang="zh-CN" altLang="en-US" sz="2400" b="1" dirty="0" smtClean="0">
                <a:solidFill>
                  <a:srgbClr val="FF0000"/>
                </a:solidFill>
                <a:latin typeface="华文楷体" pitchFamily="2" charset="-122"/>
                <a:ea typeface="华文楷体" pitchFamily="2" charset="-122"/>
              </a:rPr>
              <a:t>半年内</a:t>
            </a:r>
            <a:r>
              <a:rPr lang="zh-CN" altLang="en-US" sz="2400" dirty="0" smtClean="0">
                <a:latin typeface="华文楷体" pitchFamily="2" charset="-122"/>
                <a:ea typeface="华文楷体" pitchFamily="2" charset="-122"/>
              </a:rPr>
              <a:t>发生</a:t>
            </a:r>
            <a:r>
              <a:rPr lang="en-US" altLang="zh-CN" sz="2400" b="1" dirty="0" smtClean="0">
                <a:solidFill>
                  <a:srgbClr val="FF0000"/>
                </a:solidFill>
                <a:latin typeface="华文楷体" pitchFamily="2" charset="-122"/>
                <a:ea typeface="华文楷体" pitchFamily="2" charset="-122"/>
              </a:rPr>
              <a:t>2</a:t>
            </a:r>
            <a:r>
              <a:rPr lang="zh-CN" altLang="en-US" sz="2400" b="1" dirty="0" smtClean="0">
                <a:solidFill>
                  <a:srgbClr val="FF0000"/>
                </a:solidFill>
                <a:latin typeface="华文楷体" pitchFamily="2" charset="-122"/>
                <a:ea typeface="华文楷体" pitchFamily="2" charset="-122"/>
              </a:rPr>
              <a:t>例</a:t>
            </a:r>
            <a:r>
              <a:rPr lang="zh-CN" altLang="en-US" sz="2400" dirty="0" smtClean="0">
                <a:latin typeface="华文楷体" pitchFamily="2" charset="-122"/>
                <a:ea typeface="华文楷体" pitchFamily="2" charset="-122"/>
              </a:rPr>
              <a:t>及以上有流行病学关联的病例，均需填写</a:t>
            </a:r>
            <a:endParaRPr lang="en-US" altLang="zh-CN" sz="2400" dirty="0" smtClean="0">
              <a:latin typeface="华文楷体" pitchFamily="2" charset="-122"/>
              <a:ea typeface="华文楷体" pitchFamily="2" charset="-122"/>
            </a:endParaRPr>
          </a:p>
          <a:p>
            <a:pPr>
              <a:buNone/>
            </a:pPr>
            <a:r>
              <a:rPr lang="en-US" altLang="zh-CN" sz="2000" dirty="0" smtClean="0">
                <a:latin typeface="华文楷体" pitchFamily="2" charset="-122"/>
                <a:ea typeface="华文楷体" pitchFamily="2" charset="-122"/>
              </a:rPr>
              <a:t> ※</a:t>
            </a:r>
            <a:r>
              <a:rPr lang="zh-CN" altLang="en-US" sz="2000" dirty="0" smtClean="0">
                <a:latin typeface="华文楷体" pitchFamily="2" charset="-122"/>
                <a:ea typeface="华文楷体" pitchFamily="2" charset="-122"/>
              </a:rPr>
              <a:t>原则上疫情报告表只填写新增的学校，后续筛查结果体现在疫情进展表里</a:t>
            </a:r>
            <a:endParaRPr lang="en-US" altLang="zh-CN" sz="2000" dirty="0" smtClean="0">
              <a:latin typeface="华文楷体" pitchFamily="2" charset="-122"/>
              <a:ea typeface="华文楷体" pitchFamily="2" charset="-122"/>
            </a:endParaRPr>
          </a:p>
          <a:p>
            <a:pPr>
              <a:buNone/>
            </a:pPr>
            <a:r>
              <a:rPr lang="en-US" altLang="zh-CN" sz="2000" dirty="0" smtClean="0">
                <a:latin typeface="华文楷体" pitchFamily="2" charset="-122"/>
                <a:ea typeface="华文楷体" pitchFamily="2" charset="-122"/>
              </a:rPr>
              <a:t> ※</a:t>
            </a:r>
            <a:r>
              <a:rPr lang="zh-CN" altLang="en-US" sz="2000" dirty="0" smtClean="0">
                <a:latin typeface="华文楷体" pitchFamily="2" charset="-122"/>
                <a:ea typeface="华文楷体" pitchFamily="2" charset="-122"/>
              </a:rPr>
              <a:t>如一所学校已经报过疫情报告表但是又在其他年级或者班级出现了跟前一起疫情无流行病学关联的另外一起</a:t>
            </a:r>
            <a:r>
              <a:rPr lang="en-US" altLang="zh-CN" sz="2000" dirty="0" smtClean="0">
                <a:latin typeface="华文楷体" pitchFamily="2" charset="-122"/>
                <a:ea typeface="华文楷体" pitchFamily="2" charset="-122"/>
              </a:rPr>
              <a:t>2</a:t>
            </a:r>
            <a:r>
              <a:rPr lang="zh-CN" altLang="en-US" sz="2000" dirty="0" smtClean="0">
                <a:latin typeface="华文楷体" pitchFamily="2" charset="-122"/>
                <a:ea typeface="华文楷体" pitchFamily="2" charset="-122"/>
              </a:rPr>
              <a:t>例以上的病例，则需再次报送</a:t>
            </a:r>
            <a:endParaRPr lang="en-US" altLang="zh-CN" sz="2000" dirty="0" smtClean="0">
              <a:latin typeface="华文楷体" pitchFamily="2" charset="-122"/>
              <a:ea typeface="华文楷体" pitchFamily="2" charset="-122"/>
            </a:endParaRPr>
          </a:p>
          <a:p>
            <a:pPr>
              <a:buNone/>
            </a:pPr>
            <a:endParaRPr lang="en-US" altLang="zh-CN" sz="20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举例：</a:t>
            </a:r>
            <a:r>
              <a:rPr lang="en-US" altLang="zh-CN" sz="1800" dirty="0" smtClean="0">
                <a:latin typeface="华文楷体" pitchFamily="2" charset="-122"/>
                <a:ea typeface="华文楷体" pitchFamily="2" charset="-122"/>
              </a:rPr>
              <a:t>xx</a:t>
            </a:r>
            <a:r>
              <a:rPr lang="zh-CN" altLang="en-US" sz="1800" dirty="0" smtClean="0">
                <a:latin typeface="华文楷体" pitchFamily="2" charset="-122"/>
                <a:ea typeface="华文楷体" pitchFamily="2" charset="-122"/>
              </a:rPr>
              <a:t>县中学</a:t>
            </a:r>
            <a:r>
              <a:rPr lang="en-US" altLang="zh-CN" sz="1800" dirty="0" smtClean="0">
                <a:latin typeface="华文楷体" pitchFamily="2" charset="-122"/>
                <a:ea typeface="华文楷体" pitchFamily="2" charset="-122"/>
              </a:rPr>
              <a:t>6</a:t>
            </a:r>
            <a:r>
              <a:rPr lang="zh-CN" altLang="en-US" sz="1800" dirty="0" smtClean="0">
                <a:latin typeface="华文楷体" pitchFamily="2" charset="-122"/>
                <a:ea typeface="华文楷体" pitchFamily="2" charset="-122"/>
              </a:rPr>
              <a:t>月</a:t>
            </a:r>
            <a:r>
              <a:rPr lang="en-US" altLang="zh-CN" sz="1800" dirty="0" smtClean="0">
                <a:latin typeface="华文楷体" pitchFamily="2" charset="-122"/>
                <a:ea typeface="华文楷体" pitchFamily="2" charset="-122"/>
              </a:rPr>
              <a:t>15</a:t>
            </a:r>
            <a:r>
              <a:rPr lang="zh-CN" altLang="en-US" sz="1800" dirty="0" smtClean="0">
                <a:latin typeface="华文楷体" pitchFamily="2" charset="-122"/>
                <a:ea typeface="华文楷体" pitchFamily="2" charset="-122"/>
              </a:rPr>
              <a:t>日报告了一起学校结核病疫情，病例出现在初三（</a:t>
            </a:r>
            <a:r>
              <a:rPr lang="en-US" altLang="zh-CN" sz="1800" dirty="0" smtClean="0">
                <a:latin typeface="华文楷体" pitchFamily="2" charset="-122"/>
                <a:ea typeface="华文楷体" pitchFamily="2" charset="-122"/>
              </a:rPr>
              <a:t>5</a:t>
            </a:r>
            <a:r>
              <a:rPr lang="zh-CN" altLang="en-US" sz="1800" dirty="0" smtClean="0">
                <a:latin typeface="华文楷体" pitchFamily="2" charset="-122"/>
                <a:ea typeface="华文楷体" pitchFamily="2" charset="-122"/>
              </a:rPr>
              <a:t>）班，后续扩大筛查后无新增患者。</a:t>
            </a:r>
            <a:r>
              <a:rPr lang="en-US" altLang="zh-CN" sz="1800" dirty="0" smtClean="0">
                <a:latin typeface="华文楷体" pitchFamily="2" charset="-122"/>
                <a:ea typeface="华文楷体" pitchFamily="2" charset="-122"/>
              </a:rPr>
              <a:t>6</a:t>
            </a:r>
            <a:r>
              <a:rPr lang="zh-CN" altLang="en-US" sz="1800" dirty="0" smtClean="0">
                <a:latin typeface="华文楷体" pitchFamily="2" charset="-122"/>
                <a:ea typeface="华文楷体" pitchFamily="2" charset="-122"/>
              </a:rPr>
              <a:t>月</a:t>
            </a:r>
            <a:r>
              <a:rPr lang="en-US" altLang="zh-CN" sz="1800" dirty="0" smtClean="0">
                <a:latin typeface="华文楷体" pitchFamily="2" charset="-122"/>
                <a:ea typeface="华文楷体" pitchFamily="2" charset="-122"/>
              </a:rPr>
              <a:t>25</a:t>
            </a:r>
            <a:r>
              <a:rPr lang="zh-CN" altLang="en-US" sz="1800" dirty="0" smtClean="0">
                <a:latin typeface="华文楷体" pitchFamily="2" charset="-122"/>
                <a:ea typeface="华文楷体" pitchFamily="2" charset="-122"/>
              </a:rPr>
              <a:t>日，该校初一（</a:t>
            </a:r>
            <a:r>
              <a:rPr lang="en-US" altLang="zh-CN"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）班又出现</a:t>
            </a:r>
            <a:r>
              <a:rPr lang="en-US" altLang="zh-CN"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例肺结核病例，根据流调显示初一（</a:t>
            </a:r>
            <a:r>
              <a:rPr lang="en-US" altLang="zh-CN"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）班的病例和初三（</a:t>
            </a:r>
            <a:r>
              <a:rPr lang="en-US" altLang="zh-CN" sz="1800" dirty="0" smtClean="0">
                <a:latin typeface="华文楷体" pitchFamily="2" charset="-122"/>
                <a:ea typeface="华文楷体" pitchFamily="2" charset="-122"/>
              </a:rPr>
              <a:t>5</a:t>
            </a:r>
            <a:r>
              <a:rPr lang="zh-CN" altLang="en-US" sz="1800" dirty="0" smtClean="0">
                <a:latin typeface="华文楷体" pitchFamily="2" charset="-122"/>
                <a:ea typeface="华文楷体" pitchFamily="2" charset="-122"/>
              </a:rPr>
              <a:t>）班的病例均无流行病学关联，则需再次报送初一（</a:t>
            </a:r>
            <a:r>
              <a:rPr lang="en-US" altLang="zh-CN"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）班的疫情报告表。</a:t>
            </a:r>
            <a:endParaRPr lang="en-US" altLang="zh-CN" sz="1800" dirty="0" smtClean="0">
              <a:latin typeface="华文楷体" pitchFamily="2" charset="-122"/>
              <a:ea typeface="华文楷体" pitchFamily="2" charset="-122"/>
            </a:endParaRPr>
          </a:p>
          <a:p>
            <a:pPr>
              <a:buNone/>
            </a:pPr>
            <a:endParaRPr lang="en-US" altLang="zh-CN" sz="2400" dirty="0" smtClean="0">
              <a:latin typeface="华文楷体" pitchFamily="2" charset="-122"/>
              <a:ea typeface="华文楷体"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0"/>
            <a:ext cx="8686800" cy="4525963"/>
          </a:xfrm>
        </p:spPr>
        <p:txBody>
          <a:bodyPr>
            <a:normAutofit/>
          </a:bodyPr>
          <a:lstStyle/>
          <a:p>
            <a:pPr>
              <a:buNone/>
            </a:pPr>
            <a:r>
              <a:rPr lang="en-US" altLang="zh-CN" sz="2800" dirty="0" smtClean="0">
                <a:latin typeface="华文楷体" pitchFamily="2" charset="-122"/>
                <a:ea typeface="华文楷体" pitchFamily="2" charset="-122"/>
              </a:rPr>
              <a:t>2.</a:t>
            </a:r>
            <a:r>
              <a:rPr lang="zh-CN" altLang="en-US" sz="2800" dirty="0" smtClean="0">
                <a:latin typeface="华文楷体" pitchFamily="2" charset="-122"/>
                <a:ea typeface="华文楷体" pitchFamily="2" charset="-122"/>
              </a:rPr>
              <a:t>密切接触者筛查应尽早开展，</a:t>
            </a:r>
            <a:r>
              <a:rPr lang="zh-CN" altLang="en-US" sz="2800" dirty="0" smtClean="0">
                <a:latin typeface="华文楷体" pitchFamily="2" charset="-122"/>
                <a:ea typeface="华文楷体" pitchFamily="2" charset="-122"/>
              </a:rPr>
              <a:t>及时报送</a:t>
            </a:r>
            <a:r>
              <a:rPr lang="zh-CN" altLang="en-US" sz="2800" dirty="0" smtClean="0">
                <a:latin typeface="华文楷体" pitchFamily="2" charset="-122"/>
                <a:ea typeface="华文楷体" pitchFamily="2" charset="-122"/>
              </a:rPr>
              <a:t>疫情进展表</a:t>
            </a:r>
            <a:endParaRPr lang="en-US" altLang="zh-CN" sz="2800" dirty="0" smtClean="0">
              <a:latin typeface="华文楷体" pitchFamily="2" charset="-122"/>
              <a:ea typeface="华文楷体" pitchFamily="2" charset="-122"/>
            </a:endParaRPr>
          </a:p>
          <a:p>
            <a:pPr>
              <a:buNone/>
            </a:pPr>
            <a:endParaRPr lang="en-US" altLang="zh-CN" sz="2800" dirty="0" smtClean="0">
              <a:latin typeface="华文楷体" pitchFamily="2" charset="-122"/>
              <a:ea typeface="华文楷体" pitchFamily="2" charset="-122"/>
            </a:endParaRPr>
          </a:p>
          <a:p>
            <a:pPr>
              <a:buNone/>
            </a:pPr>
            <a:endParaRPr lang="zh-CN" altLang="en-US" sz="2800" dirty="0">
              <a:latin typeface="华文楷体" pitchFamily="2" charset="-122"/>
              <a:ea typeface="华文楷体" pitchFamily="2" charset="-122"/>
            </a:endParaRPr>
          </a:p>
        </p:txBody>
      </p:sp>
      <p:sp>
        <p:nvSpPr>
          <p:cNvPr id="4" name="标题 1"/>
          <p:cNvSpPr>
            <a:spLocks noGrp="1"/>
          </p:cNvSpPr>
          <p:nvPr>
            <p:ph type="title"/>
          </p:nvPr>
        </p:nvSpPr>
        <p:spPr/>
        <p:txBody>
          <a:bodyPr/>
          <a:lstStyle/>
          <a:p>
            <a:r>
              <a:rPr lang="zh-CN" altLang="en-US" b="1" dirty="0" smtClean="0">
                <a:latin typeface="华文楷体" pitchFamily="2" charset="-122"/>
                <a:ea typeface="华文楷体" pitchFamily="2" charset="-122"/>
              </a:rPr>
              <a:t>学校结核病疫情周报告工作</a:t>
            </a:r>
            <a:endParaRPr lang="zh-CN" altLang="en-US" dirty="0"/>
          </a:p>
        </p:txBody>
      </p:sp>
      <p:sp>
        <p:nvSpPr>
          <p:cNvPr id="7" name="TextBox 6"/>
          <p:cNvSpPr txBox="1"/>
          <p:nvPr/>
        </p:nvSpPr>
        <p:spPr>
          <a:xfrm>
            <a:off x="5000628" y="2928934"/>
            <a:ext cx="3071834" cy="369332"/>
          </a:xfrm>
          <a:prstGeom prst="rect">
            <a:avLst/>
          </a:prstGeom>
          <a:noFill/>
        </p:spPr>
        <p:txBody>
          <a:bodyPr wrap="square" rtlCol="0">
            <a:spAutoFit/>
          </a:bodyPr>
          <a:lstStyle/>
          <a:p>
            <a:r>
              <a:rPr lang="zh-CN" altLang="en-US" dirty="0" smtClean="0">
                <a:latin typeface="华文楷体" pitchFamily="2" charset="-122"/>
                <a:ea typeface="华文楷体" pitchFamily="2" charset="-122"/>
              </a:rPr>
              <a:t>国家的老师对周报表的回复</a:t>
            </a:r>
            <a:endParaRPr lang="zh-CN" altLang="en-US" dirty="0">
              <a:latin typeface="华文楷体" pitchFamily="2" charset="-122"/>
              <a:ea typeface="华文楷体" pitchFamily="2" charset="-122"/>
            </a:endParaRPr>
          </a:p>
        </p:txBody>
      </p:sp>
      <p:pic>
        <p:nvPicPr>
          <p:cNvPr id="8" name="图片 7" descr="IMG_6940.JPG"/>
          <p:cNvPicPr>
            <a:picLocks noChangeAspect="1"/>
          </p:cNvPicPr>
          <p:nvPr/>
        </p:nvPicPr>
        <p:blipFill>
          <a:blip r:embed="rId2" cstate="print"/>
          <a:stretch>
            <a:fillRect/>
          </a:stretch>
        </p:blipFill>
        <p:spPr>
          <a:xfrm>
            <a:off x="1071538" y="2605246"/>
            <a:ext cx="3500462" cy="425275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buNone/>
            </a:pPr>
            <a:r>
              <a:rPr lang="en-US" altLang="zh-CN" sz="2800" dirty="0" smtClean="0">
                <a:latin typeface="华文楷体" pitchFamily="2" charset="-122"/>
                <a:ea typeface="华文楷体" pitchFamily="2" charset="-122"/>
              </a:rPr>
              <a:t>3.</a:t>
            </a:r>
            <a:r>
              <a:rPr lang="zh-CN" altLang="en-US" sz="2800" dirty="0" smtClean="0">
                <a:latin typeface="华文楷体" pitchFamily="2" charset="-122"/>
                <a:ea typeface="华文楷体" pitchFamily="2" charset="-122"/>
              </a:rPr>
              <a:t>按照规范要求谨慎诊断学生患者</a:t>
            </a:r>
            <a:endParaRPr lang="en-US" altLang="zh-CN" sz="2800" dirty="0" smtClean="0">
              <a:latin typeface="华文楷体" pitchFamily="2" charset="-122"/>
              <a:ea typeface="华文楷体" pitchFamily="2" charset="-122"/>
            </a:endParaRPr>
          </a:p>
          <a:p>
            <a:pPr>
              <a:buNone/>
            </a:pPr>
            <a:endParaRPr lang="en-US" altLang="zh-CN" sz="2800" dirty="0" smtClean="0">
              <a:latin typeface="华文楷体" pitchFamily="2" charset="-122"/>
              <a:ea typeface="华文楷体" pitchFamily="2" charset="-122"/>
            </a:endParaRPr>
          </a:p>
          <a:p>
            <a:pPr>
              <a:buNone/>
            </a:pPr>
            <a:r>
              <a:rPr lang="zh-CN" altLang="en-US" sz="2800" dirty="0" smtClean="0">
                <a:latin typeface="华文楷体" pitchFamily="2" charset="-122"/>
                <a:ea typeface="华文楷体" pitchFamily="2" charset="-122"/>
              </a:rPr>
              <a:t>① 提高病原学阳性率</a:t>
            </a:r>
            <a:endParaRPr lang="en-US" altLang="zh-CN" sz="2800" dirty="0" smtClean="0">
              <a:latin typeface="华文楷体" pitchFamily="2" charset="-122"/>
              <a:ea typeface="华文楷体" pitchFamily="2" charset="-122"/>
            </a:endParaRPr>
          </a:p>
          <a:p>
            <a:pPr>
              <a:buNone/>
            </a:pPr>
            <a:r>
              <a:rPr lang="zh-CN" altLang="en-US" sz="2800" dirty="0" smtClean="0">
                <a:latin typeface="华文楷体" pitchFamily="2" charset="-122"/>
                <a:ea typeface="华文楷体" pitchFamily="2" charset="-122"/>
              </a:rPr>
              <a:t>② 涂阴患者的诊断性抗炎治疗</a:t>
            </a:r>
            <a:endParaRPr lang="en-US" altLang="zh-CN" sz="2800" dirty="0" smtClean="0">
              <a:latin typeface="华文楷体" pitchFamily="2" charset="-122"/>
              <a:ea typeface="华文楷体" pitchFamily="2" charset="-122"/>
            </a:endParaRPr>
          </a:p>
          <a:p>
            <a:pPr>
              <a:buNone/>
            </a:pPr>
            <a:endParaRPr lang="en-US" altLang="zh-CN" sz="2800" dirty="0" smtClean="0">
              <a:latin typeface="华文楷体" pitchFamily="2" charset="-122"/>
              <a:ea typeface="华文楷体" pitchFamily="2" charset="-122"/>
            </a:endParaRPr>
          </a:p>
          <a:p>
            <a:pPr>
              <a:buNone/>
            </a:pPr>
            <a:endParaRPr lang="zh-CN" altLang="en-US" sz="2800" dirty="0">
              <a:latin typeface="华文楷体" pitchFamily="2" charset="-122"/>
              <a:ea typeface="华文楷体" pitchFamily="2" charset="-122"/>
            </a:endParaRPr>
          </a:p>
        </p:txBody>
      </p:sp>
      <p:sp>
        <p:nvSpPr>
          <p:cNvPr id="4" name="标题 1"/>
          <p:cNvSpPr>
            <a:spLocks noGrp="1"/>
          </p:cNvSpPr>
          <p:nvPr>
            <p:ph type="title"/>
          </p:nvPr>
        </p:nvSpPr>
        <p:spPr/>
        <p:txBody>
          <a:bodyPr/>
          <a:lstStyle/>
          <a:p>
            <a:r>
              <a:rPr lang="zh-CN" altLang="en-US" b="1" dirty="0" smtClean="0">
                <a:latin typeface="华文楷体" pitchFamily="2" charset="-122"/>
                <a:ea typeface="华文楷体" pitchFamily="2" charset="-122"/>
              </a:rPr>
              <a:t>学校结核病疫情周报告工作</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2800" dirty="0" smtClean="0">
                <a:latin typeface="华文楷体" pitchFamily="2" charset="-122"/>
                <a:ea typeface="华文楷体" pitchFamily="2" charset="-122"/>
              </a:rPr>
              <a:t>4.</a:t>
            </a:r>
            <a:r>
              <a:rPr lang="zh-CN" altLang="en-US" sz="2800" dirty="0" smtClean="0">
                <a:latin typeface="华文楷体" pitchFamily="2" charset="-122"/>
                <a:ea typeface="华文楷体" pitchFamily="2" charset="-122"/>
              </a:rPr>
              <a:t>科学</a:t>
            </a:r>
            <a:r>
              <a:rPr lang="zh-CN" altLang="en-US" sz="2800" dirty="0" smtClean="0">
                <a:latin typeface="华文楷体" pitchFamily="2" charset="-122"/>
                <a:ea typeface="华文楷体" pitchFamily="2" charset="-122"/>
              </a:rPr>
              <a:t>判定流行病学关联</a:t>
            </a:r>
            <a:endParaRPr lang="en-US" altLang="zh-CN" sz="2800" dirty="0" smtClean="0">
              <a:latin typeface="华文楷体" pitchFamily="2" charset="-122"/>
              <a:ea typeface="华文楷体" pitchFamily="2" charset="-122"/>
            </a:endParaRPr>
          </a:p>
          <a:p>
            <a:pPr>
              <a:buNone/>
            </a:pPr>
            <a:endParaRPr lang="en-US" altLang="zh-CN" dirty="0" smtClean="0">
              <a:latin typeface="华文楷体" pitchFamily="2" charset="-122"/>
              <a:ea typeface="华文楷体" pitchFamily="2" charset="-122"/>
            </a:endParaRPr>
          </a:p>
          <a:p>
            <a:pPr>
              <a:buNone/>
            </a:pPr>
            <a:r>
              <a:rPr lang="en-US" altLang="zh-CN" dirty="0" smtClean="0">
                <a:latin typeface="华文楷体" pitchFamily="2" charset="-122"/>
                <a:ea typeface="华文楷体" pitchFamily="2" charset="-122"/>
              </a:rPr>
              <a:t>    </a:t>
            </a:r>
            <a:r>
              <a:rPr lang="zh-CN" altLang="en-US" dirty="0" smtClean="0">
                <a:latin typeface="华文楷体" pitchFamily="2" charset="-122"/>
                <a:ea typeface="华文楷体" pitchFamily="2" charset="-122"/>
              </a:rPr>
              <a:t>①根据个案调查信息确定</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    ②根据基因分型方法确定</a:t>
            </a:r>
            <a:endParaRPr lang="en-US" altLang="zh-CN" dirty="0" smtClean="0">
              <a:latin typeface="华文楷体" pitchFamily="2" charset="-122"/>
              <a:ea typeface="华文楷体" pitchFamily="2" charset="-122"/>
            </a:endParaRPr>
          </a:p>
          <a:p>
            <a:pPr>
              <a:buNone/>
            </a:pPr>
            <a:endParaRPr lang="zh-CN" altLang="en-US" dirty="0"/>
          </a:p>
        </p:txBody>
      </p:sp>
      <p:sp>
        <p:nvSpPr>
          <p:cNvPr id="4" name="标题 1"/>
          <p:cNvSpPr>
            <a:spLocks noGrp="1"/>
          </p:cNvSpPr>
          <p:nvPr>
            <p:ph type="title"/>
          </p:nvPr>
        </p:nvSpPr>
        <p:spPr/>
        <p:txBody>
          <a:bodyPr/>
          <a:lstStyle/>
          <a:p>
            <a:r>
              <a:rPr lang="zh-CN" altLang="en-US" b="1" dirty="0" smtClean="0">
                <a:latin typeface="华文楷体" pitchFamily="2" charset="-122"/>
                <a:ea typeface="华文楷体" pitchFamily="2" charset="-122"/>
              </a:rPr>
              <a:t>学校结核病疫情周报告工作</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28736"/>
            <a:ext cx="8229600" cy="4697427"/>
          </a:xfrm>
        </p:spPr>
        <p:txBody>
          <a:bodyPr>
            <a:normAutofit fontScale="70000" lnSpcReduction="20000"/>
          </a:bodyPr>
          <a:lstStyle/>
          <a:p>
            <a:pPr>
              <a:buNone/>
            </a:pPr>
            <a:r>
              <a:rPr lang="en-US" altLang="zh-CN" sz="3400" dirty="0" smtClean="0">
                <a:latin typeface="华文楷体" pitchFamily="2" charset="-122"/>
                <a:ea typeface="华文楷体" pitchFamily="2" charset="-122"/>
              </a:rPr>
              <a:t>4.</a:t>
            </a:r>
            <a:r>
              <a:rPr lang="zh-CN" altLang="en-US" sz="3400" dirty="0" smtClean="0">
                <a:latin typeface="华文楷体" pitchFamily="2" charset="-122"/>
                <a:ea typeface="华文楷体" pitchFamily="2" charset="-122"/>
              </a:rPr>
              <a:t>科学判定流行病学关联</a:t>
            </a:r>
            <a:endParaRPr lang="en-US" altLang="zh-CN" sz="3400" dirty="0" smtClean="0">
              <a:latin typeface="华文楷体" pitchFamily="2" charset="-122"/>
              <a:ea typeface="华文楷体" pitchFamily="2" charset="-122"/>
            </a:endParaRPr>
          </a:p>
          <a:p>
            <a:pPr>
              <a:buNone/>
            </a:pPr>
            <a:r>
              <a:rPr lang="zh-CN" altLang="en-US" dirty="0" smtClean="0">
                <a:solidFill>
                  <a:srgbClr val="FF0000"/>
                </a:solidFill>
                <a:latin typeface="华文楷体" pitchFamily="2" charset="-122"/>
                <a:ea typeface="华文楷体" pitchFamily="2" charset="-122"/>
              </a:rPr>
              <a:t>    </a:t>
            </a:r>
            <a:r>
              <a:rPr lang="zh-CN" altLang="en-US" b="1" dirty="0" smtClean="0">
                <a:solidFill>
                  <a:srgbClr val="FF0000"/>
                </a:solidFill>
                <a:latin typeface="华文楷体" pitchFamily="2" charset="-122"/>
                <a:ea typeface="华文楷体" pitchFamily="2" charset="-122"/>
              </a:rPr>
              <a:t>根据</a:t>
            </a:r>
            <a:r>
              <a:rPr lang="zh-CN" altLang="en-US" b="1" dirty="0" smtClean="0">
                <a:solidFill>
                  <a:srgbClr val="FF0000"/>
                </a:solidFill>
                <a:latin typeface="华文楷体" pitchFamily="2" charset="-122"/>
                <a:ea typeface="华文楷体" pitchFamily="2" charset="-122"/>
              </a:rPr>
              <a:t>个案调查信息确定</a:t>
            </a:r>
          </a:p>
          <a:p>
            <a:pPr>
              <a:buNone/>
            </a:pPr>
            <a:r>
              <a:rPr lang="zh-CN" altLang="en-US" dirty="0" smtClean="0">
                <a:latin typeface="华文楷体" pitchFamily="2" charset="-122"/>
                <a:ea typeface="华文楷体" pitchFamily="2" charset="-122"/>
              </a:rPr>
              <a:t>完成</a:t>
            </a:r>
            <a:r>
              <a:rPr lang="zh-CN" altLang="en-US" dirty="0" smtClean="0">
                <a:latin typeface="华文楷体" pitchFamily="2" charset="-122"/>
                <a:ea typeface="华文楷体" pitchFamily="2" charset="-122"/>
              </a:rPr>
              <a:t>现场流调和信息汇总分析后</a:t>
            </a:r>
          </a:p>
          <a:p>
            <a:r>
              <a:rPr lang="zh-CN" altLang="en-US" dirty="0" smtClean="0">
                <a:latin typeface="华文楷体" pitchFamily="2" charset="-122"/>
                <a:ea typeface="华文楷体" pitchFamily="2" charset="-122"/>
              </a:rPr>
              <a:t>调查</a:t>
            </a:r>
            <a:r>
              <a:rPr lang="zh-CN" altLang="en-US" dirty="0" smtClean="0">
                <a:latin typeface="华文楷体" pitchFamily="2" charset="-122"/>
                <a:ea typeface="华文楷体" pitchFamily="2" charset="-122"/>
              </a:rPr>
              <a:t>所有患者的学习、生活和诊疗过程，详细了解</a:t>
            </a:r>
            <a:r>
              <a:rPr lang="zh-CN" altLang="en-US" dirty="0" smtClean="0">
                <a:latin typeface="华文楷体" pitchFamily="2" charset="-122"/>
                <a:ea typeface="华文楷体" pitchFamily="2" charset="-122"/>
              </a:rPr>
              <a:t>所有</a:t>
            </a:r>
            <a:r>
              <a:rPr lang="zh-CN" altLang="en-US" dirty="0" smtClean="0">
                <a:latin typeface="华文楷体" pitchFamily="2" charset="-122"/>
                <a:ea typeface="华文楷体" pitchFamily="2" charset="-122"/>
              </a:rPr>
              <a:t>患者</a:t>
            </a:r>
            <a:r>
              <a:rPr lang="zh-CN" altLang="en-US" dirty="0" smtClean="0">
                <a:latin typeface="华文楷体" pitchFamily="2" charset="-122"/>
                <a:ea typeface="华文楷体" pitchFamily="2" charset="-122"/>
              </a:rPr>
              <a:t>可</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能</a:t>
            </a:r>
            <a:r>
              <a:rPr lang="zh-CN" altLang="en-US" dirty="0" smtClean="0">
                <a:latin typeface="华文楷体" pitchFamily="2" charset="-122"/>
                <a:ea typeface="华文楷体" pitchFamily="2" charset="-122"/>
              </a:rPr>
              <a:t>的接触情况</a:t>
            </a:r>
          </a:p>
          <a:p>
            <a:r>
              <a:rPr lang="zh-CN" altLang="en-US" dirty="0" smtClean="0">
                <a:latin typeface="华文楷体" pitchFamily="2" charset="-122"/>
                <a:ea typeface="华文楷体" pitchFamily="2" charset="-122"/>
              </a:rPr>
              <a:t>需要</a:t>
            </a:r>
            <a:r>
              <a:rPr lang="zh-CN" altLang="en-US" dirty="0" smtClean="0">
                <a:latin typeface="华文楷体" pitchFamily="2" charset="-122"/>
                <a:ea typeface="华文楷体" pitchFamily="2" charset="-122"/>
              </a:rPr>
              <a:t>详细调查首发病例出现症状后的学习和生活经历</a:t>
            </a:r>
            <a:r>
              <a:rPr lang="zh-CN" altLang="en-US" dirty="0" smtClean="0">
                <a:latin typeface="华文楷体" pitchFamily="2" charset="-122"/>
                <a:ea typeface="华文楷体" pitchFamily="2" charset="-122"/>
              </a:rPr>
              <a:t>，收集首</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发</a:t>
            </a:r>
            <a:r>
              <a:rPr lang="zh-CN" altLang="en-US" dirty="0" smtClean="0">
                <a:latin typeface="华文楷体" pitchFamily="2" charset="-122"/>
                <a:ea typeface="华文楷体" pitchFamily="2" charset="-122"/>
              </a:rPr>
              <a:t>病例和续发病例在教室、宿舍、以及校园</a:t>
            </a:r>
            <a:r>
              <a:rPr lang="zh-CN" altLang="en-US" dirty="0" smtClean="0">
                <a:latin typeface="华文楷体" pitchFamily="2" charset="-122"/>
                <a:ea typeface="华文楷体" pitchFamily="2" charset="-122"/>
              </a:rPr>
              <a:t>其他</a:t>
            </a:r>
            <a:r>
              <a:rPr lang="zh-CN" altLang="en-US" dirty="0" smtClean="0">
                <a:latin typeface="华文楷体" pitchFamily="2" charset="-122"/>
                <a:ea typeface="华文楷体" pitchFamily="2" charset="-122"/>
              </a:rPr>
              <a:t>区域内可能</a:t>
            </a:r>
            <a:r>
              <a:rPr lang="zh-CN" altLang="en-US" dirty="0" smtClean="0">
                <a:latin typeface="华文楷体" pitchFamily="2" charset="-122"/>
                <a:ea typeface="华文楷体" pitchFamily="2" charset="-122"/>
              </a:rPr>
              <a:t>产生</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接触</a:t>
            </a:r>
            <a:r>
              <a:rPr lang="zh-CN" altLang="en-US" dirty="0" smtClean="0">
                <a:latin typeface="华文楷体" pitchFamily="2" charset="-122"/>
                <a:ea typeface="华文楷体" pitchFamily="2" charset="-122"/>
              </a:rPr>
              <a:t>的信息</a:t>
            </a:r>
          </a:p>
          <a:p>
            <a:r>
              <a:rPr lang="zh-CN" altLang="en-US" dirty="0" smtClean="0">
                <a:latin typeface="华文楷体" pitchFamily="2" charset="-122"/>
                <a:ea typeface="华文楷体" pitchFamily="2" charset="-122"/>
              </a:rPr>
              <a:t>绘制</a:t>
            </a:r>
            <a:r>
              <a:rPr lang="zh-CN" altLang="en-US" dirty="0" smtClean="0">
                <a:latin typeface="华文楷体" pitchFamily="2" charset="-122"/>
                <a:ea typeface="华文楷体" pitchFamily="2" charset="-122"/>
              </a:rPr>
              <a:t>所有病例的发病时间轴、教室和班级分布图、</a:t>
            </a:r>
            <a:r>
              <a:rPr lang="zh-CN" altLang="en-US" dirty="0" smtClean="0">
                <a:latin typeface="华文楷体" pitchFamily="2" charset="-122"/>
                <a:ea typeface="华文楷体" pitchFamily="2" charset="-122"/>
              </a:rPr>
              <a:t>宿舍</a:t>
            </a:r>
            <a:r>
              <a:rPr lang="zh-CN" altLang="en-US" dirty="0" smtClean="0">
                <a:latin typeface="华文楷体" pitchFamily="2" charset="-122"/>
                <a:ea typeface="华文楷体" pitchFamily="2" charset="-122"/>
              </a:rPr>
              <a:t>分布图</a:t>
            </a:r>
            <a:r>
              <a:rPr lang="zh-CN" altLang="en-US" dirty="0" smtClean="0">
                <a:latin typeface="华文楷体" pitchFamily="2" charset="-122"/>
                <a:ea typeface="华文楷体" pitchFamily="2" charset="-122"/>
              </a:rPr>
              <a:t>，</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分析</a:t>
            </a:r>
            <a:r>
              <a:rPr lang="zh-CN" altLang="en-US" dirty="0" smtClean="0">
                <a:latin typeface="华文楷体" pitchFamily="2" charset="-122"/>
                <a:ea typeface="华文楷体" pitchFamily="2" charset="-122"/>
              </a:rPr>
              <a:t>首发病例和续发病例在时间和空间</a:t>
            </a:r>
            <a:r>
              <a:rPr lang="zh-CN" altLang="en-US" dirty="0" smtClean="0">
                <a:latin typeface="华文楷体" pitchFamily="2" charset="-122"/>
                <a:ea typeface="华文楷体" pitchFamily="2" charset="-122"/>
              </a:rPr>
              <a:t>上的</a:t>
            </a:r>
            <a:r>
              <a:rPr lang="zh-CN" altLang="en-US" dirty="0" smtClean="0">
                <a:latin typeface="华文楷体" pitchFamily="2" charset="-122"/>
                <a:ea typeface="华文楷体" pitchFamily="2" charset="-122"/>
              </a:rPr>
              <a:t>联系</a:t>
            </a:r>
          </a:p>
          <a:p>
            <a:r>
              <a:rPr lang="zh-CN" altLang="en-US" dirty="0" smtClean="0">
                <a:latin typeface="华文楷体" pitchFamily="2" charset="-122"/>
                <a:ea typeface="华文楷体" pitchFamily="2" charset="-122"/>
              </a:rPr>
              <a:t>如</a:t>
            </a:r>
            <a:r>
              <a:rPr lang="zh-CN" altLang="en-US" dirty="0" smtClean="0">
                <a:latin typeface="华文楷体" pitchFamily="2" charset="-122"/>
                <a:ea typeface="华文楷体" pitchFamily="2" charset="-122"/>
              </a:rPr>
              <a:t>在发病时间上符合结核病的流行病学规律，在</a:t>
            </a:r>
            <a:r>
              <a:rPr lang="zh-CN" altLang="en-US" dirty="0" smtClean="0">
                <a:latin typeface="华文楷体" pitchFamily="2" charset="-122"/>
                <a:ea typeface="华文楷体" pitchFamily="2" charset="-122"/>
              </a:rPr>
              <a:t>空间分布</a:t>
            </a:r>
            <a:r>
              <a:rPr lang="zh-CN" altLang="en-US" dirty="0" smtClean="0">
                <a:latin typeface="华文楷体" pitchFamily="2" charset="-122"/>
                <a:ea typeface="华文楷体" pitchFamily="2" charset="-122"/>
              </a:rPr>
              <a:t>上</a:t>
            </a:r>
            <a:r>
              <a:rPr lang="zh-CN" altLang="en-US" dirty="0" smtClean="0">
                <a:latin typeface="华文楷体" pitchFamily="2" charset="-122"/>
                <a:ea typeface="华文楷体" pitchFamily="2" charset="-122"/>
              </a:rPr>
              <a:t>存</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在</a:t>
            </a:r>
            <a:r>
              <a:rPr lang="zh-CN" altLang="en-US" dirty="0" smtClean="0">
                <a:latin typeface="华文楷体" pitchFamily="2" charset="-122"/>
                <a:ea typeface="华文楷体" pitchFamily="2" charset="-122"/>
              </a:rPr>
              <a:t>着接触的可能，可从流行病学角度初步</a:t>
            </a:r>
            <a:r>
              <a:rPr lang="zh-CN" altLang="en-US" dirty="0" smtClean="0">
                <a:latin typeface="华文楷体" pitchFamily="2" charset="-122"/>
                <a:ea typeface="华文楷体" pitchFamily="2" charset="-122"/>
              </a:rPr>
              <a:t>判断</a:t>
            </a:r>
            <a:r>
              <a:rPr lang="zh-CN" altLang="en-US" dirty="0" smtClean="0">
                <a:latin typeface="华文楷体" pitchFamily="2" charset="-122"/>
                <a:ea typeface="华文楷体" pitchFamily="2" charset="-122"/>
              </a:rPr>
              <a:t>为具有关联</a:t>
            </a:r>
            <a:endParaRPr lang="zh-CN" altLang="en-US" dirty="0">
              <a:latin typeface="华文楷体" pitchFamily="2" charset="-122"/>
              <a:ea typeface="华文楷体" pitchFamily="2" charset="-122"/>
            </a:endParaRPr>
          </a:p>
        </p:txBody>
      </p:sp>
      <p:sp>
        <p:nvSpPr>
          <p:cNvPr id="4" name="标题 1"/>
          <p:cNvSpPr>
            <a:spLocks noGrp="1"/>
          </p:cNvSpPr>
          <p:nvPr>
            <p:ph type="title"/>
          </p:nvPr>
        </p:nvSpPr>
        <p:spPr/>
        <p:txBody>
          <a:bodyPr/>
          <a:lstStyle/>
          <a:p>
            <a:r>
              <a:rPr lang="zh-CN" altLang="en-US" b="1" dirty="0" smtClean="0">
                <a:latin typeface="华文楷体" pitchFamily="2" charset="-122"/>
                <a:ea typeface="华文楷体" pitchFamily="2" charset="-122"/>
              </a:rPr>
              <a:t>学校结核病疫情周报告工作</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buNone/>
            </a:pPr>
            <a:r>
              <a:rPr lang="en-US" altLang="zh-CN" sz="4000" dirty="0" smtClean="0">
                <a:latin typeface="华文楷体" pitchFamily="2" charset="-122"/>
                <a:ea typeface="华文楷体" pitchFamily="2" charset="-122"/>
              </a:rPr>
              <a:t>1.</a:t>
            </a:r>
            <a:r>
              <a:rPr lang="zh-CN" altLang="en-US" sz="4000" dirty="0" smtClean="0">
                <a:latin typeface="华文楷体" pitchFamily="2" charset="-122"/>
                <a:ea typeface="华文楷体" pitchFamily="2" charset="-122"/>
              </a:rPr>
              <a:t>散发疫情处置</a:t>
            </a:r>
            <a:endParaRPr lang="en-US" altLang="zh-CN" sz="4000" dirty="0" smtClean="0">
              <a:latin typeface="华文楷体" pitchFamily="2" charset="-122"/>
              <a:ea typeface="华文楷体" pitchFamily="2" charset="-122"/>
            </a:endParaRPr>
          </a:p>
          <a:p>
            <a:pPr>
              <a:buNone/>
            </a:pPr>
            <a:r>
              <a:rPr lang="en-US" altLang="zh-CN" sz="4000" dirty="0" smtClean="0">
                <a:latin typeface="华文楷体" pitchFamily="2" charset="-122"/>
                <a:ea typeface="华文楷体" pitchFamily="2" charset="-122"/>
              </a:rPr>
              <a:t>2.</a:t>
            </a:r>
            <a:r>
              <a:rPr lang="zh-CN" altLang="en-US" sz="4000" dirty="0" smtClean="0">
                <a:latin typeface="华文楷体" pitchFamily="2" charset="-122"/>
                <a:ea typeface="华文楷体" pitchFamily="2" charset="-122"/>
              </a:rPr>
              <a:t>突发公共卫生事件处置</a:t>
            </a:r>
            <a:endParaRPr lang="zh-CN" altLang="en-US" sz="4000" dirty="0">
              <a:latin typeface="华文楷体" pitchFamily="2" charset="-122"/>
              <a:ea typeface="华文楷体"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0000" lnSpcReduction="20000"/>
          </a:bodyPr>
          <a:lstStyle/>
          <a:p>
            <a:pPr>
              <a:buNone/>
            </a:pPr>
            <a:r>
              <a:rPr lang="en-US" altLang="zh-CN" dirty="0" smtClean="0">
                <a:latin typeface="华文楷体" pitchFamily="2" charset="-122"/>
                <a:ea typeface="华文楷体" pitchFamily="2" charset="-122"/>
              </a:rPr>
              <a:t>4.</a:t>
            </a:r>
            <a:r>
              <a:rPr lang="zh-CN" altLang="en-US" dirty="0" smtClean="0">
                <a:latin typeface="华文楷体" pitchFamily="2" charset="-122"/>
                <a:ea typeface="华文楷体" pitchFamily="2" charset="-122"/>
              </a:rPr>
              <a:t>科学判定流行病学关联</a:t>
            </a:r>
            <a:endParaRPr lang="en-US" altLang="zh-CN" dirty="0" smtClean="0">
              <a:latin typeface="华文楷体" pitchFamily="2" charset="-122"/>
              <a:ea typeface="华文楷体" pitchFamily="2" charset="-122"/>
            </a:endParaRPr>
          </a:p>
          <a:p>
            <a:pPr>
              <a:buNone/>
            </a:pPr>
            <a:r>
              <a:rPr lang="zh-CN" altLang="en-US" b="1" dirty="0" smtClean="0">
                <a:solidFill>
                  <a:srgbClr val="FF0000"/>
                </a:solidFill>
                <a:latin typeface="华文楷体" pitchFamily="2" charset="-122"/>
                <a:ea typeface="华文楷体" pitchFamily="2" charset="-122"/>
              </a:rPr>
              <a:t>根据基因分型方法确定</a:t>
            </a:r>
          </a:p>
          <a:p>
            <a:r>
              <a:rPr lang="zh-CN" altLang="en-US" dirty="0" smtClean="0">
                <a:latin typeface="华文楷体" pitchFamily="2" charset="-122"/>
                <a:ea typeface="华文楷体" pitchFamily="2" charset="-122"/>
              </a:rPr>
              <a:t>对</a:t>
            </a:r>
            <a:r>
              <a:rPr lang="zh-CN" altLang="en-US" dirty="0" smtClean="0">
                <a:latin typeface="华文楷体" pitchFamily="2" charset="-122"/>
                <a:ea typeface="华文楷体" pitchFamily="2" charset="-122"/>
              </a:rPr>
              <a:t>所有病例的痰标本进行培养</a:t>
            </a:r>
          </a:p>
          <a:p>
            <a:r>
              <a:rPr lang="zh-CN" altLang="en-US" dirty="0" smtClean="0">
                <a:latin typeface="华文楷体" pitchFamily="2" charset="-122"/>
                <a:ea typeface="华文楷体" pitchFamily="2" charset="-122"/>
              </a:rPr>
              <a:t>对</a:t>
            </a:r>
            <a:r>
              <a:rPr lang="zh-CN" altLang="en-US" dirty="0" smtClean="0">
                <a:latin typeface="华文楷体" pitchFamily="2" charset="-122"/>
                <a:ea typeface="华文楷体" pitchFamily="2" charset="-122"/>
              </a:rPr>
              <a:t>阳性培养物进行菌种鉴定，如鉴定结果为结核分枝</a:t>
            </a:r>
            <a:r>
              <a:rPr lang="zh-CN" altLang="en-US" dirty="0" smtClean="0">
                <a:latin typeface="华文楷体" pitchFamily="2" charset="-122"/>
                <a:ea typeface="华文楷体" pitchFamily="2" charset="-122"/>
              </a:rPr>
              <a:t>杆菌，应</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进行</a:t>
            </a:r>
            <a:r>
              <a:rPr lang="zh-CN" altLang="en-US" dirty="0" smtClean="0">
                <a:latin typeface="华文楷体" pitchFamily="2" charset="-122"/>
                <a:ea typeface="华文楷体" pitchFamily="2" charset="-122"/>
              </a:rPr>
              <a:t>基因分型工作</a:t>
            </a:r>
          </a:p>
          <a:p>
            <a:pPr>
              <a:buNone/>
            </a:pPr>
            <a:r>
              <a:rPr lang="en-US" altLang="zh-CN" dirty="0" smtClean="0">
                <a:latin typeface="华文楷体" pitchFamily="2" charset="-122"/>
                <a:ea typeface="华文楷体" pitchFamily="2" charset="-122"/>
              </a:rPr>
              <a:t>• </a:t>
            </a:r>
            <a:r>
              <a:rPr lang="en-US" altLang="zh-CN" dirty="0" smtClean="0">
                <a:latin typeface="华文楷体" pitchFamily="2" charset="-122"/>
                <a:ea typeface="华文楷体" pitchFamily="2" charset="-122"/>
              </a:rPr>
              <a:t>   </a:t>
            </a:r>
            <a:r>
              <a:rPr lang="zh-CN" altLang="en-US" dirty="0" smtClean="0">
                <a:latin typeface="华文楷体" pitchFamily="2" charset="-122"/>
                <a:ea typeface="华文楷体" pitchFamily="2" charset="-122"/>
              </a:rPr>
              <a:t>可</a:t>
            </a:r>
            <a:r>
              <a:rPr lang="zh-CN" altLang="en-US" dirty="0" smtClean="0">
                <a:latin typeface="华文楷体" pitchFamily="2" charset="-122"/>
                <a:ea typeface="华文楷体" pitchFamily="2" charset="-122"/>
              </a:rPr>
              <a:t>采用</a:t>
            </a:r>
            <a:r>
              <a:rPr lang="en-US" altLang="zh-CN" dirty="0" smtClean="0">
                <a:latin typeface="华文楷体" pitchFamily="2" charset="-122"/>
                <a:ea typeface="华文楷体" pitchFamily="2" charset="-122"/>
              </a:rPr>
              <a:t>IS6110-</a:t>
            </a:r>
            <a:r>
              <a:rPr lang="zh-CN" altLang="en-US" dirty="0" smtClean="0">
                <a:latin typeface="华文楷体" pitchFamily="2" charset="-122"/>
                <a:ea typeface="华文楷体" pitchFamily="2" charset="-122"/>
              </a:rPr>
              <a:t>限制性片段长度多态性（</a:t>
            </a:r>
            <a:r>
              <a:rPr lang="en-US" altLang="zh-CN" dirty="0" smtClean="0">
                <a:latin typeface="华文楷体" pitchFamily="2" charset="-122"/>
                <a:ea typeface="华文楷体" pitchFamily="2" charset="-122"/>
              </a:rPr>
              <a:t>IS6110-RFLP</a:t>
            </a:r>
            <a:r>
              <a:rPr lang="zh-CN" altLang="en-US" dirty="0" smtClean="0">
                <a:latin typeface="华文楷体" pitchFamily="2" charset="-122"/>
                <a:ea typeface="华文楷体" pitchFamily="2" charset="-122"/>
              </a:rPr>
              <a:t>）</a:t>
            </a:r>
            <a:r>
              <a:rPr lang="zh-CN" altLang="en-US" dirty="0" smtClean="0">
                <a:latin typeface="华文楷体" pitchFamily="2" charset="-122"/>
                <a:ea typeface="华文楷体" pitchFamily="2" charset="-122"/>
              </a:rPr>
              <a:t>方法</a:t>
            </a:r>
            <a:r>
              <a:rPr lang="zh-CN" altLang="en-US" dirty="0" smtClean="0">
                <a:latin typeface="华文楷体" pitchFamily="2" charset="-122"/>
                <a:ea typeface="华文楷体" pitchFamily="2" charset="-122"/>
              </a:rPr>
              <a:t>、</a:t>
            </a:r>
            <a:r>
              <a:rPr lang="zh-CN" altLang="en-US" dirty="0" smtClean="0">
                <a:latin typeface="华文楷体" pitchFamily="2" charset="-122"/>
                <a:ea typeface="华文楷体" pitchFamily="2" charset="-122"/>
              </a:rPr>
              <a:t>分</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枝</a:t>
            </a:r>
            <a:r>
              <a:rPr lang="zh-CN" altLang="en-US" dirty="0" smtClean="0">
                <a:latin typeface="华文楷体" pitchFamily="2" charset="-122"/>
                <a:ea typeface="华文楷体" pitchFamily="2" charset="-122"/>
              </a:rPr>
              <a:t>杆菌散在重复单位</a:t>
            </a:r>
            <a:r>
              <a:rPr lang="en-US" altLang="zh-CN" dirty="0" smtClean="0">
                <a:latin typeface="华文楷体" pitchFamily="2" charset="-122"/>
                <a:ea typeface="华文楷体" pitchFamily="2" charset="-122"/>
              </a:rPr>
              <a:t>-</a:t>
            </a:r>
            <a:r>
              <a:rPr lang="zh-CN" altLang="en-US" dirty="0" smtClean="0">
                <a:latin typeface="华文楷体" pitchFamily="2" charset="-122"/>
                <a:ea typeface="华文楷体" pitchFamily="2" charset="-122"/>
              </a:rPr>
              <a:t>可变数目串联重复</a:t>
            </a:r>
            <a:r>
              <a:rPr lang="en-US" altLang="zh-CN" dirty="0" smtClean="0">
                <a:latin typeface="华文楷体" pitchFamily="2" charset="-122"/>
                <a:ea typeface="华文楷体" pitchFamily="2" charset="-122"/>
              </a:rPr>
              <a:t>(MIRUVNTR</a:t>
            </a:r>
            <a:r>
              <a:rPr lang="en-US" altLang="zh-CN" dirty="0" smtClean="0">
                <a:latin typeface="华文楷体" pitchFamily="2" charset="-122"/>
                <a:ea typeface="华文楷体" pitchFamily="2" charset="-122"/>
              </a:rPr>
              <a:t>)</a:t>
            </a:r>
            <a:r>
              <a:rPr lang="zh-CN" altLang="en-US" dirty="0" smtClean="0">
                <a:latin typeface="华文楷体" pitchFamily="2" charset="-122"/>
                <a:ea typeface="华文楷体" pitchFamily="2" charset="-122"/>
              </a:rPr>
              <a:t>方法</a:t>
            </a:r>
            <a:r>
              <a:rPr lang="zh-CN" altLang="en-US" dirty="0" smtClean="0">
                <a:latin typeface="华文楷体" pitchFamily="2" charset="-122"/>
                <a:ea typeface="华文楷体" pitchFamily="2" charset="-122"/>
              </a:rPr>
              <a:t>或</a:t>
            </a:r>
            <a:r>
              <a:rPr lang="zh-CN" altLang="en-US" dirty="0" smtClean="0">
                <a:latin typeface="华文楷体" pitchFamily="2" charset="-122"/>
                <a:ea typeface="华文楷体" pitchFamily="2" charset="-122"/>
              </a:rPr>
              <a:t>间隔</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区</a:t>
            </a:r>
            <a:r>
              <a:rPr lang="zh-CN" altLang="en-US" dirty="0" smtClean="0">
                <a:latin typeface="华文楷体" pitchFamily="2" charset="-122"/>
                <a:ea typeface="华文楷体" pitchFamily="2" charset="-122"/>
              </a:rPr>
              <a:t>寡核苷酸基因分型（</a:t>
            </a:r>
            <a:r>
              <a:rPr lang="en-US" altLang="zh-CN" dirty="0" err="1" smtClean="0">
                <a:latin typeface="华文楷体" pitchFamily="2" charset="-122"/>
                <a:ea typeface="华文楷体" pitchFamily="2" charset="-122"/>
              </a:rPr>
              <a:t>spoligotyping</a:t>
            </a:r>
            <a:r>
              <a:rPr lang="zh-CN" altLang="en-US" dirty="0" smtClean="0">
                <a:latin typeface="华文楷体" pitchFamily="2" charset="-122"/>
                <a:ea typeface="华文楷体" pitchFamily="2" charset="-122"/>
              </a:rPr>
              <a:t>）</a:t>
            </a:r>
            <a:r>
              <a:rPr lang="zh-CN" altLang="en-US" dirty="0" smtClean="0">
                <a:latin typeface="华文楷体" pitchFamily="2" charset="-122"/>
                <a:ea typeface="华文楷体" pitchFamily="2" charset="-122"/>
              </a:rPr>
              <a:t>方法</a:t>
            </a:r>
            <a:r>
              <a:rPr lang="zh-CN" altLang="en-US" dirty="0" smtClean="0">
                <a:latin typeface="华文楷体" pitchFamily="2" charset="-122"/>
                <a:ea typeface="华文楷体" pitchFamily="2" charset="-122"/>
              </a:rPr>
              <a:t>，如条件允许可进行</a:t>
            </a:r>
            <a:r>
              <a:rPr lang="zh-CN" altLang="en-US" dirty="0" smtClean="0">
                <a:latin typeface="华文楷体" pitchFamily="2" charset="-122"/>
                <a:ea typeface="华文楷体" pitchFamily="2" charset="-122"/>
              </a:rPr>
              <a:t>全</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基因组</a:t>
            </a:r>
            <a:r>
              <a:rPr lang="zh-CN" altLang="en-US" dirty="0" smtClean="0">
                <a:latin typeface="华文楷体" pitchFamily="2" charset="-122"/>
                <a:ea typeface="华文楷体" pitchFamily="2" charset="-122"/>
              </a:rPr>
              <a:t>测序，以确定不同患者</a:t>
            </a:r>
            <a:r>
              <a:rPr lang="zh-CN" altLang="en-US" dirty="0" smtClean="0">
                <a:latin typeface="华文楷体" pitchFamily="2" charset="-122"/>
                <a:ea typeface="华文楷体" pitchFamily="2" charset="-122"/>
              </a:rPr>
              <a:t>分离</a:t>
            </a:r>
            <a:r>
              <a:rPr lang="zh-CN" altLang="en-US" dirty="0" smtClean="0">
                <a:latin typeface="华文楷体" pitchFamily="2" charset="-122"/>
                <a:ea typeface="华文楷体" pitchFamily="2" charset="-122"/>
              </a:rPr>
              <a:t>菌株之间的同源性，为</a:t>
            </a:r>
            <a:r>
              <a:rPr lang="zh-CN" altLang="en-US" dirty="0" smtClean="0">
                <a:latin typeface="华文楷体" pitchFamily="2" charset="-122"/>
                <a:ea typeface="华文楷体" pitchFamily="2" charset="-122"/>
              </a:rPr>
              <a:t>流行病</a:t>
            </a:r>
            <a:endParaRPr lang="en-US" altLang="zh-CN" dirty="0" smtClean="0">
              <a:latin typeface="华文楷体" pitchFamily="2" charset="-122"/>
              <a:ea typeface="华文楷体" pitchFamily="2" charset="-122"/>
            </a:endParaRPr>
          </a:p>
          <a:p>
            <a:pPr>
              <a:buNone/>
            </a:pPr>
            <a:r>
              <a:rPr lang="zh-CN" altLang="en-US" dirty="0" smtClean="0">
                <a:latin typeface="华文楷体" pitchFamily="2" charset="-122"/>
                <a:ea typeface="华文楷体" pitchFamily="2" charset="-122"/>
              </a:rPr>
              <a:t>学</a:t>
            </a:r>
            <a:r>
              <a:rPr lang="zh-CN" altLang="en-US" dirty="0" smtClean="0">
                <a:latin typeface="华文楷体" pitchFamily="2" charset="-122"/>
                <a:ea typeface="华文楷体" pitchFamily="2" charset="-122"/>
              </a:rPr>
              <a:t>调查提供实验室依据</a:t>
            </a:r>
            <a:endParaRPr lang="zh-CN" altLang="en-US" dirty="0">
              <a:latin typeface="华文楷体" pitchFamily="2" charset="-122"/>
              <a:ea typeface="华文楷体" pitchFamily="2" charset="-122"/>
            </a:endParaRPr>
          </a:p>
        </p:txBody>
      </p:sp>
      <p:sp>
        <p:nvSpPr>
          <p:cNvPr id="4" name="标题 1"/>
          <p:cNvSpPr>
            <a:spLocks noGrp="1"/>
          </p:cNvSpPr>
          <p:nvPr>
            <p:ph type="title"/>
          </p:nvPr>
        </p:nvSpPr>
        <p:spPr/>
        <p:txBody>
          <a:bodyPr/>
          <a:lstStyle/>
          <a:p>
            <a:r>
              <a:rPr lang="zh-CN" altLang="en-US" b="1" dirty="0" smtClean="0">
                <a:latin typeface="华文楷体" pitchFamily="2" charset="-122"/>
                <a:ea typeface="华文楷体" pitchFamily="2" charset="-122"/>
              </a:rPr>
              <a:t>学校结核病疫情周报告工作</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dirty="0">
              <a:latin typeface="华文楷体" pitchFamily="2" charset="-122"/>
              <a:ea typeface="华文楷体" pitchFamily="2" charset="-122"/>
            </a:endParaRPr>
          </a:p>
        </p:txBody>
      </p:sp>
      <p:sp>
        <p:nvSpPr>
          <p:cNvPr id="3" name="内容占位符 2"/>
          <p:cNvSpPr>
            <a:spLocks noGrp="1"/>
          </p:cNvSpPr>
          <p:nvPr>
            <p:ph idx="1"/>
          </p:nvPr>
        </p:nvSpPr>
        <p:spPr/>
        <p:txBody>
          <a:bodyPr>
            <a:normAutofit fontScale="92500" lnSpcReduction="10000"/>
          </a:bodyPr>
          <a:lstStyle/>
          <a:p>
            <a:pPr>
              <a:buNone/>
            </a:pPr>
            <a:r>
              <a:rPr lang="zh-CN" altLang="en-US" b="1" dirty="0" smtClean="0">
                <a:latin typeface="华文楷体" pitchFamily="2" charset="-122"/>
                <a:ea typeface="华文楷体" pitchFamily="2" charset="-122"/>
              </a:rPr>
              <a:t>定义</a:t>
            </a:r>
            <a:r>
              <a:rPr lang="zh-CN" altLang="en-US" dirty="0" smtClean="0">
                <a:latin typeface="仿宋" pitchFamily="49" charset="-122"/>
                <a:ea typeface="仿宋" pitchFamily="49" charset="-122"/>
              </a:rPr>
              <a:t>：</a:t>
            </a:r>
            <a:r>
              <a:rPr lang="zh-CN" altLang="en-US" sz="2800" dirty="0" smtClean="0">
                <a:latin typeface="华文楷体" pitchFamily="2" charset="-122"/>
                <a:ea typeface="华文楷体" pitchFamily="2" charset="-122"/>
              </a:rPr>
              <a:t>指</a:t>
            </a:r>
            <a:r>
              <a:rPr lang="zh-CN" altLang="en-US" sz="2800" dirty="0" smtClean="0">
                <a:latin typeface="华文楷体" pitchFamily="2" charset="-122"/>
                <a:ea typeface="华文楷体" pitchFamily="2" charset="-122"/>
              </a:rPr>
              <a:t>一所学校在同一学期内发生 </a:t>
            </a:r>
            <a:r>
              <a:rPr lang="en-US" altLang="zh-CN" sz="2800" dirty="0" smtClean="0">
                <a:latin typeface="华文楷体" pitchFamily="2" charset="-122"/>
                <a:ea typeface="华文楷体" pitchFamily="2" charset="-122"/>
              </a:rPr>
              <a:t>10 </a:t>
            </a:r>
            <a:r>
              <a:rPr lang="zh-CN" altLang="en-US" sz="2800" dirty="0" smtClean="0">
                <a:latin typeface="华文楷体" pitchFamily="2" charset="-122"/>
                <a:ea typeface="华文楷体" pitchFamily="2" charset="-122"/>
              </a:rPr>
              <a:t>例及以上有流行病学关联的结核病病例，或出现结核病死亡病例。学校所在地的县（区）级卫生健康行政部门应当根据现场调查和公共卫生风险评估结果，判断是否构成突发公共卫生事件。县（区）级以上卫生健康行政部门也可根据防控工作实际，按照规定工作程序直接确定事件。</a:t>
            </a:r>
          </a:p>
          <a:p>
            <a:pPr>
              <a:buNone/>
            </a:pPr>
            <a:r>
              <a:rPr lang="en-US" altLang="zh-CN" sz="3600" b="1" dirty="0" smtClean="0">
                <a:latin typeface="华文楷体" pitchFamily="2" charset="-122"/>
                <a:ea typeface="华文楷体" pitchFamily="2" charset="-122"/>
              </a:rPr>
              <a:t>“ </a:t>
            </a:r>
            <a:r>
              <a:rPr lang="zh-CN" altLang="en-US" sz="3600" b="1" dirty="0" smtClean="0">
                <a:latin typeface="华文楷体" pitchFamily="2" charset="-122"/>
                <a:ea typeface="华文楷体" pitchFamily="2" charset="-122"/>
              </a:rPr>
              <a:t>流行病学关联 ” </a:t>
            </a:r>
            <a:r>
              <a:rPr lang="zh-CN" altLang="en-US" dirty="0" smtClean="0"/>
              <a:t>：</a:t>
            </a:r>
            <a:r>
              <a:rPr lang="zh-CN" altLang="en-US" sz="2600" dirty="0" smtClean="0">
                <a:latin typeface="华文楷体" pitchFamily="2" charset="-122"/>
                <a:ea typeface="华文楷体" pitchFamily="2" charset="-122"/>
              </a:rPr>
              <a:t>最终获得诊断的病例间有确切的密切接触史或有实验室证据显示具有同一基因型。</a:t>
            </a:r>
            <a:endParaRPr lang="zh-CN" altLang="en-US" sz="2600" dirty="0" smtClean="0">
              <a:latin typeface="华文楷体" pitchFamily="2" charset="-122"/>
              <a:ea typeface="华文楷体" pitchFamily="2" charset="-122"/>
            </a:endParaRPr>
          </a:p>
          <a:p>
            <a:pPr>
              <a:buNone/>
            </a:pPr>
            <a:r>
              <a:rPr lang="en-US" altLang="zh-CN" sz="3600" b="1" dirty="0" smtClean="0">
                <a:latin typeface="华文楷体" pitchFamily="2" charset="-122"/>
                <a:ea typeface="华文楷体" pitchFamily="2" charset="-122"/>
              </a:rPr>
              <a:t>“ </a:t>
            </a:r>
            <a:r>
              <a:rPr lang="zh-CN" altLang="en-US" sz="3600" b="1" dirty="0" smtClean="0">
                <a:latin typeface="华文楷体" pitchFamily="2" charset="-122"/>
                <a:ea typeface="华文楷体" pitchFamily="2" charset="-122"/>
              </a:rPr>
              <a:t>结核病死亡病例 ” </a:t>
            </a:r>
            <a:r>
              <a:rPr lang="zh-CN" altLang="en-US" dirty="0" smtClean="0"/>
              <a:t>：</a:t>
            </a:r>
            <a:r>
              <a:rPr lang="zh-CN" altLang="en-US" sz="2600" dirty="0" smtClean="0">
                <a:latin typeface="华文楷体" pitchFamily="2" charset="-122"/>
                <a:ea typeface="华文楷体" pitchFamily="2" charset="-122"/>
              </a:rPr>
              <a:t>患者</a:t>
            </a:r>
            <a:r>
              <a:rPr lang="zh-CN" altLang="en-US" sz="2600" dirty="0" smtClean="0">
                <a:latin typeface="华文楷体" pitchFamily="2" charset="-122"/>
                <a:ea typeface="华文楷体" pitchFamily="2" charset="-122"/>
              </a:rPr>
              <a:t>死于</a:t>
            </a:r>
            <a:r>
              <a:rPr lang="zh-CN" altLang="en-US" sz="2600" dirty="0" smtClean="0">
                <a:latin typeface="华文楷体" pitchFamily="2" charset="-122"/>
                <a:ea typeface="华文楷体" pitchFamily="2" charset="-122"/>
              </a:rPr>
              <a:t>结核病</a:t>
            </a:r>
            <a:r>
              <a:rPr lang="zh-CN" altLang="en-US" sz="2600" dirty="0" smtClean="0">
                <a:latin typeface="华文楷体" pitchFamily="2" charset="-122"/>
                <a:ea typeface="华文楷体" pitchFamily="2" charset="-122"/>
              </a:rPr>
              <a:t>或死亡原因与结核病直接相关。</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p:txBody>
          <a:bodyPr>
            <a:normAutofit lnSpcReduction="10000"/>
          </a:bodyPr>
          <a:lstStyle/>
          <a:p>
            <a:r>
              <a:rPr lang="zh-CN" altLang="en-US" sz="2400" dirty="0" smtClean="0">
                <a:latin typeface="华文楷体" pitchFamily="2" charset="-122"/>
                <a:ea typeface="华文楷体" pitchFamily="2" charset="-122"/>
              </a:rPr>
              <a:t>在政府领导下</a:t>
            </a:r>
          </a:p>
          <a:p>
            <a:r>
              <a:rPr lang="zh-CN" altLang="en-US" sz="2400" dirty="0" smtClean="0">
                <a:latin typeface="华文楷体" pitchFamily="2" charset="-122"/>
                <a:ea typeface="华文楷体" pitchFamily="2" charset="-122"/>
              </a:rPr>
              <a:t>及时有效处置疫情，控制疫情蔓延</a:t>
            </a:r>
          </a:p>
          <a:p>
            <a:r>
              <a:rPr lang="zh-CN" altLang="en-US" sz="2400" dirty="0" smtClean="0">
                <a:latin typeface="华文楷体" pitchFamily="2" charset="-122"/>
                <a:ea typeface="华文楷体" pitchFamily="2" charset="-122"/>
              </a:rPr>
              <a:t>做好师生和家长的心里疏导和媒体沟通，避免不良影响</a:t>
            </a:r>
          </a:p>
          <a:p>
            <a:r>
              <a:rPr lang="zh-CN" altLang="en-US" sz="2400" dirty="0" smtClean="0">
                <a:latin typeface="华文楷体" pitchFamily="2" charset="-122"/>
                <a:ea typeface="华文楷体" pitchFamily="2" charset="-122"/>
              </a:rPr>
              <a:t>开展风险评估，进行处置进展总结和报告</a:t>
            </a:r>
            <a:endParaRPr lang="en-US" altLang="zh-CN" sz="2400" dirty="0" smtClean="0">
              <a:latin typeface="华文楷体" pitchFamily="2" charset="-122"/>
              <a:ea typeface="华文楷体" pitchFamily="2" charset="-122"/>
            </a:endParaRPr>
          </a:p>
          <a:p>
            <a:endParaRPr lang="en-US" altLang="zh-CN" sz="2400" dirty="0" smtClean="0">
              <a:latin typeface="仿宋" pitchFamily="49" charset="-122"/>
              <a:ea typeface="仿宋" pitchFamily="49" charset="-122"/>
            </a:endParaRPr>
          </a:p>
          <a:p>
            <a:r>
              <a:rPr lang="en-US" altLang="zh-CN" sz="2400" b="1" dirty="0" smtClean="0">
                <a:latin typeface="华文楷体" pitchFamily="2" charset="-122"/>
                <a:ea typeface="华文楷体" pitchFamily="2" charset="-122"/>
              </a:rPr>
              <a:t>1.</a:t>
            </a:r>
            <a:r>
              <a:rPr lang="zh-CN" altLang="en-US" sz="2400" b="1" dirty="0" smtClean="0">
                <a:latin typeface="华文楷体" pitchFamily="2" charset="-122"/>
                <a:ea typeface="华文楷体" pitchFamily="2" charset="-122"/>
              </a:rPr>
              <a:t>事件核实与上报</a:t>
            </a:r>
            <a:endParaRPr lang="en-US" altLang="zh-CN" sz="2400" b="1" dirty="0" smtClean="0">
              <a:latin typeface="华文楷体" pitchFamily="2" charset="-122"/>
              <a:ea typeface="华文楷体" pitchFamily="2" charset="-122"/>
            </a:endParaRPr>
          </a:p>
          <a:p>
            <a:r>
              <a:rPr lang="en-US" altLang="zh-CN" sz="2400" b="1" dirty="0" smtClean="0">
                <a:latin typeface="华文楷体" pitchFamily="2" charset="-122"/>
                <a:ea typeface="华文楷体" pitchFamily="2" charset="-122"/>
              </a:rPr>
              <a:t>2.</a:t>
            </a:r>
            <a:r>
              <a:rPr lang="zh-CN" altLang="en-US" sz="2400" b="1" dirty="0" smtClean="0">
                <a:latin typeface="华文楷体" pitchFamily="2" charset="-122"/>
                <a:ea typeface="华文楷体" pitchFamily="2" charset="-122"/>
              </a:rPr>
              <a:t>应急处置</a:t>
            </a:r>
            <a:endParaRPr lang="en-US" altLang="zh-CN" sz="2400" b="1" dirty="0" smtClean="0">
              <a:latin typeface="华文楷体" pitchFamily="2" charset="-122"/>
              <a:ea typeface="华文楷体" pitchFamily="2" charset="-122"/>
            </a:endParaRPr>
          </a:p>
          <a:p>
            <a:r>
              <a:rPr lang="en-US" altLang="zh-CN" sz="2400" b="1" dirty="0" smtClean="0">
                <a:latin typeface="华文楷体" pitchFamily="2" charset="-122"/>
                <a:ea typeface="华文楷体" pitchFamily="2" charset="-122"/>
              </a:rPr>
              <a:t>3.</a:t>
            </a:r>
            <a:r>
              <a:rPr lang="zh-CN" altLang="en-US" sz="2400" b="1" dirty="0" smtClean="0">
                <a:latin typeface="华文楷体" pitchFamily="2" charset="-122"/>
                <a:ea typeface="华文楷体" pitchFamily="2" charset="-122"/>
              </a:rPr>
              <a:t>风险评估</a:t>
            </a:r>
            <a:endParaRPr lang="en-US" altLang="zh-CN" sz="2400" b="1" dirty="0" smtClean="0">
              <a:latin typeface="华文楷体" pitchFamily="2" charset="-122"/>
              <a:ea typeface="华文楷体" pitchFamily="2" charset="-122"/>
            </a:endParaRPr>
          </a:p>
          <a:p>
            <a:r>
              <a:rPr lang="en-US" altLang="zh-CN" sz="2400" b="1" dirty="0" smtClean="0">
                <a:latin typeface="华文楷体" pitchFamily="2" charset="-122"/>
                <a:ea typeface="华文楷体" pitchFamily="2" charset="-122"/>
              </a:rPr>
              <a:t>4.</a:t>
            </a:r>
            <a:r>
              <a:rPr lang="zh-CN" altLang="en-US" sz="2400" b="1" dirty="0" smtClean="0">
                <a:latin typeface="华文楷体" pitchFamily="2" charset="-122"/>
                <a:ea typeface="华文楷体" pitchFamily="2" charset="-122"/>
              </a:rPr>
              <a:t>媒体沟通</a:t>
            </a:r>
            <a:endParaRPr lang="en-US" altLang="zh-CN" sz="2400" b="1" dirty="0" smtClean="0">
              <a:latin typeface="华文楷体" pitchFamily="2" charset="-122"/>
              <a:ea typeface="华文楷体" pitchFamily="2" charset="-122"/>
            </a:endParaRPr>
          </a:p>
          <a:p>
            <a:r>
              <a:rPr lang="en-US" altLang="zh-CN" sz="2400" b="1" dirty="0" smtClean="0">
                <a:latin typeface="华文楷体" pitchFamily="2" charset="-122"/>
                <a:ea typeface="华文楷体" pitchFamily="2" charset="-122"/>
              </a:rPr>
              <a:t>5.</a:t>
            </a:r>
            <a:r>
              <a:rPr lang="zh-CN" altLang="en-US" sz="2400" b="1" dirty="0" smtClean="0">
                <a:latin typeface="华文楷体" pitchFamily="2" charset="-122"/>
                <a:ea typeface="华文楷体" pitchFamily="2" charset="-122"/>
              </a:rPr>
              <a:t>应急响应终止</a:t>
            </a:r>
            <a:endParaRPr lang="en-US" altLang="zh-CN" sz="2400" b="1" dirty="0" smtClean="0">
              <a:latin typeface="华文楷体" pitchFamily="2" charset="-122"/>
              <a:ea typeface="华文楷体" pitchFamily="2" charset="-122"/>
            </a:endParaRPr>
          </a:p>
          <a:p>
            <a:r>
              <a:rPr lang="en-US" altLang="zh-CN" sz="2400" b="1" dirty="0" smtClean="0">
                <a:latin typeface="华文楷体" pitchFamily="2" charset="-122"/>
                <a:ea typeface="华文楷体" pitchFamily="2" charset="-122"/>
              </a:rPr>
              <a:t>6.</a:t>
            </a:r>
            <a:r>
              <a:rPr lang="zh-CN" altLang="en-US" sz="2400" b="1" dirty="0" smtClean="0">
                <a:latin typeface="华文楷体" pitchFamily="2" charset="-122"/>
                <a:ea typeface="华文楷体" pitchFamily="2" charset="-122"/>
              </a:rPr>
              <a:t>事件评估</a:t>
            </a:r>
            <a:endParaRPr lang="zh-CN" altLang="en-US" sz="2400" b="1" dirty="0">
              <a:latin typeface="华文楷体" pitchFamily="2" charset="-122"/>
              <a:ea typeface="华文楷体"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p:txBody>
          <a:bodyPr>
            <a:normAutofit fontScale="92500" lnSpcReduction="20000"/>
          </a:bodyPr>
          <a:lstStyle/>
          <a:p>
            <a:pPr>
              <a:buNone/>
            </a:pPr>
            <a:r>
              <a:rPr lang="en-US" altLang="zh-CN" b="1" dirty="0" smtClean="0">
                <a:solidFill>
                  <a:srgbClr val="0070C0"/>
                </a:solidFill>
                <a:latin typeface="华文楷体" pitchFamily="2" charset="-122"/>
                <a:ea typeface="华文楷体" pitchFamily="2" charset="-122"/>
              </a:rPr>
              <a:t>1.</a:t>
            </a:r>
            <a:r>
              <a:rPr lang="zh-CN" altLang="en-US" b="1" dirty="0" smtClean="0">
                <a:solidFill>
                  <a:srgbClr val="0070C0"/>
                </a:solidFill>
                <a:latin typeface="华文楷体" pitchFamily="2" charset="-122"/>
                <a:ea typeface="华文楷体" pitchFamily="2" charset="-122"/>
              </a:rPr>
              <a:t>事件核实与上报</a:t>
            </a:r>
            <a:endParaRPr lang="en-US" altLang="zh-CN" b="1" dirty="0" smtClean="0">
              <a:solidFill>
                <a:srgbClr val="0070C0"/>
              </a:solidFill>
              <a:latin typeface="华文楷体" pitchFamily="2" charset="-122"/>
              <a:ea typeface="华文楷体" pitchFamily="2" charset="-122"/>
            </a:endParaRPr>
          </a:p>
          <a:p>
            <a:r>
              <a:rPr lang="zh-CN" altLang="en-US" sz="3000" dirty="0" smtClean="0">
                <a:latin typeface="华文楷体" pitchFamily="2" charset="-122"/>
                <a:ea typeface="华文楷体" pitchFamily="2" charset="-122"/>
              </a:rPr>
              <a:t>初步核实与上报：</a:t>
            </a:r>
          </a:p>
          <a:p>
            <a:pPr>
              <a:buNone/>
            </a:pPr>
            <a:r>
              <a:rPr lang="zh-CN" altLang="en-US" sz="2100" b="1" dirty="0" smtClean="0">
                <a:latin typeface="华文楷体" pitchFamily="2" charset="-122"/>
                <a:ea typeface="华文楷体" pitchFamily="2" charset="-122"/>
              </a:rPr>
              <a:t>疾控机构</a:t>
            </a:r>
            <a:r>
              <a:rPr lang="zh-CN" altLang="en-US" sz="2100" dirty="0" smtClean="0">
                <a:latin typeface="华文楷体" pitchFamily="2" charset="-122"/>
                <a:ea typeface="华文楷体" pitchFamily="2" charset="-122"/>
              </a:rPr>
              <a:t>：经过现场调查与核实，发现事件达到突发事件标准，</a:t>
            </a:r>
            <a:r>
              <a:rPr lang="en-US" altLang="zh-CN" sz="2100" b="1" dirty="0" smtClean="0">
                <a:solidFill>
                  <a:srgbClr val="FF0000"/>
                </a:solidFill>
                <a:latin typeface="华文楷体" pitchFamily="2" charset="-122"/>
                <a:ea typeface="华文楷体" pitchFamily="2" charset="-122"/>
              </a:rPr>
              <a:t>2</a:t>
            </a:r>
            <a:r>
              <a:rPr lang="zh-CN" altLang="en-US" sz="2100" b="1" dirty="0" smtClean="0">
                <a:solidFill>
                  <a:srgbClr val="FF0000"/>
                </a:solidFill>
                <a:latin typeface="华文楷体" pitchFamily="2" charset="-122"/>
                <a:ea typeface="华文楷体" pitchFamily="2" charset="-122"/>
              </a:rPr>
              <a:t>小时</a:t>
            </a:r>
            <a:r>
              <a:rPr lang="zh-CN" altLang="en-US" sz="2100" dirty="0" smtClean="0">
                <a:latin typeface="华文楷体" pitchFamily="2" charset="-122"/>
                <a:ea typeface="华文楷体" pitchFamily="2" charset="-122"/>
              </a:rPr>
              <a:t>内向同级卫生健康行政部门、上级疾控机构报告，向学校通报</a:t>
            </a:r>
          </a:p>
          <a:p>
            <a:r>
              <a:rPr lang="zh-CN" altLang="en-US" sz="3000" dirty="0" smtClean="0">
                <a:latin typeface="华文楷体" pitchFamily="2" charset="-122"/>
                <a:ea typeface="华文楷体" pitchFamily="2" charset="-122"/>
              </a:rPr>
              <a:t>事件确认与书面报告：</a:t>
            </a:r>
          </a:p>
          <a:p>
            <a:pPr>
              <a:buNone/>
            </a:pPr>
            <a:r>
              <a:rPr lang="zh-CN" altLang="en-US" sz="2100" b="1" dirty="0" smtClean="0">
                <a:latin typeface="华文楷体" pitchFamily="2" charset="-122"/>
                <a:ea typeface="华文楷体" pitchFamily="2" charset="-122"/>
              </a:rPr>
              <a:t>卫生健康行政部门</a:t>
            </a:r>
            <a:r>
              <a:rPr lang="zh-CN" altLang="en-US" sz="2100" dirty="0" smtClean="0">
                <a:latin typeface="华文楷体" pitchFamily="2" charset="-122"/>
                <a:ea typeface="华文楷体" pitchFamily="2" charset="-122"/>
              </a:rPr>
              <a:t>：会同教育部门组织专家评估，确认事件及其级别，</a:t>
            </a:r>
            <a:r>
              <a:rPr lang="en-US" altLang="zh-CN" sz="2100" b="1" dirty="0" smtClean="0">
                <a:solidFill>
                  <a:srgbClr val="FF0000"/>
                </a:solidFill>
                <a:latin typeface="华文楷体" pitchFamily="2" charset="-122"/>
                <a:ea typeface="华文楷体" pitchFamily="2" charset="-122"/>
              </a:rPr>
              <a:t>2</a:t>
            </a:r>
            <a:r>
              <a:rPr lang="zh-CN" altLang="en-US" sz="2100" b="1" dirty="0" smtClean="0">
                <a:solidFill>
                  <a:srgbClr val="FF0000"/>
                </a:solidFill>
                <a:latin typeface="华文楷体" pitchFamily="2" charset="-122"/>
                <a:ea typeface="华文楷体" pitchFamily="2" charset="-122"/>
              </a:rPr>
              <a:t>小时</a:t>
            </a:r>
            <a:r>
              <a:rPr lang="zh-CN" altLang="en-US" sz="2100" dirty="0" smtClean="0">
                <a:latin typeface="华文楷体" pitchFamily="2" charset="-122"/>
                <a:ea typeface="华文楷体" pitchFamily="2" charset="-122"/>
              </a:rPr>
              <a:t>内向上级卫生健康行政部门和同级政府报告</a:t>
            </a:r>
          </a:p>
          <a:p>
            <a:pPr>
              <a:buNone/>
            </a:pPr>
            <a:r>
              <a:rPr lang="en-US" altLang="zh-CN" sz="2100" dirty="0" smtClean="0">
                <a:latin typeface="华文楷体" pitchFamily="2" charset="-122"/>
                <a:ea typeface="华文楷体" pitchFamily="2" charset="-122"/>
              </a:rPr>
              <a:t> </a:t>
            </a:r>
            <a:r>
              <a:rPr lang="zh-CN" altLang="en-US" sz="2100" b="1" dirty="0" smtClean="0">
                <a:latin typeface="华文楷体" pitchFamily="2" charset="-122"/>
                <a:ea typeface="华文楷体" pitchFamily="2" charset="-122"/>
              </a:rPr>
              <a:t>疾控机构</a:t>
            </a:r>
            <a:r>
              <a:rPr lang="zh-CN" altLang="en-US" sz="2100" dirty="0" smtClean="0">
                <a:latin typeface="华文楷体" pitchFamily="2" charset="-122"/>
                <a:ea typeface="华文楷体" pitchFamily="2" charset="-122"/>
              </a:rPr>
              <a:t>：撰写书面初次报告 ，</a:t>
            </a:r>
            <a:r>
              <a:rPr lang="en-US" altLang="zh-CN" sz="2100" b="1" dirty="0" smtClean="0">
                <a:solidFill>
                  <a:srgbClr val="FF0000"/>
                </a:solidFill>
                <a:latin typeface="华文楷体" pitchFamily="2" charset="-122"/>
                <a:ea typeface="华文楷体" pitchFamily="2" charset="-122"/>
              </a:rPr>
              <a:t>24 </a:t>
            </a:r>
            <a:r>
              <a:rPr lang="zh-CN" altLang="en-US" sz="2100" b="1" dirty="0" smtClean="0">
                <a:solidFill>
                  <a:srgbClr val="FF0000"/>
                </a:solidFill>
                <a:latin typeface="华文楷体" pitchFamily="2" charset="-122"/>
                <a:ea typeface="华文楷体" pitchFamily="2" charset="-122"/>
              </a:rPr>
              <a:t>小时</a:t>
            </a:r>
            <a:r>
              <a:rPr lang="zh-CN" altLang="en-US" sz="2100" dirty="0" smtClean="0">
                <a:latin typeface="华文楷体" pitchFamily="2" charset="-122"/>
                <a:ea typeface="华文楷体" pitchFamily="2" charset="-122"/>
              </a:rPr>
              <a:t>内上报同级卫生健康行政部门、上级疾控机构</a:t>
            </a:r>
          </a:p>
          <a:p>
            <a:r>
              <a:rPr lang="zh-CN" altLang="en-US" sz="3000" dirty="0" smtClean="0">
                <a:latin typeface="华文楷体" pitchFamily="2" charset="-122"/>
                <a:ea typeface="华文楷体" pitchFamily="2" charset="-122"/>
              </a:rPr>
              <a:t>网络报告：</a:t>
            </a:r>
          </a:p>
          <a:p>
            <a:pPr>
              <a:buNone/>
            </a:pPr>
            <a:r>
              <a:rPr lang="zh-CN" altLang="en-US" sz="2100" b="1" dirty="0" smtClean="0">
                <a:latin typeface="华文楷体" pitchFamily="2" charset="-122"/>
                <a:ea typeface="华文楷体" pitchFamily="2" charset="-122"/>
              </a:rPr>
              <a:t>疾控机构</a:t>
            </a:r>
            <a:r>
              <a:rPr lang="zh-CN" altLang="en-US" sz="2100" dirty="0" smtClean="0">
                <a:latin typeface="华文楷体" pitchFamily="2" charset="-122"/>
                <a:ea typeface="华文楷体" pitchFamily="2" charset="-122"/>
              </a:rPr>
              <a:t>：事件确认后</a:t>
            </a:r>
            <a:r>
              <a:rPr lang="en-US" altLang="zh-CN" sz="2100" b="1" dirty="0" smtClean="0">
                <a:solidFill>
                  <a:srgbClr val="FF0000"/>
                </a:solidFill>
                <a:latin typeface="华文楷体" pitchFamily="2" charset="-122"/>
                <a:ea typeface="华文楷体" pitchFamily="2" charset="-122"/>
              </a:rPr>
              <a:t>2</a:t>
            </a:r>
            <a:r>
              <a:rPr lang="zh-CN" altLang="en-US" sz="2100" b="1" dirty="0" smtClean="0">
                <a:solidFill>
                  <a:srgbClr val="FF0000"/>
                </a:solidFill>
                <a:latin typeface="华文楷体" pitchFamily="2" charset="-122"/>
                <a:ea typeface="华文楷体" pitchFamily="2" charset="-122"/>
              </a:rPr>
              <a:t>小时</a:t>
            </a:r>
            <a:r>
              <a:rPr lang="zh-CN" altLang="en-US" sz="2100" dirty="0" smtClean="0">
                <a:latin typeface="华文楷体" pitchFamily="2" charset="-122"/>
                <a:ea typeface="华文楷体" pitchFamily="2" charset="-122"/>
              </a:rPr>
              <a:t>内在国家突发公共卫生事件信息报告系统中进行网络初次报告</a:t>
            </a:r>
          </a:p>
          <a:p>
            <a:pPr>
              <a:buNone/>
            </a:pPr>
            <a:r>
              <a:rPr lang="en-US" altLang="zh-CN" sz="2100" dirty="0" smtClean="0">
                <a:latin typeface="华文楷体" pitchFamily="2" charset="-122"/>
                <a:ea typeface="华文楷体" pitchFamily="2" charset="-122"/>
              </a:rPr>
              <a:t> </a:t>
            </a:r>
            <a:r>
              <a:rPr lang="zh-CN" altLang="en-US" sz="2100" dirty="0" smtClean="0">
                <a:latin typeface="华文楷体" pitchFamily="2" charset="-122"/>
                <a:ea typeface="华文楷体" pitchFamily="2" charset="-122"/>
              </a:rPr>
              <a:t>启动突发事件应急处置程序</a:t>
            </a:r>
            <a:endParaRPr lang="zh-CN" altLang="en-US" sz="2100" dirty="0">
              <a:latin typeface="华文楷体" pitchFamily="2" charset="-122"/>
              <a:ea typeface="华文楷体"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p:txBody>
          <a:bodyPr/>
          <a:lstStyle/>
          <a:p>
            <a:pPr>
              <a:buNone/>
            </a:pPr>
            <a:r>
              <a:rPr lang="en-US" altLang="zh-CN" b="1" dirty="0" smtClean="0">
                <a:solidFill>
                  <a:srgbClr val="0070C0"/>
                </a:solidFill>
                <a:latin typeface="华文楷体" pitchFamily="2" charset="-122"/>
                <a:ea typeface="华文楷体" pitchFamily="2" charset="-122"/>
              </a:rPr>
              <a:t>2.</a:t>
            </a:r>
            <a:r>
              <a:rPr lang="zh-CN" altLang="en-US" b="1" dirty="0" smtClean="0">
                <a:solidFill>
                  <a:srgbClr val="0070C0"/>
                </a:solidFill>
                <a:latin typeface="华文楷体" pitchFamily="2" charset="-122"/>
                <a:ea typeface="华文楷体" pitchFamily="2" charset="-122"/>
              </a:rPr>
              <a:t>应急处置</a:t>
            </a:r>
            <a:endParaRPr lang="en-US" altLang="zh-CN" b="1" dirty="0" smtClean="0">
              <a:solidFill>
                <a:srgbClr val="0070C0"/>
              </a:solidFill>
              <a:latin typeface="华文楷体" pitchFamily="2" charset="-122"/>
              <a:ea typeface="华文楷体" pitchFamily="2" charset="-122"/>
            </a:endParaRPr>
          </a:p>
          <a:p>
            <a:pPr>
              <a:buNone/>
            </a:pPr>
            <a:r>
              <a:rPr lang="zh-CN" altLang="en-US" sz="2400" b="1" dirty="0" smtClean="0">
                <a:latin typeface="华文楷体" pitchFamily="2" charset="-122"/>
                <a:ea typeface="华文楷体" pitchFamily="2" charset="-122"/>
              </a:rPr>
              <a:t>   现场流调</a:t>
            </a:r>
            <a:endParaRPr lang="en-US" altLang="zh-CN" sz="2400" b="1" dirty="0" smtClean="0">
              <a:latin typeface="华文楷体" pitchFamily="2" charset="-122"/>
              <a:ea typeface="华文楷体" pitchFamily="2" charset="-122"/>
            </a:endParaRPr>
          </a:p>
          <a:p>
            <a:pPr>
              <a:buNone/>
            </a:pPr>
            <a:r>
              <a:rPr lang="zh-CN" altLang="en-US" sz="2000" dirty="0" smtClean="0">
                <a:latin typeface="华文楷体" pitchFamily="2" charset="-122"/>
                <a:ea typeface="华文楷体" pitchFamily="2" charset="-122"/>
              </a:rPr>
              <a:t>     ★现场基本情况调查</a:t>
            </a:r>
            <a:endParaRPr lang="en-US" altLang="zh-CN" sz="2000" dirty="0" smtClean="0">
              <a:latin typeface="华文楷体" pitchFamily="2" charset="-122"/>
              <a:ea typeface="华文楷体" pitchFamily="2" charset="-122"/>
            </a:endParaRPr>
          </a:p>
          <a:p>
            <a:pPr>
              <a:buNone/>
            </a:pPr>
            <a:r>
              <a:rPr lang="zh-CN" altLang="en-US" sz="2000" dirty="0" smtClean="0">
                <a:latin typeface="华文楷体" pitchFamily="2" charset="-122"/>
                <a:ea typeface="华文楷体" pitchFamily="2" charset="-122"/>
              </a:rPr>
              <a:t>     ★事件发生情况调查：病例搜索、逐例核实诊断、分析患者特征和</a:t>
            </a:r>
          </a:p>
          <a:p>
            <a:pPr>
              <a:buNone/>
            </a:pPr>
            <a:r>
              <a:rPr lang="zh-CN" altLang="en-US" sz="2000" dirty="0" smtClean="0">
                <a:latin typeface="华文楷体" pitchFamily="2" charset="-122"/>
                <a:ea typeface="华文楷体" pitchFamily="2" charset="-122"/>
              </a:rPr>
              <a:t>分布、已采取的措施和下一步工作安排等，初步判定事件规模和</a:t>
            </a:r>
          </a:p>
          <a:p>
            <a:pPr>
              <a:buNone/>
            </a:pPr>
            <a:r>
              <a:rPr lang="zh-CN" altLang="en-US" sz="2000" dirty="0" smtClean="0">
                <a:latin typeface="华文楷体" pitchFamily="2" charset="-122"/>
                <a:ea typeface="华文楷体" pitchFamily="2" charset="-122"/>
              </a:rPr>
              <a:t>严重程度。</a:t>
            </a:r>
            <a:endParaRPr lang="en-US" altLang="zh-CN" sz="2000" dirty="0" smtClean="0">
              <a:latin typeface="华文楷体" pitchFamily="2" charset="-122"/>
              <a:ea typeface="华文楷体" pitchFamily="2" charset="-122"/>
            </a:endParaRPr>
          </a:p>
          <a:p>
            <a:pPr>
              <a:buNone/>
            </a:pPr>
            <a:r>
              <a:rPr lang="zh-CN" altLang="en-US" sz="2000" dirty="0" smtClean="0">
                <a:latin typeface="华文楷体" pitchFamily="2" charset="-122"/>
                <a:ea typeface="华文楷体" pitchFamily="2" charset="-122"/>
              </a:rPr>
              <a:t>     ★所有患者的个案调查</a:t>
            </a:r>
            <a:endParaRPr lang="en-US" altLang="zh-CN" sz="2000" dirty="0" smtClean="0">
              <a:latin typeface="华文楷体" pitchFamily="2" charset="-122"/>
              <a:ea typeface="华文楷体" pitchFamily="2" charset="-122"/>
            </a:endParaRPr>
          </a:p>
          <a:p>
            <a:pPr>
              <a:buNone/>
            </a:pPr>
            <a:r>
              <a:rPr lang="zh-CN" altLang="en-US" sz="2000" dirty="0" smtClean="0">
                <a:latin typeface="华文楷体" pitchFamily="2" charset="-122"/>
                <a:ea typeface="华文楷体" pitchFamily="2" charset="-122"/>
              </a:rPr>
              <a:t>     ★获得接触者名单</a:t>
            </a:r>
            <a:endParaRPr lang="en-US" altLang="zh-CN" sz="2000" dirty="0" smtClean="0">
              <a:latin typeface="华文楷体" pitchFamily="2" charset="-122"/>
              <a:ea typeface="华文楷体" pitchFamily="2" charset="-122"/>
            </a:endParaRPr>
          </a:p>
          <a:p>
            <a:pPr>
              <a:buNone/>
            </a:pPr>
            <a:r>
              <a:rPr lang="zh-CN" altLang="en-US" sz="2000" dirty="0" smtClean="0">
                <a:latin typeface="华文楷体" pitchFamily="2" charset="-122"/>
                <a:ea typeface="华文楷体" pitchFamily="2" charset="-122"/>
              </a:rPr>
              <a:t>     ★传播链和传染源调查：必须留痰标本，尽可能开展基因型检测</a:t>
            </a:r>
            <a:endParaRPr lang="zh-CN" altLang="en-US" sz="2000" dirty="0">
              <a:latin typeface="华文楷体" pitchFamily="2" charset="-122"/>
              <a:ea typeface="华文楷体"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a:xfrm>
            <a:off x="457200" y="1600200"/>
            <a:ext cx="8229600" cy="4757758"/>
          </a:xfrm>
        </p:spPr>
        <p:txBody>
          <a:bodyPr>
            <a:normAutofit lnSpcReduction="10000"/>
          </a:bodyPr>
          <a:lstStyle/>
          <a:p>
            <a:pPr>
              <a:buNone/>
            </a:pPr>
            <a:r>
              <a:rPr lang="en-US" altLang="zh-CN" b="1" dirty="0" smtClean="0">
                <a:solidFill>
                  <a:srgbClr val="0070C0"/>
                </a:solidFill>
                <a:latin typeface="华文楷体" pitchFamily="2" charset="-122"/>
                <a:ea typeface="华文楷体" pitchFamily="2" charset="-122"/>
              </a:rPr>
              <a:t>3.</a:t>
            </a:r>
            <a:r>
              <a:rPr lang="zh-CN" altLang="en-US" b="1" dirty="0" smtClean="0">
                <a:solidFill>
                  <a:srgbClr val="0070C0"/>
                </a:solidFill>
                <a:latin typeface="华文楷体" pitchFamily="2" charset="-122"/>
                <a:ea typeface="华文楷体" pitchFamily="2" charset="-122"/>
              </a:rPr>
              <a:t>风险评估</a:t>
            </a:r>
            <a:endParaRPr lang="en-US" altLang="zh-CN" b="1" dirty="0" smtClean="0">
              <a:solidFill>
                <a:srgbClr val="0070C0"/>
              </a:solidFill>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目的</a:t>
            </a:r>
            <a:r>
              <a:rPr lang="zh-CN" altLang="en-US" sz="1800" dirty="0" smtClean="0">
                <a:latin typeface="华文楷体" pitchFamily="2" charset="-122"/>
                <a:ea typeface="华文楷体" pitchFamily="2" charset="-122"/>
              </a:rPr>
              <a:t>：进行公共卫生风险评估，提出风险管理建议</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风险识别</a:t>
            </a:r>
            <a:r>
              <a:rPr lang="zh-CN" altLang="en-US" sz="1800" dirty="0" smtClean="0">
                <a:latin typeface="华文楷体" pitchFamily="2" charset="-122"/>
                <a:ea typeface="华文楷体" pitchFamily="2" charset="-122"/>
              </a:rPr>
              <a:t>：</a:t>
            </a:r>
          </a:p>
          <a:p>
            <a:pPr>
              <a:buNone/>
            </a:pPr>
            <a:r>
              <a:rPr lang="zh-CN" altLang="en-US" sz="1800" dirty="0" smtClean="0">
                <a:latin typeface="华文楷体" pitchFamily="2" charset="-122"/>
                <a:ea typeface="华文楷体" pitchFamily="2" charset="-122"/>
              </a:rPr>
              <a:t>   描述与事件相关的关键信息，包括学校基本情况、疫情严重程度和发生发展</a:t>
            </a:r>
            <a:r>
              <a:rPr lang="zh-CN" altLang="en-US" sz="1800" dirty="0" smtClean="0">
                <a:latin typeface="华文楷体" pitchFamily="2" charset="-122"/>
                <a:ea typeface="华文楷体" pitchFamily="2" charset="-122"/>
              </a:rPr>
              <a:t>、</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可用</a:t>
            </a:r>
            <a:r>
              <a:rPr lang="zh-CN" altLang="en-US" sz="1800" dirty="0" smtClean="0">
                <a:latin typeface="华文楷体" pitchFamily="2" charset="-122"/>
                <a:ea typeface="华文楷体" pitchFamily="2" charset="-122"/>
              </a:rPr>
              <a:t>处置措施的安全性和有效性、疫情处置风险要素等</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a:t>
            </a:r>
            <a:r>
              <a:rPr lang="zh-CN" altLang="en-US" sz="1800" b="1" dirty="0" smtClean="0">
                <a:latin typeface="华文楷体" pitchFamily="2" charset="-122"/>
                <a:ea typeface="华文楷体" pitchFamily="2" charset="-122"/>
              </a:rPr>
              <a:t>风险分析</a:t>
            </a:r>
            <a:r>
              <a:rPr lang="zh-CN" altLang="en-US" sz="1800" dirty="0" smtClean="0">
                <a:latin typeface="华文楷体" pitchFamily="2" charset="-122"/>
                <a:ea typeface="华文楷体" pitchFamily="2" charset="-122"/>
              </a:rPr>
              <a:t>：</a:t>
            </a: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疫情严重性分析：病例数量、波及范围、所造成的经济损失、对社会稳定和</a:t>
            </a:r>
            <a:r>
              <a:rPr lang="zh-CN" altLang="en-US" sz="1800" dirty="0" smtClean="0">
                <a:latin typeface="华文楷体" pitchFamily="2" charset="-122"/>
                <a:ea typeface="华文楷体" pitchFamily="2" charset="-122"/>
              </a:rPr>
              <a:t>政</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府 </a:t>
            </a:r>
            <a:r>
              <a:rPr lang="zh-CN" altLang="en-US" sz="1800" dirty="0" smtClean="0">
                <a:latin typeface="华文楷体" pitchFamily="2" charset="-122"/>
                <a:ea typeface="华文楷体" pitchFamily="2" charset="-122"/>
              </a:rPr>
              <a:t>公信力的影响、对公众的心理压力</a:t>
            </a:r>
            <a:r>
              <a:rPr lang="zh-CN" altLang="en-US" sz="1800" dirty="0" smtClean="0">
                <a:latin typeface="华文楷体" pitchFamily="2" charset="-122"/>
                <a:ea typeface="华文楷体" pitchFamily="2" charset="-122"/>
              </a:rPr>
              <a:t>等</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疫情处置措施有效性分析： 找出疫情处置的不足和遗漏，提高处置效率</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脆弱性分析：当地卫生应急体系建设、疫情处置能力、联防联动机制、保障</a:t>
            </a:r>
            <a:r>
              <a:rPr lang="zh-CN" altLang="en-US" sz="1800" dirty="0" smtClean="0">
                <a:latin typeface="华文楷体" pitchFamily="2" charset="-122"/>
                <a:ea typeface="华文楷体" pitchFamily="2" charset="-122"/>
              </a:rPr>
              <a:t>措</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施</a:t>
            </a:r>
            <a:r>
              <a:rPr lang="zh-CN" altLang="en-US" sz="1800" dirty="0" smtClean="0">
                <a:latin typeface="华文楷体" pitchFamily="2" charset="-122"/>
                <a:ea typeface="华文楷体" pitchFamily="2" charset="-122"/>
              </a:rPr>
              <a:t>及公众心理承受力等</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风险评价：</a:t>
            </a: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通过风险分析，对事件的可控性和潜在扩散风险进行综合评价</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提出风险管理建议</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形成风险评估报告：上报</a:t>
            </a:r>
            <a:endParaRPr lang="en-US" altLang="zh-CN" sz="1800" dirty="0" smtClean="0">
              <a:latin typeface="华文楷体" pitchFamily="2" charset="-122"/>
              <a:ea typeface="华文楷体" pitchFamily="2" charset="-122"/>
            </a:endParaRPr>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p:txBody>
          <a:bodyPr/>
          <a:lstStyle/>
          <a:p>
            <a:pPr>
              <a:buNone/>
            </a:pPr>
            <a:r>
              <a:rPr lang="en-US" altLang="zh-CN" b="1" dirty="0" smtClean="0">
                <a:solidFill>
                  <a:srgbClr val="0070C0"/>
                </a:solidFill>
                <a:latin typeface="华文楷体" pitchFamily="2" charset="-122"/>
                <a:ea typeface="华文楷体" pitchFamily="2" charset="-122"/>
              </a:rPr>
              <a:t>4.</a:t>
            </a:r>
            <a:r>
              <a:rPr lang="zh-CN" altLang="en-US" b="1" dirty="0" smtClean="0">
                <a:solidFill>
                  <a:srgbClr val="0070C0"/>
                </a:solidFill>
                <a:latin typeface="华文楷体" pitchFamily="2" charset="-122"/>
                <a:ea typeface="华文楷体" pitchFamily="2" charset="-122"/>
              </a:rPr>
              <a:t>媒体沟通</a:t>
            </a:r>
            <a:endParaRPr lang="en-US" altLang="zh-CN" b="1" dirty="0" smtClean="0">
              <a:solidFill>
                <a:srgbClr val="0070C0"/>
              </a:solidFill>
              <a:latin typeface="华文楷体" pitchFamily="2" charset="-122"/>
              <a:ea typeface="华文楷体" pitchFamily="2" charset="-122"/>
            </a:endParaRPr>
          </a:p>
          <a:p>
            <a:pPr>
              <a:buNone/>
            </a:pPr>
            <a:r>
              <a:rPr lang="zh-CN" altLang="en-US" b="1" dirty="0" smtClean="0">
                <a:solidFill>
                  <a:srgbClr val="0070C0"/>
                </a:solidFill>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接受采访：</a:t>
            </a:r>
            <a:endParaRPr lang="en-US" altLang="zh-CN" sz="2000" b="1" dirty="0" smtClean="0">
              <a:latin typeface="华文楷体" pitchFamily="2" charset="-122"/>
              <a:ea typeface="华文楷体" pitchFamily="2" charset="-122"/>
            </a:endParaRPr>
          </a:p>
          <a:p>
            <a:pPr>
              <a:buNone/>
            </a:pPr>
            <a:r>
              <a:rPr lang="en-US" altLang="zh-CN" sz="2000" b="1" dirty="0" smtClean="0">
                <a:latin typeface="华文楷体" pitchFamily="2" charset="-122"/>
                <a:ea typeface="华文楷体" pitchFamily="2" charset="-122"/>
              </a:rPr>
              <a:t>    </a:t>
            </a:r>
            <a:r>
              <a:rPr lang="zh-CN" altLang="en-US" sz="2000" dirty="0" smtClean="0">
                <a:latin typeface="华文楷体" pitchFamily="2" charset="-122"/>
                <a:ea typeface="华文楷体" pitchFamily="2" charset="-122"/>
              </a:rPr>
              <a:t>及时建立媒体采访接待和审批制度</a:t>
            </a:r>
          </a:p>
          <a:p>
            <a:pPr>
              <a:buNone/>
            </a:pPr>
            <a:r>
              <a:rPr lang="zh-CN" altLang="en-US" sz="2000" dirty="0" smtClean="0">
                <a:latin typeface="华文楷体" pitchFamily="2" charset="-122"/>
                <a:ea typeface="华文楷体" pitchFamily="2" charset="-122"/>
              </a:rPr>
              <a:t>    指定对外发言人，保持口径的一致性</a:t>
            </a:r>
          </a:p>
          <a:p>
            <a:pPr>
              <a:buNone/>
            </a:pPr>
            <a:r>
              <a:rPr lang="zh-CN" altLang="en-US" sz="2000" dirty="0" smtClean="0">
                <a:latin typeface="华文楷体" pitchFamily="2" charset="-122"/>
                <a:ea typeface="华文楷体" pitchFamily="2" charset="-122"/>
              </a:rPr>
              <a:t>    采访申请应归口管理，同一出口</a:t>
            </a:r>
            <a:endParaRPr lang="en-US" altLang="zh-CN" sz="2000" dirty="0" smtClean="0">
              <a:latin typeface="华文楷体" pitchFamily="2" charset="-122"/>
              <a:ea typeface="华文楷体" pitchFamily="2" charset="-122"/>
            </a:endParaRPr>
          </a:p>
          <a:p>
            <a:pPr>
              <a:buNone/>
            </a:pP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组织媒体沟通会</a:t>
            </a:r>
          </a:p>
          <a:p>
            <a:pPr>
              <a:buNone/>
            </a:pP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举办新闻发布会</a:t>
            </a:r>
          </a:p>
          <a:p>
            <a:pPr>
              <a:buNone/>
            </a:pP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用好官方网站、微博和微信客户端</a:t>
            </a:r>
          </a:p>
          <a:p>
            <a:pPr>
              <a:buNone/>
            </a:pP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在线访谈</a:t>
            </a:r>
          </a:p>
          <a:p>
            <a:pPr>
              <a:buNone/>
            </a:pPr>
            <a:r>
              <a:rPr lang="en-US" altLang="zh-CN" sz="2000" b="1" dirty="0" smtClean="0">
                <a:latin typeface="华文楷体" pitchFamily="2" charset="-122"/>
                <a:ea typeface="华文楷体" pitchFamily="2" charset="-122"/>
              </a:rPr>
              <a:t>  </a:t>
            </a:r>
            <a:r>
              <a:rPr lang="zh-CN" altLang="en-US" sz="2000" b="1" dirty="0" smtClean="0">
                <a:latin typeface="华文楷体" pitchFamily="2" charset="-122"/>
                <a:ea typeface="华文楷体" pitchFamily="2" charset="-122"/>
              </a:rPr>
              <a:t>举办主题宣传活动</a:t>
            </a:r>
            <a:endParaRPr lang="en-US" altLang="zh-CN" sz="2000" b="1" dirty="0" smtClean="0">
              <a:latin typeface="华文楷体" pitchFamily="2" charset="-122"/>
              <a:ea typeface="华文楷体" pitchFamily="2" charset="-122"/>
            </a:endParaRPr>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p:txBody>
          <a:bodyPr>
            <a:normAutofit lnSpcReduction="10000"/>
          </a:bodyPr>
          <a:lstStyle/>
          <a:p>
            <a:pPr>
              <a:buNone/>
            </a:pPr>
            <a:r>
              <a:rPr lang="en-US" altLang="zh-CN" b="1" dirty="0" smtClean="0">
                <a:solidFill>
                  <a:srgbClr val="0070C0"/>
                </a:solidFill>
                <a:latin typeface="华文楷体" pitchFamily="2" charset="-122"/>
                <a:ea typeface="华文楷体" pitchFamily="2" charset="-122"/>
              </a:rPr>
              <a:t>5.</a:t>
            </a:r>
            <a:r>
              <a:rPr lang="zh-CN" altLang="en-US" b="1" dirty="0" smtClean="0">
                <a:solidFill>
                  <a:srgbClr val="0070C0"/>
                </a:solidFill>
                <a:latin typeface="华文楷体" pitchFamily="2" charset="-122"/>
                <a:ea typeface="华文楷体" pitchFamily="2" charset="-122"/>
              </a:rPr>
              <a:t>应急响应终止</a:t>
            </a:r>
            <a:endParaRPr lang="en-US" altLang="zh-CN" b="1" dirty="0" smtClean="0">
              <a:solidFill>
                <a:srgbClr val="0070C0"/>
              </a:solidFill>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★通过实施综合防控措施，学校结核病突发公共事件得到有效控制，截止到</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最后</a:t>
            </a:r>
            <a:r>
              <a:rPr lang="en-US" altLang="zh-CN" sz="1800" dirty="0" smtClean="0">
                <a:latin typeface="华文楷体" pitchFamily="2" charset="-122"/>
                <a:ea typeface="华文楷体" pitchFamily="2" charset="-122"/>
              </a:rPr>
              <a:t> 1 </a:t>
            </a:r>
            <a:r>
              <a:rPr lang="zh-CN" altLang="en-US" sz="1800" dirty="0" smtClean="0">
                <a:latin typeface="华文楷体" pitchFamily="2" charset="-122"/>
                <a:ea typeface="华文楷体" pitchFamily="2" charset="-122"/>
              </a:rPr>
              <a:t>例患者被发现，连续</a:t>
            </a:r>
            <a:r>
              <a:rPr lang="en-US" altLang="zh-CN" sz="1800" b="1" dirty="0" smtClean="0">
                <a:solidFill>
                  <a:srgbClr val="FF0000"/>
                </a:solidFill>
                <a:latin typeface="华文楷体" pitchFamily="2" charset="-122"/>
                <a:ea typeface="华文楷体" pitchFamily="2" charset="-122"/>
              </a:rPr>
              <a:t>3</a:t>
            </a:r>
            <a:r>
              <a:rPr lang="zh-CN" altLang="en-US" sz="1800" b="1" dirty="0" smtClean="0">
                <a:solidFill>
                  <a:srgbClr val="FF0000"/>
                </a:solidFill>
                <a:latin typeface="华文楷体" pitchFamily="2" charset="-122"/>
                <a:ea typeface="华文楷体" pitchFamily="2" charset="-122"/>
              </a:rPr>
              <a:t>个月</a:t>
            </a:r>
            <a:r>
              <a:rPr lang="zh-CN" altLang="en-US" sz="1800" dirty="0" smtClean="0">
                <a:latin typeface="华文楷体" pitchFamily="2" charset="-122"/>
                <a:ea typeface="华文楷体" pitchFamily="2" charset="-122"/>
              </a:rPr>
              <a:t>，事件发生所在的学校再未出现跟本次事件存</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在流行病学关联的肺结核患者</a:t>
            </a:r>
            <a:endParaRPr lang="en-US" altLang="zh-CN" sz="1800" dirty="0" smtClean="0">
              <a:latin typeface="华文楷体" pitchFamily="2" charset="-122"/>
              <a:ea typeface="华文楷体" pitchFamily="2" charset="-122"/>
            </a:endParaRPr>
          </a:p>
          <a:p>
            <a:pPr>
              <a:buNone/>
            </a:pPr>
            <a:endParaRPr lang="en-US" altLang="zh-CN" sz="18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★事件应急处置技术小组经过综合判定并报同级卫生健康行政部门和上级</a:t>
            </a:r>
            <a:r>
              <a:rPr lang="zh-CN" altLang="en-US" sz="1800" dirty="0" smtClean="0">
                <a:latin typeface="华文楷体" pitchFamily="2" charset="-122"/>
                <a:ea typeface="华文楷体" pitchFamily="2" charset="-122"/>
              </a:rPr>
              <a:t>疾</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病预防</a:t>
            </a:r>
            <a:r>
              <a:rPr lang="zh-CN" altLang="en-US" sz="1800" dirty="0" smtClean="0">
                <a:latin typeface="华文楷体" pitchFamily="2" charset="-122"/>
                <a:ea typeface="华文楷体" pitchFamily="2" charset="-122"/>
              </a:rPr>
              <a:t>控制机构评估批准，可决定本次现场应急处置工作终止</a:t>
            </a:r>
            <a:endParaRPr lang="en-US" altLang="zh-CN" sz="1800" dirty="0" smtClean="0">
              <a:latin typeface="华文楷体" pitchFamily="2" charset="-122"/>
              <a:ea typeface="华文楷体" pitchFamily="2" charset="-122"/>
            </a:endParaRPr>
          </a:p>
          <a:p>
            <a:pPr>
              <a:buNone/>
            </a:pPr>
            <a:endParaRPr lang="en-US" altLang="zh-CN" sz="18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★事件应急处置工作终止后，县区级卫生健康行政部门应组织评估。在确认事</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件终止后</a:t>
            </a:r>
            <a:r>
              <a:rPr lang="en-US" altLang="zh-CN" sz="1800" b="1" dirty="0" smtClean="0">
                <a:solidFill>
                  <a:srgbClr val="FF0000"/>
                </a:solidFill>
                <a:latin typeface="华文楷体" pitchFamily="2" charset="-122"/>
                <a:ea typeface="华文楷体" pitchFamily="2" charset="-122"/>
              </a:rPr>
              <a:t>2 </a:t>
            </a:r>
            <a:r>
              <a:rPr lang="zh-CN" altLang="en-US" sz="1800" b="1" dirty="0" smtClean="0">
                <a:solidFill>
                  <a:srgbClr val="FF0000"/>
                </a:solidFill>
                <a:latin typeface="华文楷体" pitchFamily="2" charset="-122"/>
                <a:ea typeface="华文楷体" pitchFamily="2" charset="-122"/>
              </a:rPr>
              <a:t>周内</a:t>
            </a:r>
            <a:r>
              <a:rPr lang="zh-CN" altLang="en-US" sz="1800" dirty="0" smtClean="0">
                <a:latin typeface="华文楷体" pitchFamily="2" charset="-122"/>
                <a:ea typeface="华文楷体" pitchFamily="2" charset="-122"/>
              </a:rPr>
              <a:t>，县区级疾病预防控制机构形成</a:t>
            </a:r>
            <a:r>
              <a:rPr lang="zh-CN" altLang="en-US" sz="1800" b="1" dirty="0" smtClean="0">
                <a:solidFill>
                  <a:srgbClr val="FF0000"/>
                </a:solidFill>
                <a:latin typeface="华文楷体" pitchFamily="2" charset="-122"/>
                <a:ea typeface="华文楷体" pitchFamily="2" charset="-122"/>
              </a:rPr>
              <a:t>结案报告 </a:t>
            </a:r>
            <a:r>
              <a:rPr lang="zh-CN" altLang="en-US" sz="1800" dirty="0" smtClean="0">
                <a:latin typeface="华文楷体" pitchFamily="2" charset="-122"/>
                <a:ea typeface="华文楷体" pitchFamily="2" charset="-122"/>
              </a:rPr>
              <a:t>，报同级卫生健康行政</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部门和上级疾病预防控制机构，同时通过国家突发公共卫生事件信息报告系统进</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行网络结案报告</a:t>
            </a:r>
            <a:endParaRPr lang="en-US" altLang="zh-CN" sz="18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en-US" sz="1800" dirty="0">
              <a:latin typeface="华文楷体" pitchFamily="2" charset="-122"/>
              <a:ea typeface="华文楷体"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latin typeface="华文楷体" pitchFamily="2" charset="-122"/>
                <a:ea typeface="华文楷体" pitchFamily="2" charset="-122"/>
              </a:rPr>
              <a:t>突发公共卫生事件应急处置</a:t>
            </a:r>
            <a:endParaRPr lang="zh-CN" altLang="en-US" sz="3600" b="1" dirty="0">
              <a:latin typeface="华文楷体" pitchFamily="2" charset="-122"/>
              <a:ea typeface="华文楷体" pitchFamily="2" charset="-122"/>
            </a:endParaRPr>
          </a:p>
        </p:txBody>
      </p:sp>
      <p:sp>
        <p:nvSpPr>
          <p:cNvPr id="3" name="内容占位符 2"/>
          <p:cNvSpPr>
            <a:spLocks noGrp="1"/>
          </p:cNvSpPr>
          <p:nvPr>
            <p:ph idx="1"/>
          </p:nvPr>
        </p:nvSpPr>
        <p:spPr/>
        <p:txBody>
          <a:bodyPr>
            <a:normAutofit lnSpcReduction="10000"/>
          </a:bodyPr>
          <a:lstStyle/>
          <a:p>
            <a:pPr>
              <a:buNone/>
            </a:pPr>
            <a:r>
              <a:rPr lang="en-US" altLang="zh-CN" b="1" dirty="0" smtClean="0">
                <a:solidFill>
                  <a:srgbClr val="0070C0"/>
                </a:solidFill>
                <a:latin typeface="华文楷体" pitchFamily="2" charset="-122"/>
                <a:ea typeface="华文楷体" pitchFamily="2" charset="-122"/>
              </a:rPr>
              <a:t>6.</a:t>
            </a:r>
            <a:r>
              <a:rPr lang="zh-CN" altLang="en-US" b="1" dirty="0" smtClean="0">
                <a:solidFill>
                  <a:srgbClr val="0070C0"/>
                </a:solidFill>
                <a:latin typeface="华文楷体" pitchFamily="2" charset="-122"/>
                <a:ea typeface="华文楷体" pitchFamily="2" charset="-122"/>
              </a:rPr>
              <a:t>事件评估</a:t>
            </a:r>
            <a:endParaRPr lang="en-US" altLang="zh-CN" b="1" dirty="0" smtClean="0">
              <a:solidFill>
                <a:srgbClr val="0070C0"/>
              </a:solidFill>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对应急处置情况组织开展综合评估：</a:t>
            </a:r>
            <a:endParaRPr lang="en-US" altLang="zh-CN" sz="1800" b="1"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事件危害程度、发展趋势、所采取的措施及效果</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首例病例发现的及时性：</a:t>
            </a:r>
            <a:endParaRPr lang="en-US" altLang="zh-CN" sz="1800" b="1" dirty="0" smtClean="0">
              <a:latin typeface="华文楷体" pitchFamily="2" charset="-122"/>
              <a:ea typeface="华文楷体" pitchFamily="2" charset="-122"/>
            </a:endParaRPr>
          </a:p>
          <a:p>
            <a:pPr>
              <a:buNone/>
            </a:pPr>
            <a:r>
              <a:rPr lang="en-US" altLang="zh-CN" sz="1800" b="1"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出现可疑症状至确诊为肺结核之间的时间</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处置过程的及时性：</a:t>
            </a:r>
            <a:endParaRPr lang="en-US" altLang="zh-CN" sz="1800" b="1"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首发病例报告至启动疫情调查处置之间的时间</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处置手段的适宜性：</a:t>
            </a:r>
            <a:endParaRPr lang="en-US" altLang="zh-CN" sz="1800" b="1"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各项措施是否规范执行</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处置的结果评价：</a:t>
            </a:r>
            <a:endParaRPr lang="en-US" altLang="zh-CN" sz="1800" b="1"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3</a:t>
            </a:r>
            <a:r>
              <a:rPr lang="zh-CN" altLang="en-US" sz="1800" dirty="0" smtClean="0">
                <a:latin typeface="华文楷体" pitchFamily="2" charset="-122"/>
                <a:ea typeface="华文楷体" pitchFamily="2" charset="-122"/>
              </a:rPr>
              <a:t>个月后是否发生续发病例及续发病例数量、是否</a:t>
            </a:r>
          </a:p>
          <a:p>
            <a:pPr>
              <a:buNone/>
            </a:pPr>
            <a:r>
              <a:rPr lang="zh-CN" altLang="en-US" sz="1800" dirty="0" smtClean="0">
                <a:latin typeface="华文楷体" pitchFamily="2" charset="-122"/>
                <a:ea typeface="华文楷体" pitchFamily="2" charset="-122"/>
              </a:rPr>
              <a:t>发生不稳定事件和舆情事件等</a:t>
            </a:r>
            <a:endParaRPr lang="en-US" altLang="zh-CN" sz="1800" dirty="0" smtClean="0">
              <a:latin typeface="华文楷体" pitchFamily="2" charset="-122"/>
              <a:ea typeface="华文楷体" pitchFamily="2" charset="-122"/>
            </a:endParaRPr>
          </a:p>
          <a:p>
            <a:pPr>
              <a:buNone/>
            </a:pPr>
            <a:r>
              <a:rPr lang="zh-CN" altLang="en-US" sz="1800" b="1" dirty="0" smtClean="0">
                <a:latin typeface="华文楷体" pitchFamily="2" charset="-122"/>
                <a:ea typeface="华文楷体" pitchFamily="2" charset="-122"/>
              </a:rPr>
              <a:t>后续风险的可能性：</a:t>
            </a:r>
            <a:endParaRPr lang="en-US" altLang="zh-CN" sz="1800" b="1" dirty="0" smtClean="0">
              <a:latin typeface="华文楷体" pitchFamily="2" charset="-122"/>
              <a:ea typeface="华文楷体" pitchFamily="2" charset="-122"/>
            </a:endParaRPr>
          </a:p>
          <a:p>
            <a:pPr>
              <a:buNone/>
            </a:pPr>
            <a:r>
              <a:rPr lang="en-US" altLang="zh-CN" sz="1800" b="1"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研判后续病例发生和舆情风险的可能性</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latin typeface="华文楷体" pitchFamily="2" charset="-122"/>
                <a:ea typeface="华文楷体" pitchFamily="2" charset="-122"/>
              </a:rPr>
              <a:t>学校疫情处置流程图</a:t>
            </a:r>
            <a:endParaRPr lang="zh-CN" altLang="en-US" sz="4000" b="1" dirty="0">
              <a:latin typeface="华文楷体" pitchFamily="2" charset="-122"/>
              <a:ea typeface="华文楷体" pitchFamily="2" charset="-122"/>
            </a:endParaRPr>
          </a:p>
        </p:txBody>
      </p:sp>
      <p:pic>
        <p:nvPicPr>
          <p:cNvPr id="4" name="内容占位符 3" descr="bbbbbbbbbbb.PNG"/>
          <p:cNvPicPr>
            <a:picLocks noGrp="1" noChangeAspect="1"/>
          </p:cNvPicPr>
          <p:nvPr>
            <p:ph idx="1"/>
          </p:nvPr>
        </p:nvPicPr>
        <p:blipFill>
          <a:blip r:embed="rId2"/>
          <a:stretch>
            <a:fillRect/>
          </a:stretch>
        </p:blipFill>
        <p:spPr>
          <a:xfrm>
            <a:off x="500034" y="1428736"/>
            <a:ext cx="8072130" cy="482919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
        <p:nvSpPr>
          <p:cNvPr id="3" name="内容占位符 2"/>
          <p:cNvSpPr>
            <a:spLocks noGrp="1"/>
          </p:cNvSpPr>
          <p:nvPr>
            <p:ph idx="1"/>
          </p:nvPr>
        </p:nvSpPr>
        <p:spPr/>
        <p:txBody>
          <a:bodyPr/>
          <a:lstStyle/>
          <a:p>
            <a:r>
              <a:rPr lang="zh-CN" altLang="en-US" b="1" dirty="0" smtClean="0">
                <a:latin typeface="华文楷体" pitchFamily="2" charset="-122"/>
                <a:ea typeface="华文楷体" pitchFamily="2" charset="-122"/>
              </a:rPr>
              <a:t>定义</a:t>
            </a:r>
            <a:r>
              <a:rPr lang="zh-CN" altLang="en-US" dirty="0" smtClean="0">
                <a:latin typeface="华文楷体" pitchFamily="2" charset="-122"/>
                <a:ea typeface="华文楷体" pitchFamily="2" charset="-122"/>
              </a:rPr>
              <a:t>：指在学校内发现结核病病例，但尚未构成结核病突发公共卫生事件</a:t>
            </a:r>
            <a:r>
              <a:rPr lang="zh-CN" altLang="en-US" dirty="0" smtClean="0">
                <a:latin typeface="华文楷体" pitchFamily="2" charset="-122"/>
                <a:ea typeface="华文楷体" pitchFamily="2" charset="-122"/>
              </a:rPr>
              <a:t>。</a:t>
            </a:r>
            <a:endParaRPr lang="en-US" altLang="zh-CN" dirty="0" smtClean="0">
              <a:latin typeface="华文楷体" pitchFamily="2" charset="-122"/>
              <a:ea typeface="华文楷体" pitchFamily="2" charset="-122"/>
            </a:endParaRPr>
          </a:p>
          <a:p>
            <a:pPr>
              <a:buNone/>
            </a:pPr>
            <a:r>
              <a:rPr lang="en-US" altLang="zh-CN" dirty="0" smtClean="0">
                <a:latin typeface="仿宋" pitchFamily="49" charset="-122"/>
                <a:ea typeface="仿宋" pitchFamily="49" charset="-122"/>
              </a:rPr>
              <a:t> </a:t>
            </a:r>
            <a:r>
              <a:rPr lang="en-US" altLang="zh-CN" dirty="0" smtClean="0">
                <a:latin typeface="仿宋" pitchFamily="49" charset="-122"/>
                <a:ea typeface="仿宋" pitchFamily="49" charset="-122"/>
              </a:rPr>
              <a:t> </a:t>
            </a:r>
          </a:p>
          <a:p>
            <a:pPr>
              <a:buNone/>
            </a:pPr>
            <a:r>
              <a:rPr lang="zh-CN" altLang="en-US" sz="2800" dirty="0" smtClean="0">
                <a:latin typeface="华文楷体" pitchFamily="2" charset="-122"/>
                <a:ea typeface="华文楷体" pitchFamily="2" charset="-122"/>
              </a:rPr>
              <a:t>①</a:t>
            </a:r>
            <a:r>
              <a:rPr lang="en-US" altLang="zh-CN" sz="2800" dirty="0" smtClean="0">
                <a:latin typeface="华文楷体" pitchFamily="2" charset="-122"/>
                <a:ea typeface="华文楷体" pitchFamily="2" charset="-122"/>
              </a:rPr>
              <a:t>10</a:t>
            </a:r>
            <a:r>
              <a:rPr lang="zh-CN" altLang="en-US" sz="2800" dirty="0" smtClean="0">
                <a:latin typeface="华文楷体" pitchFamily="2" charset="-122"/>
                <a:ea typeface="华文楷体" pitchFamily="2" charset="-122"/>
              </a:rPr>
              <a:t>例以下的学校结核病疫情</a:t>
            </a:r>
            <a:endParaRPr lang="en-US" altLang="zh-CN" sz="2800" dirty="0" smtClean="0">
              <a:latin typeface="华文楷体" pitchFamily="2" charset="-122"/>
              <a:ea typeface="华文楷体" pitchFamily="2" charset="-122"/>
            </a:endParaRPr>
          </a:p>
          <a:p>
            <a:pPr>
              <a:buNone/>
            </a:pPr>
            <a:r>
              <a:rPr lang="zh-CN" altLang="en-US" sz="2800" dirty="0" smtClean="0">
                <a:latin typeface="华文楷体" pitchFamily="2" charset="-122"/>
                <a:ea typeface="华文楷体" pitchFamily="2" charset="-122"/>
              </a:rPr>
              <a:t>②总病例数</a:t>
            </a:r>
            <a:r>
              <a:rPr lang="en-US" altLang="zh-CN" sz="2800" dirty="0" smtClean="0">
                <a:latin typeface="华文楷体" pitchFamily="2" charset="-122"/>
                <a:ea typeface="华文楷体" pitchFamily="2" charset="-122"/>
              </a:rPr>
              <a:t>10</a:t>
            </a:r>
            <a:r>
              <a:rPr lang="zh-CN" altLang="en-US" sz="2800" dirty="0" smtClean="0">
                <a:latin typeface="华文楷体" pitchFamily="2" charset="-122"/>
                <a:ea typeface="华文楷体" pitchFamily="2" charset="-122"/>
              </a:rPr>
              <a:t>例以上，但有流行病学关联的病例数少于</a:t>
            </a:r>
            <a:r>
              <a:rPr lang="en-US" altLang="zh-CN" sz="2800" dirty="0" smtClean="0">
                <a:latin typeface="华文楷体" pitchFamily="2" charset="-122"/>
                <a:ea typeface="华文楷体" pitchFamily="2" charset="-122"/>
              </a:rPr>
              <a:t>10</a:t>
            </a:r>
            <a:r>
              <a:rPr lang="zh-CN" altLang="en-US" sz="2800" dirty="0" smtClean="0">
                <a:latin typeface="华文楷体" pitchFamily="2" charset="-122"/>
                <a:ea typeface="华文楷体" pitchFamily="2" charset="-122"/>
              </a:rPr>
              <a:t>例</a:t>
            </a:r>
            <a:endParaRPr lang="en-US" altLang="zh-CN" sz="2800" dirty="0" smtClean="0">
              <a:latin typeface="华文楷体" pitchFamily="2" charset="-122"/>
              <a:ea typeface="华文楷体" pitchFamily="2" charset="-122"/>
            </a:endParaRPr>
          </a:p>
          <a:p>
            <a:pPr>
              <a:buNone/>
            </a:pPr>
            <a:endParaRPr lang="zh-CN" altLang="en-US" dirty="0" smtClean="0">
              <a:latin typeface="华文楷体" pitchFamily="2" charset="-122"/>
              <a:ea typeface="华文楷体" pitchFamily="2" charset="-122"/>
            </a:endParaRPr>
          </a:p>
          <a:p>
            <a:pPr>
              <a:buNone/>
            </a:pP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lgn="ctr">
              <a:buNone/>
            </a:pPr>
            <a:r>
              <a:rPr lang="zh-CN" altLang="en-US" sz="8000" b="1" dirty="0" smtClean="0"/>
              <a:t>                                   谢谢</a:t>
            </a:r>
            <a:endParaRPr lang="zh-CN" altLang="en-US" sz="8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
        <p:nvSpPr>
          <p:cNvPr id="3" name="内容占位符 2"/>
          <p:cNvSpPr>
            <a:spLocks noGrp="1"/>
          </p:cNvSpPr>
          <p:nvPr>
            <p:ph idx="1"/>
          </p:nvPr>
        </p:nvSpPr>
        <p:spPr/>
        <p:txBody>
          <a:bodyPr>
            <a:normAutofit/>
          </a:bodyPr>
          <a:lstStyle/>
          <a:p>
            <a:pPr>
              <a:buNone/>
            </a:pPr>
            <a:r>
              <a:rPr lang="zh-CN" altLang="en-US" sz="2800" b="1" dirty="0" smtClean="0">
                <a:latin typeface="华文楷体" pitchFamily="2" charset="-122"/>
                <a:ea typeface="华文楷体" pitchFamily="2" charset="-122"/>
              </a:rPr>
              <a:t>①</a:t>
            </a:r>
            <a:r>
              <a:rPr lang="zh-CN" altLang="en-US" sz="2800" b="1" dirty="0" smtClean="0">
                <a:latin typeface="华文楷体" pitchFamily="2" charset="-122"/>
                <a:ea typeface="华文楷体" pitchFamily="2" charset="-122"/>
              </a:rPr>
              <a:t>及时确诊并</a:t>
            </a:r>
            <a:r>
              <a:rPr lang="zh-CN" altLang="en-US" sz="2800" b="1" dirty="0" smtClean="0">
                <a:latin typeface="华文楷体" pitchFamily="2" charset="-122"/>
                <a:ea typeface="华文楷体" pitchFamily="2" charset="-122"/>
              </a:rPr>
              <a:t>报告</a:t>
            </a:r>
            <a:endParaRPr lang="en-US" altLang="zh-CN" sz="2800" b="1" dirty="0" smtClean="0">
              <a:latin typeface="华文楷体" pitchFamily="2" charset="-122"/>
              <a:ea typeface="华文楷体" pitchFamily="2" charset="-122"/>
            </a:endParaRPr>
          </a:p>
          <a:p>
            <a:pPr>
              <a:buNone/>
            </a:pPr>
            <a:r>
              <a:rPr lang="zh-CN" altLang="en-US" sz="2800" b="1" dirty="0" smtClean="0">
                <a:latin typeface="华文楷体" pitchFamily="2" charset="-122"/>
                <a:ea typeface="华文楷体" pitchFamily="2" charset="-122"/>
              </a:rPr>
              <a:t>②</a:t>
            </a:r>
            <a:r>
              <a:rPr lang="zh-CN" altLang="en-US" sz="2800" b="1" dirty="0" smtClean="0">
                <a:latin typeface="华文楷体" pitchFamily="2" charset="-122"/>
                <a:ea typeface="华文楷体" pitchFamily="2" charset="-122"/>
              </a:rPr>
              <a:t>患者密切接触</a:t>
            </a:r>
            <a:r>
              <a:rPr lang="zh-CN" altLang="en-US" sz="2800" b="1" dirty="0" smtClean="0">
                <a:latin typeface="华文楷体" pitchFamily="2" charset="-122"/>
                <a:ea typeface="华文楷体" pitchFamily="2" charset="-122"/>
              </a:rPr>
              <a:t>者筛查</a:t>
            </a:r>
            <a:endParaRPr lang="en-US" altLang="zh-CN" sz="2800" b="1" dirty="0" smtClean="0">
              <a:latin typeface="华文楷体" pitchFamily="2" charset="-122"/>
              <a:ea typeface="华文楷体" pitchFamily="2" charset="-122"/>
            </a:endParaRPr>
          </a:p>
          <a:p>
            <a:pPr>
              <a:buNone/>
            </a:pPr>
            <a:r>
              <a:rPr lang="zh-CN" altLang="en-US" sz="2800" b="1" dirty="0" smtClean="0">
                <a:latin typeface="华文楷体" pitchFamily="2" charset="-122"/>
                <a:ea typeface="华文楷体" pitchFamily="2" charset="-122"/>
              </a:rPr>
              <a:t>③</a:t>
            </a:r>
            <a:r>
              <a:rPr lang="zh-CN" altLang="en-US" sz="2800" b="1" dirty="0" smtClean="0">
                <a:latin typeface="华文楷体" pitchFamily="2" charset="-122"/>
                <a:ea typeface="华文楷体" pitchFamily="2" charset="-122"/>
              </a:rPr>
              <a:t>治疗</a:t>
            </a:r>
            <a:r>
              <a:rPr lang="zh-CN" altLang="en-US" sz="2800" b="1" dirty="0" smtClean="0">
                <a:latin typeface="华文楷体" pitchFamily="2" charset="-122"/>
                <a:ea typeface="华文楷体" pitchFamily="2" charset="-122"/>
              </a:rPr>
              <a:t>管理</a:t>
            </a:r>
            <a:endParaRPr lang="en-US" altLang="zh-CN" sz="2800" b="1" dirty="0" smtClean="0">
              <a:latin typeface="华文楷体" pitchFamily="2" charset="-122"/>
              <a:ea typeface="华文楷体" pitchFamily="2" charset="-122"/>
            </a:endParaRPr>
          </a:p>
          <a:p>
            <a:pPr>
              <a:buNone/>
            </a:pPr>
            <a:r>
              <a:rPr lang="zh-CN" altLang="en-US" sz="2800" b="1" dirty="0" smtClean="0">
                <a:latin typeface="华文楷体" pitchFamily="2" charset="-122"/>
                <a:ea typeface="华文楷体" pitchFamily="2" charset="-122"/>
              </a:rPr>
              <a:t>④</a:t>
            </a:r>
            <a:r>
              <a:rPr lang="zh-CN" altLang="en-US" sz="2800" b="1" dirty="0" smtClean="0">
                <a:latin typeface="华文楷体" pitchFamily="2" charset="-122"/>
                <a:ea typeface="华文楷体" pitchFamily="2" charset="-122"/>
              </a:rPr>
              <a:t>休复学管理</a:t>
            </a:r>
            <a:endParaRPr lang="zh-CN" altLang="en-US" sz="2800" b="1" dirty="0">
              <a:latin typeface="华文楷体" pitchFamily="2" charset="-122"/>
              <a:ea typeface="华文楷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1000108"/>
            <a:ext cx="8229600" cy="5026029"/>
          </a:xfrm>
        </p:spPr>
        <p:txBody>
          <a:bodyPr>
            <a:normAutofit/>
          </a:bodyPr>
          <a:lstStyle/>
          <a:p>
            <a:pPr>
              <a:buNone/>
            </a:pPr>
            <a:r>
              <a:rPr lang="zh-CN" altLang="en-US" sz="2800" b="1" noProof="1" smtClean="0">
                <a:latin typeface="华文楷体" pitchFamily="2" charset="-122"/>
                <a:ea typeface="华文楷体" pitchFamily="2" charset="-122"/>
                <a:cs typeface="仿宋_GB2312" panose="02010609030101010101" charset="-122"/>
              </a:rPr>
              <a:t>①及时确诊并报告：学校肺结核</a:t>
            </a:r>
            <a:r>
              <a:rPr lang="zh-CN" altLang="en-US" sz="2800" b="1" noProof="1" smtClean="0">
                <a:latin typeface="华文楷体" pitchFamily="2" charset="-122"/>
                <a:ea typeface="华文楷体" pitchFamily="2" charset="-122"/>
                <a:cs typeface="仿宋_GB2312" panose="02010609030101010101" charset="-122"/>
              </a:rPr>
              <a:t>单病例预警</a:t>
            </a:r>
            <a:endParaRPr lang="zh-CN" altLang="en-US" sz="2800" dirty="0"/>
          </a:p>
        </p:txBody>
      </p:sp>
      <p:pic>
        <p:nvPicPr>
          <p:cNvPr id="5" name="图片 4" descr="2222.JPG"/>
          <p:cNvPicPr>
            <a:picLocks noChangeAspect="1"/>
          </p:cNvPicPr>
          <p:nvPr/>
        </p:nvPicPr>
        <p:blipFill>
          <a:blip r:embed="rId2"/>
          <a:stretch>
            <a:fillRect/>
          </a:stretch>
        </p:blipFill>
        <p:spPr>
          <a:xfrm>
            <a:off x="1357290" y="1428736"/>
            <a:ext cx="6572296" cy="5214974"/>
          </a:xfrm>
          <a:prstGeom prst="rect">
            <a:avLst/>
          </a:prstGeom>
        </p:spPr>
      </p:pic>
      <p:sp>
        <p:nvSpPr>
          <p:cNvPr id="7" name="标题 1"/>
          <p:cNvSpPr>
            <a:spLocks noGrp="1"/>
          </p:cNvSpPr>
          <p:nvPr>
            <p:ph type="title"/>
          </p:nvPr>
        </p:nvSpPr>
        <p:spPr>
          <a:xfrm>
            <a:off x="457200" y="274638"/>
            <a:ext cx="8229600" cy="1143000"/>
          </a:xfrm>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357298"/>
            <a:ext cx="9001156" cy="4525963"/>
          </a:xfrm>
        </p:spPr>
        <p:txBody>
          <a:bodyPr>
            <a:normAutofit fontScale="92500" lnSpcReduction="10000"/>
          </a:bodyPr>
          <a:lstStyle/>
          <a:p>
            <a:pPr>
              <a:buNone/>
            </a:pPr>
            <a:r>
              <a:rPr lang="zh-CN" altLang="en-US" sz="2800" b="1" dirty="0" smtClean="0">
                <a:latin typeface="华文楷体" pitchFamily="2" charset="-122"/>
                <a:ea typeface="华文楷体" pitchFamily="2" charset="-122"/>
              </a:rPr>
              <a:t>①及时确诊并报告</a:t>
            </a:r>
            <a:endParaRPr lang="en-US" altLang="zh-CN" sz="2800" b="1" dirty="0" smtClean="0">
              <a:latin typeface="华文楷体" pitchFamily="2" charset="-122"/>
              <a:ea typeface="华文楷体" pitchFamily="2" charset="-122"/>
            </a:endParaRPr>
          </a:p>
          <a:p>
            <a:pPr>
              <a:buNone/>
            </a:pPr>
            <a:r>
              <a:rPr lang="zh-CN" altLang="en-US" sz="2600" b="1" dirty="0" smtClean="0">
                <a:solidFill>
                  <a:srgbClr val="FF0000"/>
                </a:solidFill>
                <a:latin typeface="华文楷体" pitchFamily="2" charset="-122"/>
                <a:ea typeface="华文楷体" pitchFamily="2" charset="-122"/>
              </a:rPr>
              <a:t>各级各类医疗机构</a:t>
            </a:r>
            <a:r>
              <a:rPr lang="zh-CN" altLang="en-US" sz="2600" dirty="0" smtClean="0">
                <a:latin typeface="华文楷体" pitchFamily="2" charset="-122"/>
                <a:ea typeface="华文楷体" pitchFamily="2" charset="-122"/>
              </a:rPr>
              <a:t>：</a:t>
            </a:r>
            <a:endParaRPr lang="en-US" altLang="zh-CN"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1</a:t>
            </a:r>
            <a:r>
              <a:rPr lang="en-US"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规范</a:t>
            </a:r>
            <a:r>
              <a:rPr lang="zh-CN" altLang="en-US" sz="2600" dirty="0" smtClean="0">
                <a:latin typeface="华文楷体" pitchFamily="2" charset="-122"/>
                <a:ea typeface="华文楷体" pitchFamily="2" charset="-122"/>
              </a:rPr>
              <a:t>填写传报卡，尤其是学校</a:t>
            </a:r>
            <a:r>
              <a:rPr lang="zh-CN" altLang="en-US" sz="2600" dirty="0" smtClean="0">
                <a:latin typeface="华文楷体" pitchFamily="2" charset="-122"/>
                <a:ea typeface="华文楷体" pitchFamily="2" charset="-122"/>
              </a:rPr>
              <a:t>和班级</a:t>
            </a:r>
            <a:r>
              <a:rPr lang="zh-CN" altLang="en-US" sz="2600" dirty="0" smtClean="0">
                <a:latin typeface="华文楷体" pitchFamily="2" charset="-122"/>
                <a:ea typeface="华文楷体" pitchFamily="2" charset="-122"/>
              </a:rPr>
              <a:t>名称</a:t>
            </a:r>
            <a:r>
              <a:rPr lang="zh-CN" altLang="en-US" sz="2600" dirty="0" smtClean="0">
                <a:latin typeface="华文楷体" pitchFamily="2" charset="-122"/>
                <a:ea typeface="华文楷体" pitchFamily="2" charset="-122"/>
              </a:rPr>
              <a:t>， </a:t>
            </a:r>
            <a:r>
              <a:rPr lang="en-US" altLang="zh-CN" sz="2600" dirty="0" smtClean="0">
                <a:latin typeface="华文楷体" pitchFamily="2" charset="-122"/>
                <a:ea typeface="华文楷体" pitchFamily="2" charset="-122"/>
              </a:rPr>
              <a:t>24</a:t>
            </a:r>
            <a:r>
              <a:rPr lang="zh-CN" altLang="en-US" sz="2600" dirty="0" smtClean="0">
                <a:latin typeface="华文楷体" pitchFamily="2" charset="-122"/>
                <a:ea typeface="华文楷体" pitchFamily="2" charset="-122"/>
              </a:rPr>
              <a:t>小时内</a:t>
            </a:r>
            <a:r>
              <a:rPr lang="zh-CN" altLang="en-US" sz="2600" dirty="0" smtClean="0">
                <a:latin typeface="华文楷体" pitchFamily="2" charset="-122"/>
                <a:ea typeface="华文楷体" pitchFamily="2" charset="-122"/>
              </a:rPr>
              <a:t>网络报告</a:t>
            </a:r>
          </a:p>
          <a:p>
            <a:pPr>
              <a:buNone/>
            </a:pPr>
            <a:r>
              <a:rPr lang="en-US" altLang="zh-CN" sz="2600" dirty="0" smtClean="0">
                <a:latin typeface="华文楷体" pitchFamily="2" charset="-122"/>
                <a:ea typeface="华文楷体" pitchFamily="2" charset="-122"/>
              </a:rPr>
              <a:t> </a:t>
            </a:r>
            <a:r>
              <a:rPr lang="en-US" altLang="zh-CN" sz="2600" dirty="0" smtClean="0">
                <a:latin typeface="华文楷体" pitchFamily="2" charset="-122"/>
                <a:ea typeface="华文楷体" pitchFamily="2" charset="-122"/>
              </a:rPr>
              <a:t>  2.</a:t>
            </a:r>
            <a:r>
              <a:rPr lang="zh-CN" altLang="en-US" sz="2600" dirty="0" smtClean="0">
                <a:latin typeface="华文楷体" pitchFamily="2" charset="-122"/>
                <a:ea typeface="华文楷体" pitchFamily="2" charset="-122"/>
              </a:rPr>
              <a:t>将</a:t>
            </a:r>
            <a:r>
              <a:rPr lang="zh-CN" altLang="en-US" sz="2600" dirty="0" smtClean="0">
                <a:latin typeface="华文楷体" pitchFamily="2" charset="-122"/>
                <a:ea typeface="华文楷体" pitchFamily="2" charset="-122"/>
              </a:rPr>
              <a:t>患者转诊到结核病定点医疗</a:t>
            </a:r>
            <a:r>
              <a:rPr lang="zh-CN" altLang="en-US" sz="2600" dirty="0" smtClean="0">
                <a:latin typeface="华文楷体" pitchFamily="2" charset="-122"/>
                <a:ea typeface="华文楷体" pitchFamily="2" charset="-122"/>
              </a:rPr>
              <a:t>机构</a:t>
            </a:r>
            <a:endParaRPr lang="zh-CN" altLang="en-US" sz="2600" dirty="0" smtClean="0">
              <a:latin typeface="华文楷体" pitchFamily="2" charset="-122"/>
              <a:ea typeface="华文楷体" pitchFamily="2" charset="-122"/>
            </a:endParaRPr>
          </a:p>
          <a:p>
            <a:pPr>
              <a:buNone/>
            </a:pPr>
            <a:r>
              <a:rPr lang="zh-CN" altLang="en-US" sz="2600" b="1" dirty="0" smtClean="0">
                <a:solidFill>
                  <a:srgbClr val="FF0000"/>
                </a:solidFill>
                <a:latin typeface="华文楷体" pitchFamily="2" charset="-122"/>
                <a:ea typeface="华文楷体" pitchFamily="2" charset="-122"/>
              </a:rPr>
              <a:t>结核病定点医疗机构</a:t>
            </a:r>
            <a:r>
              <a:rPr lang="zh-CN" altLang="en-US" sz="2600" dirty="0" smtClean="0">
                <a:latin typeface="华文楷体" pitchFamily="2" charset="-122"/>
                <a:ea typeface="华文楷体" pitchFamily="2" charset="-122"/>
              </a:rPr>
              <a:t>：</a:t>
            </a:r>
          </a:p>
          <a:p>
            <a:pPr>
              <a:buNone/>
            </a:pPr>
            <a:r>
              <a:rPr lang="en-US" altLang="zh-CN" sz="2600" dirty="0" smtClean="0">
                <a:latin typeface="华文楷体" pitchFamily="2" charset="-122"/>
                <a:ea typeface="华文楷体" pitchFamily="2" charset="-122"/>
              </a:rPr>
              <a:t>   1.</a:t>
            </a:r>
            <a:r>
              <a:rPr lang="zh-CN" altLang="en-US" sz="2600" dirty="0" smtClean="0">
                <a:latin typeface="华文楷体" pitchFamily="2" charset="-122"/>
                <a:ea typeface="华文楷体" pitchFamily="2" charset="-122"/>
              </a:rPr>
              <a:t>进行</a:t>
            </a:r>
            <a:r>
              <a:rPr lang="zh-CN" altLang="en-US" sz="2600" dirty="0" smtClean="0">
                <a:latin typeface="华文楷体" pitchFamily="2" charset="-122"/>
                <a:ea typeface="华文楷体" pitchFamily="2" charset="-122"/>
              </a:rPr>
              <a:t>结核病检查和诊断</a:t>
            </a:r>
          </a:p>
          <a:p>
            <a:pPr>
              <a:buNone/>
            </a:pPr>
            <a:r>
              <a:rPr lang="en-US" altLang="zh-CN" sz="2600" dirty="0" smtClean="0">
                <a:latin typeface="华文楷体" pitchFamily="2" charset="-122"/>
                <a:ea typeface="华文楷体" pitchFamily="2" charset="-122"/>
              </a:rPr>
              <a:t>   2.</a:t>
            </a:r>
            <a:r>
              <a:rPr lang="zh-CN" altLang="en-US" sz="2600" dirty="0" smtClean="0">
                <a:latin typeface="华文楷体" pitchFamily="2" charset="-122"/>
                <a:ea typeface="华文楷体" pitchFamily="2" charset="-122"/>
              </a:rPr>
              <a:t>将</a:t>
            </a:r>
            <a:r>
              <a:rPr lang="zh-CN" altLang="en-US" sz="2600" dirty="0" smtClean="0">
                <a:latin typeface="华文楷体" pitchFamily="2" charset="-122"/>
                <a:ea typeface="华文楷体" pitchFamily="2" charset="-122"/>
              </a:rPr>
              <a:t>确诊患者在专报系统中登记</a:t>
            </a:r>
          </a:p>
          <a:p>
            <a:pPr>
              <a:buNone/>
            </a:pPr>
            <a:r>
              <a:rPr lang="zh-CN" altLang="en-US" sz="2600" b="1" dirty="0" smtClean="0">
                <a:solidFill>
                  <a:srgbClr val="FF0000"/>
                </a:solidFill>
                <a:latin typeface="华文楷体" pitchFamily="2" charset="-122"/>
                <a:ea typeface="华文楷体" pitchFamily="2" charset="-122"/>
              </a:rPr>
              <a:t>疾控机构</a:t>
            </a:r>
            <a:r>
              <a:rPr lang="zh-CN" altLang="en-US" sz="2600" dirty="0" smtClean="0">
                <a:latin typeface="华文楷体" pitchFamily="2" charset="-122"/>
                <a:ea typeface="华文楷体" pitchFamily="2" charset="-122"/>
              </a:rPr>
              <a:t>：</a:t>
            </a:r>
            <a:endParaRPr lang="en-US" altLang="zh-CN"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a:t>
            </a:r>
            <a:r>
              <a:rPr lang="en-US" altLang="zh-CN" sz="2600" dirty="0" smtClean="0">
                <a:latin typeface="华文楷体" pitchFamily="2" charset="-122"/>
                <a:ea typeface="华文楷体" pitchFamily="2" charset="-122"/>
              </a:rPr>
              <a:t>  1.</a:t>
            </a:r>
            <a:r>
              <a:rPr lang="zh-CN" altLang="en-US" sz="2600" dirty="0" smtClean="0">
                <a:latin typeface="华文楷体" pitchFamily="2" charset="-122"/>
                <a:ea typeface="华文楷体" pitchFamily="2" charset="-122"/>
              </a:rPr>
              <a:t>同</a:t>
            </a:r>
            <a:r>
              <a:rPr lang="zh-CN" altLang="en-US" sz="2600" dirty="0" smtClean="0">
                <a:latin typeface="华文楷体" pitchFamily="2" charset="-122"/>
                <a:ea typeface="华文楷体" pitchFamily="2" charset="-122"/>
              </a:rPr>
              <a:t>一学校发现</a:t>
            </a:r>
            <a:r>
              <a:rPr lang="en-US" altLang="zh-CN" sz="2600" dirty="0" smtClean="0">
                <a:latin typeface="华文楷体" pitchFamily="2" charset="-122"/>
                <a:ea typeface="华文楷体" pitchFamily="2" charset="-122"/>
              </a:rPr>
              <a:t>2</a:t>
            </a:r>
            <a:r>
              <a:rPr lang="zh-CN" altLang="en-US" sz="2600" dirty="0" smtClean="0">
                <a:latin typeface="华文楷体" pitchFamily="2" charset="-122"/>
                <a:ea typeface="华文楷体" pitchFamily="2" charset="-122"/>
              </a:rPr>
              <a:t>例及以下患者，</a:t>
            </a:r>
            <a:r>
              <a:rPr lang="zh-CN" altLang="en-US" sz="2600" dirty="0" smtClean="0">
                <a:latin typeface="华文楷体" pitchFamily="2" charset="-122"/>
                <a:ea typeface="华文楷体" pitchFamily="2" charset="-122"/>
              </a:rPr>
              <a:t>及时</a:t>
            </a:r>
            <a:r>
              <a:rPr lang="zh-CN" altLang="en-US" sz="2600" dirty="0" smtClean="0">
                <a:latin typeface="华文楷体" pitchFamily="2" charset="-122"/>
                <a:ea typeface="华文楷体" pitchFamily="2" charset="-122"/>
              </a:rPr>
              <a:t>向患者所在</a:t>
            </a:r>
            <a:r>
              <a:rPr lang="zh-CN" altLang="en-US" sz="2600" dirty="0" smtClean="0">
                <a:latin typeface="华文楷体" pitchFamily="2" charset="-122"/>
                <a:ea typeface="华文楷体" pitchFamily="2" charset="-122"/>
              </a:rPr>
              <a:t>学校反馈</a:t>
            </a:r>
            <a:endParaRPr lang="zh-CN" altLang="en-US" sz="2600" dirty="0" smtClean="0">
              <a:latin typeface="华文楷体" pitchFamily="2" charset="-122"/>
              <a:ea typeface="华文楷体" pitchFamily="2" charset="-122"/>
            </a:endParaRPr>
          </a:p>
          <a:p>
            <a:pPr>
              <a:buNone/>
            </a:pPr>
            <a:r>
              <a:rPr lang="en-US" altLang="zh-CN" sz="2600" dirty="0" smtClean="0">
                <a:latin typeface="华文楷体" pitchFamily="2" charset="-122"/>
                <a:ea typeface="华文楷体" pitchFamily="2" charset="-122"/>
              </a:rPr>
              <a:t>   2.</a:t>
            </a:r>
            <a:r>
              <a:rPr lang="zh-CN" altLang="en-US" sz="2600" dirty="0" smtClean="0">
                <a:latin typeface="华文楷体" pitchFamily="2" charset="-122"/>
                <a:ea typeface="华文楷体" pitchFamily="2" charset="-122"/>
              </a:rPr>
              <a:t>发现</a:t>
            </a:r>
            <a:r>
              <a:rPr lang="en-US" altLang="zh-CN" sz="2600" dirty="0" smtClean="0">
                <a:latin typeface="华文楷体" pitchFamily="2" charset="-122"/>
                <a:ea typeface="华文楷体" pitchFamily="2" charset="-122"/>
              </a:rPr>
              <a:t>3</a:t>
            </a:r>
            <a:r>
              <a:rPr lang="zh-CN" altLang="en-US" sz="2600" dirty="0" smtClean="0">
                <a:latin typeface="华文楷体" pitchFamily="2" charset="-122"/>
                <a:ea typeface="华文楷体" pitchFamily="2" charset="-122"/>
              </a:rPr>
              <a:t>例及以上有流行病学关联</a:t>
            </a:r>
            <a:r>
              <a:rPr lang="zh-CN" altLang="en-US" sz="2600" dirty="0" smtClean="0">
                <a:latin typeface="华文楷体" pitchFamily="2" charset="-122"/>
                <a:ea typeface="华文楷体" pitchFamily="2" charset="-122"/>
              </a:rPr>
              <a:t>的患者</a:t>
            </a:r>
            <a:r>
              <a:rPr lang="zh-CN" altLang="en-US" sz="2600" dirty="0" smtClean="0">
                <a:latin typeface="华文楷体" pitchFamily="2" charset="-122"/>
                <a:ea typeface="华文楷体" pitchFamily="2" charset="-122"/>
              </a:rPr>
              <a:t>，向同级卫生计生行政部门</a:t>
            </a:r>
            <a:r>
              <a:rPr lang="zh-CN" altLang="en-US" sz="2600" dirty="0" smtClean="0">
                <a:latin typeface="华文楷体" pitchFamily="2" charset="-122"/>
                <a:ea typeface="华文楷体" pitchFamily="2" charset="-122"/>
              </a:rPr>
              <a:t>、上级</a:t>
            </a:r>
            <a:r>
              <a:rPr lang="zh-CN" altLang="en-US" sz="2600" dirty="0" smtClean="0">
                <a:latin typeface="华文楷体" pitchFamily="2" charset="-122"/>
                <a:ea typeface="华文楷体" pitchFamily="2" charset="-122"/>
              </a:rPr>
              <a:t>疾控机构和学校报告、反馈</a:t>
            </a:r>
            <a:endParaRPr lang="zh-CN" altLang="en-US" sz="2600"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1214422"/>
            <a:ext cx="8715404" cy="4525963"/>
          </a:xfrm>
        </p:spPr>
        <p:txBody>
          <a:bodyPr>
            <a:normAutofit/>
          </a:bodyPr>
          <a:lstStyle/>
          <a:p>
            <a:pPr>
              <a:buNone/>
            </a:pPr>
            <a:r>
              <a:rPr lang="zh-CN" altLang="en-US" sz="2800" b="1" dirty="0" smtClean="0">
                <a:latin typeface="华文楷体" pitchFamily="2" charset="-122"/>
                <a:ea typeface="华文楷体" pitchFamily="2" charset="-122"/>
              </a:rPr>
              <a:t>②患者密切接触者筛查</a:t>
            </a:r>
            <a:endParaRPr lang="en-US" altLang="zh-CN" sz="2800" b="1" dirty="0" smtClean="0">
              <a:latin typeface="华文楷体" pitchFamily="2" charset="-122"/>
              <a:ea typeface="华文楷体" pitchFamily="2" charset="-122"/>
            </a:endParaRPr>
          </a:p>
          <a:p>
            <a:pPr>
              <a:buNone/>
            </a:pPr>
            <a:r>
              <a:rPr lang="zh-CN" altLang="en-US" sz="2800" b="1" dirty="0" smtClean="0">
                <a:solidFill>
                  <a:srgbClr val="FF0000"/>
                </a:solidFill>
                <a:latin typeface="华文楷体" pitchFamily="2" charset="-122"/>
                <a:ea typeface="华文楷体" pitchFamily="2" charset="-122"/>
              </a:rPr>
              <a:t>疾控机构</a:t>
            </a:r>
            <a:r>
              <a:rPr lang="zh-CN" altLang="en-US" sz="2800" dirty="0" smtClean="0">
                <a:latin typeface="华文楷体" pitchFamily="2" charset="-122"/>
                <a:ea typeface="华文楷体" pitchFamily="2" charset="-122"/>
              </a:rPr>
              <a:t>：</a:t>
            </a:r>
            <a:endParaRPr lang="en-US" altLang="zh-CN" sz="2800" dirty="0" smtClean="0">
              <a:latin typeface="华文楷体" pitchFamily="2" charset="-122"/>
              <a:ea typeface="华文楷体" pitchFamily="2" charset="-122"/>
            </a:endParaRPr>
          </a:p>
          <a:p>
            <a:pPr>
              <a:buNone/>
            </a:pPr>
            <a:r>
              <a:rPr lang="en-US" altLang="zh-CN" sz="2800" dirty="0" smtClean="0">
                <a:latin typeface="华文楷体" pitchFamily="2" charset="-122"/>
                <a:ea typeface="华文楷体" pitchFamily="2" charset="-122"/>
              </a:rPr>
              <a:t> </a:t>
            </a:r>
            <a:r>
              <a:rPr lang="en-US" altLang="zh-CN" sz="2800" dirty="0" smtClean="0">
                <a:latin typeface="华文楷体" pitchFamily="2" charset="-122"/>
                <a:ea typeface="华文楷体" pitchFamily="2" charset="-122"/>
              </a:rPr>
              <a:t>    1.</a:t>
            </a:r>
            <a:r>
              <a:rPr lang="zh-CN" altLang="en-US" sz="2400" dirty="0" smtClean="0">
                <a:latin typeface="华文楷体" pitchFamily="2" charset="-122"/>
                <a:ea typeface="华文楷体" pitchFamily="2" charset="-122"/>
              </a:rPr>
              <a:t>组织</a:t>
            </a:r>
            <a:r>
              <a:rPr lang="zh-CN" altLang="en-US" sz="2400" dirty="0" smtClean="0">
                <a:latin typeface="华文楷体" pitchFamily="2" charset="-122"/>
                <a:ea typeface="华文楷体" pitchFamily="2" charset="-122"/>
              </a:rPr>
              <a:t>开展密接者筛查</a:t>
            </a:r>
          </a:p>
          <a:p>
            <a:pPr>
              <a:buNone/>
            </a:pPr>
            <a:r>
              <a:rPr lang="en-US" altLang="zh-CN" sz="2400" dirty="0" smtClean="0">
                <a:latin typeface="华文楷体" pitchFamily="2" charset="-122"/>
                <a:ea typeface="华文楷体" pitchFamily="2" charset="-122"/>
              </a:rPr>
              <a:t>      2.</a:t>
            </a:r>
            <a:r>
              <a:rPr lang="zh-CN" altLang="en-US" sz="2400" dirty="0" smtClean="0">
                <a:latin typeface="华文楷体" pitchFamily="2" charset="-122"/>
                <a:ea typeface="华文楷体" pitchFamily="2" charset="-122"/>
              </a:rPr>
              <a:t>指导</a:t>
            </a:r>
            <a:r>
              <a:rPr lang="zh-CN" altLang="en-US" sz="2400" dirty="0" smtClean="0">
                <a:latin typeface="华文楷体" pitchFamily="2" charset="-122"/>
                <a:ea typeface="华文楷体" pitchFamily="2" charset="-122"/>
              </a:rPr>
              <a:t>学校的密接者预防性</a:t>
            </a:r>
            <a:r>
              <a:rPr lang="zh-CN" altLang="en-US" sz="2400" dirty="0" smtClean="0">
                <a:latin typeface="华文楷体" pitchFamily="2" charset="-122"/>
                <a:ea typeface="华文楷体" pitchFamily="2" charset="-122"/>
              </a:rPr>
              <a:t>服药工作</a:t>
            </a:r>
            <a:endParaRPr lang="en-US" altLang="zh-CN" sz="2400" dirty="0" smtClean="0">
              <a:latin typeface="华文楷体" pitchFamily="2" charset="-122"/>
              <a:ea typeface="华文楷体" pitchFamily="2" charset="-122"/>
            </a:endParaRPr>
          </a:p>
          <a:p>
            <a:pPr>
              <a:buNone/>
            </a:pPr>
            <a:r>
              <a:rPr lang="zh-CN" altLang="en-US" sz="2400" b="1" dirty="0" smtClean="0">
                <a:solidFill>
                  <a:srgbClr val="FF0000"/>
                </a:solidFill>
                <a:latin typeface="华文楷体" pitchFamily="2" charset="-122"/>
                <a:ea typeface="华文楷体" pitchFamily="2" charset="-122"/>
              </a:rPr>
              <a:t>学校</a:t>
            </a:r>
            <a:r>
              <a:rPr lang="zh-CN" altLang="en-US" sz="2400" dirty="0" smtClean="0">
                <a:latin typeface="华文楷体" pitchFamily="2" charset="-122"/>
                <a:ea typeface="华文楷体" pitchFamily="2" charset="-122"/>
              </a:rPr>
              <a:t>：</a:t>
            </a:r>
            <a:endParaRPr lang="en-US" altLang="zh-CN" sz="2400" dirty="0" smtClean="0">
              <a:latin typeface="华文楷体" pitchFamily="2" charset="-122"/>
              <a:ea typeface="华文楷体" pitchFamily="2" charset="-122"/>
            </a:endParaRPr>
          </a:p>
          <a:p>
            <a:pPr>
              <a:buNone/>
            </a:pPr>
            <a:r>
              <a:rPr lang="en-US" altLang="zh-CN" sz="2400" dirty="0" smtClean="0">
                <a:latin typeface="华文楷体" pitchFamily="2" charset="-122"/>
                <a:ea typeface="华文楷体" pitchFamily="2" charset="-122"/>
              </a:rPr>
              <a:t> </a:t>
            </a: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 </a:t>
            </a:r>
            <a:r>
              <a:rPr lang="en-US" altLang="zh-CN" sz="2400" dirty="0" smtClean="0">
                <a:latin typeface="华文楷体" pitchFamily="2" charset="-122"/>
                <a:ea typeface="华文楷体" pitchFamily="2" charset="-122"/>
              </a:rPr>
              <a:t>1.</a:t>
            </a:r>
            <a:r>
              <a:rPr lang="zh-CN" altLang="en-US" sz="2400" dirty="0" smtClean="0">
                <a:latin typeface="华文楷体" pitchFamily="2" charset="-122"/>
                <a:ea typeface="华文楷体" pitchFamily="2" charset="-122"/>
              </a:rPr>
              <a:t>配合</a:t>
            </a:r>
            <a:r>
              <a:rPr lang="zh-CN" altLang="en-US" sz="2400" dirty="0" smtClean="0">
                <a:latin typeface="华文楷体" pitchFamily="2" charset="-122"/>
                <a:ea typeface="华文楷体" pitchFamily="2" charset="-122"/>
              </a:rPr>
              <a:t>密接者筛查工作</a:t>
            </a:r>
          </a:p>
          <a:p>
            <a:pPr>
              <a:buNone/>
            </a:pPr>
            <a:r>
              <a:rPr lang="en-US" altLang="zh-CN" sz="2400" dirty="0" smtClean="0">
                <a:latin typeface="华文楷体" pitchFamily="2" charset="-122"/>
                <a:ea typeface="华文楷体" pitchFamily="2" charset="-122"/>
              </a:rPr>
              <a:t>      2.</a:t>
            </a:r>
            <a:r>
              <a:rPr lang="zh-CN" altLang="en-US" sz="2400" dirty="0" smtClean="0">
                <a:latin typeface="华文楷体" pitchFamily="2" charset="-122"/>
                <a:ea typeface="华文楷体" pitchFamily="2" charset="-122"/>
              </a:rPr>
              <a:t>密切</a:t>
            </a:r>
            <a:r>
              <a:rPr lang="zh-CN" altLang="en-US" sz="2400" dirty="0" smtClean="0">
                <a:latin typeface="华文楷体" pitchFamily="2" charset="-122"/>
                <a:ea typeface="华文楷体" pitchFamily="2" charset="-122"/>
              </a:rPr>
              <a:t>关注密接者健康状况，</a:t>
            </a:r>
            <a:r>
              <a:rPr lang="zh-CN" altLang="en-US" sz="2400" dirty="0" smtClean="0">
                <a:latin typeface="华文楷体" pitchFamily="2" charset="-122"/>
                <a:ea typeface="华文楷体" pitchFamily="2" charset="-122"/>
              </a:rPr>
              <a:t>宣传</a:t>
            </a:r>
            <a:r>
              <a:rPr lang="zh-CN" altLang="en-US" sz="2400" dirty="0" smtClean="0">
                <a:latin typeface="华文楷体" pitchFamily="2" charset="-122"/>
                <a:ea typeface="华文楷体" pitchFamily="2" charset="-122"/>
              </a:rPr>
              <a:t>和要求可疑</a:t>
            </a:r>
            <a:r>
              <a:rPr lang="zh-CN" altLang="en-US" sz="2400" dirty="0" smtClean="0">
                <a:latin typeface="华文楷体" pitchFamily="2" charset="-122"/>
                <a:ea typeface="华文楷体" pitchFamily="2" charset="-122"/>
              </a:rPr>
              <a:t>症状者</a:t>
            </a:r>
            <a:r>
              <a:rPr lang="zh-CN" altLang="en-US" sz="2400" dirty="0" smtClean="0">
                <a:latin typeface="华文楷体" pitchFamily="2" charset="-122"/>
                <a:ea typeface="华文楷体" pitchFamily="2" charset="-122"/>
              </a:rPr>
              <a:t>及时就诊</a:t>
            </a:r>
          </a:p>
          <a:p>
            <a:pPr>
              <a:buNone/>
            </a:pPr>
            <a:r>
              <a:rPr lang="en-US" altLang="zh-CN" sz="2400" dirty="0" smtClean="0">
                <a:latin typeface="华文楷体" pitchFamily="2" charset="-122"/>
                <a:ea typeface="华文楷体" pitchFamily="2" charset="-122"/>
              </a:rPr>
              <a:t>      3.</a:t>
            </a:r>
            <a:r>
              <a:rPr lang="zh-CN" altLang="en-US" sz="2400" dirty="0" smtClean="0">
                <a:latin typeface="华文楷体" pitchFamily="2" charset="-122"/>
                <a:ea typeface="华文楷体" pitchFamily="2" charset="-122"/>
              </a:rPr>
              <a:t>对</a:t>
            </a:r>
            <a:r>
              <a:rPr lang="zh-CN" altLang="en-US" sz="2400" dirty="0" smtClean="0">
                <a:latin typeface="华文楷体" pitchFamily="2" charset="-122"/>
                <a:ea typeface="华文楷体" pitchFamily="2" charset="-122"/>
              </a:rPr>
              <a:t>接受预防性治疗的在校学生</a:t>
            </a:r>
            <a:r>
              <a:rPr lang="zh-CN" altLang="en-US" sz="2400" dirty="0" smtClean="0">
                <a:latin typeface="华文楷体" pitchFamily="2" charset="-122"/>
                <a:ea typeface="华文楷体" pitchFamily="2" charset="-122"/>
              </a:rPr>
              <a:t>，校医</a:t>
            </a:r>
            <a:r>
              <a:rPr lang="zh-CN" altLang="en-US" sz="2400" dirty="0" smtClean="0">
                <a:latin typeface="华文楷体" pitchFamily="2" charset="-122"/>
                <a:ea typeface="华文楷体" pitchFamily="2" charset="-122"/>
              </a:rPr>
              <a:t>或班主任在疾控机构</a:t>
            </a:r>
            <a:r>
              <a:rPr lang="zh-CN" altLang="en-US" sz="2400" dirty="0" smtClean="0">
                <a:latin typeface="华文楷体" pitchFamily="2" charset="-122"/>
                <a:ea typeface="华文楷体" pitchFamily="2" charset="-122"/>
              </a:rPr>
              <a:t>指导下</a:t>
            </a:r>
            <a:r>
              <a:rPr lang="zh-CN" altLang="en-US" sz="2400" dirty="0" smtClean="0">
                <a:latin typeface="华文楷体" pitchFamily="2" charset="-122"/>
                <a:ea typeface="华文楷体" pitchFamily="2" charset="-122"/>
              </a:rPr>
              <a:t>督促其服药、定期接受</a:t>
            </a:r>
            <a:r>
              <a:rPr lang="zh-CN" altLang="en-US" sz="2400" dirty="0" smtClean="0">
                <a:latin typeface="华文楷体" pitchFamily="2" charset="-122"/>
                <a:ea typeface="华文楷体" pitchFamily="2" charset="-122"/>
              </a:rPr>
              <a:t>随访复查</a:t>
            </a:r>
            <a:endParaRPr lang="zh-CN" altLang="en-US" sz="2400"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pPr>
              <a:buNone/>
            </a:pPr>
            <a:r>
              <a:rPr lang="zh-CN" altLang="en-US" sz="2800" b="1" dirty="0" smtClean="0">
                <a:latin typeface="华文楷体" pitchFamily="2" charset="-122"/>
                <a:ea typeface="华文楷体" pitchFamily="2" charset="-122"/>
              </a:rPr>
              <a:t>③治疗管理</a:t>
            </a:r>
            <a:endParaRPr lang="en-US" altLang="zh-CN" sz="2800" b="1" dirty="0" smtClean="0">
              <a:latin typeface="华文楷体" pitchFamily="2" charset="-122"/>
              <a:ea typeface="华文楷体" pitchFamily="2" charset="-122"/>
            </a:endParaRPr>
          </a:p>
          <a:p>
            <a:pPr>
              <a:buNone/>
            </a:pPr>
            <a:r>
              <a:rPr lang="zh-CN" altLang="en-US" sz="2400" b="1" dirty="0" smtClean="0">
                <a:solidFill>
                  <a:srgbClr val="FF0000"/>
                </a:solidFill>
                <a:latin typeface="华文楷体" pitchFamily="2" charset="-122"/>
                <a:ea typeface="华文楷体" pitchFamily="2" charset="-122"/>
              </a:rPr>
              <a:t>结核病定点医疗机构</a:t>
            </a:r>
            <a:r>
              <a:rPr lang="zh-CN" altLang="en-US" sz="2400" dirty="0" smtClean="0">
                <a:latin typeface="华文楷体" pitchFamily="2" charset="-122"/>
                <a:ea typeface="华文楷体" pitchFamily="2" charset="-122"/>
              </a:rPr>
              <a:t>：</a:t>
            </a:r>
          </a:p>
          <a:p>
            <a:pPr>
              <a:buNone/>
            </a:pPr>
            <a:r>
              <a:rPr lang="zh-CN" altLang="en-US" sz="2400" dirty="0" smtClean="0">
                <a:latin typeface="华文楷体" pitchFamily="2" charset="-122"/>
                <a:ea typeface="华文楷体" pitchFamily="2" charset="-122"/>
              </a:rPr>
              <a:t>      规范</a:t>
            </a:r>
            <a:r>
              <a:rPr lang="zh-CN" altLang="en-US" sz="2400" dirty="0" smtClean="0">
                <a:latin typeface="华文楷体" pitchFamily="2" charset="-122"/>
                <a:ea typeface="华文楷体" pitchFamily="2" charset="-122"/>
              </a:rPr>
              <a:t>抗结核治疗、随访</a:t>
            </a:r>
            <a:r>
              <a:rPr lang="zh-CN" altLang="en-US" sz="2400" dirty="0" smtClean="0">
                <a:latin typeface="华文楷体" pitchFamily="2" charset="-122"/>
                <a:ea typeface="华文楷体" pitchFamily="2" charset="-122"/>
              </a:rPr>
              <a:t>复查</a:t>
            </a:r>
            <a:endParaRPr lang="en-US" altLang="zh-CN" sz="2400" dirty="0" smtClean="0">
              <a:latin typeface="华文楷体" pitchFamily="2" charset="-122"/>
              <a:ea typeface="华文楷体" pitchFamily="2" charset="-122"/>
            </a:endParaRPr>
          </a:p>
          <a:p>
            <a:pPr>
              <a:buNone/>
            </a:pPr>
            <a:r>
              <a:rPr lang="zh-CN" altLang="en-US" sz="2400" b="1" dirty="0" smtClean="0">
                <a:solidFill>
                  <a:srgbClr val="FF0000"/>
                </a:solidFill>
                <a:latin typeface="华文楷体" pitchFamily="2" charset="-122"/>
                <a:ea typeface="华文楷体" pitchFamily="2" charset="-122"/>
              </a:rPr>
              <a:t>疾控机构</a:t>
            </a:r>
            <a:r>
              <a:rPr lang="zh-CN" altLang="en-US" sz="2400" dirty="0" smtClean="0">
                <a:latin typeface="华文楷体" pitchFamily="2" charset="-122"/>
                <a:ea typeface="华文楷体" pitchFamily="2" charset="-122"/>
              </a:rPr>
              <a:t>：</a:t>
            </a:r>
          </a:p>
          <a:p>
            <a:pPr>
              <a:buNone/>
            </a:pPr>
            <a:r>
              <a:rPr lang="en-US" altLang="zh-CN" sz="2400" dirty="0" smtClean="0">
                <a:latin typeface="华文楷体" pitchFamily="2" charset="-122"/>
                <a:ea typeface="华文楷体" pitchFamily="2" charset="-122"/>
              </a:rPr>
              <a:t>     1.</a:t>
            </a:r>
            <a:r>
              <a:rPr lang="zh-CN" altLang="en-US" sz="2400" dirty="0" smtClean="0">
                <a:latin typeface="华文楷体" pitchFamily="2" charset="-122"/>
                <a:ea typeface="华文楷体" pitchFamily="2" charset="-122"/>
              </a:rPr>
              <a:t>组织</a:t>
            </a:r>
            <a:r>
              <a:rPr lang="zh-CN" altLang="en-US" sz="2400" dirty="0" smtClean="0">
                <a:latin typeface="华文楷体" pitchFamily="2" charset="-122"/>
                <a:ea typeface="华文楷体" pitchFamily="2" charset="-122"/>
              </a:rPr>
              <a:t>落实治疗期间的规范管理</a:t>
            </a:r>
          </a:p>
          <a:p>
            <a:pPr>
              <a:buNone/>
            </a:pPr>
            <a:r>
              <a:rPr lang="en-US" altLang="zh-CN" sz="2400" dirty="0" smtClean="0">
                <a:latin typeface="华文楷体" pitchFamily="2" charset="-122"/>
                <a:ea typeface="华文楷体" pitchFamily="2" charset="-122"/>
              </a:rPr>
              <a:t>     2.</a:t>
            </a:r>
            <a:r>
              <a:rPr lang="zh-CN" altLang="en-US" sz="2400" dirty="0" smtClean="0">
                <a:latin typeface="华文楷体" pitchFamily="2" charset="-122"/>
                <a:ea typeface="华文楷体" pitchFamily="2" charset="-122"/>
              </a:rPr>
              <a:t>指导</a:t>
            </a:r>
            <a:r>
              <a:rPr lang="zh-CN" altLang="en-US" sz="2400" dirty="0" smtClean="0">
                <a:latin typeface="华文楷体" pitchFamily="2" charset="-122"/>
                <a:ea typeface="华文楷体" pitchFamily="2" charset="-122"/>
              </a:rPr>
              <a:t>学校做好疑似病例的</a:t>
            </a:r>
            <a:r>
              <a:rPr lang="zh-CN" altLang="en-US" sz="2400" dirty="0" smtClean="0">
                <a:latin typeface="华文楷体" pitchFamily="2" charset="-122"/>
                <a:ea typeface="华文楷体" pitchFamily="2" charset="-122"/>
              </a:rPr>
              <a:t>隔离工作</a:t>
            </a:r>
            <a:endParaRPr lang="en-US" altLang="zh-CN" sz="2400" dirty="0" smtClean="0">
              <a:latin typeface="华文楷体" pitchFamily="2" charset="-122"/>
              <a:ea typeface="华文楷体" pitchFamily="2" charset="-122"/>
            </a:endParaRPr>
          </a:p>
          <a:p>
            <a:pPr>
              <a:buNone/>
            </a:pPr>
            <a:r>
              <a:rPr lang="zh-CN" altLang="en-US" sz="2400" b="1" dirty="0" smtClean="0">
                <a:solidFill>
                  <a:srgbClr val="FF0000"/>
                </a:solidFill>
                <a:latin typeface="华文楷体" pitchFamily="2" charset="-122"/>
                <a:ea typeface="华文楷体" pitchFamily="2" charset="-122"/>
              </a:rPr>
              <a:t>学校</a:t>
            </a:r>
            <a:r>
              <a:rPr lang="zh-CN" altLang="en-US" sz="2400" dirty="0" smtClean="0">
                <a:latin typeface="华文楷体" pitchFamily="2" charset="-122"/>
                <a:ea typeface="华文楷体" pitchFamily="2" charset="-122"/>
              </a:rPr>
              <a:t>：</a:t>
            </a:r>
          </a:p>
          <a:p>
            <a:pPr>
              <a:buNone/>
            </a:pPr>
            <a:r>
              <a:rPr lang="en-US" altLang="zh-CN" sz="2400" dirty="0" smtClean="0">
                <a:latin typeface="华文楷体" pitchFamily="2" charset="-122"/>
                <a:ea typeface="华文楷体" pitchFamily="2" charset="-122"/>
              </a:rPr>
              <a:t>     1.</a:t>
            </a:r>
            <a:r>
              <a:rPr lang="zh-CN" altLang="en-US" sz="2400" dirty="0" smtClean="0">
                <a:latin typeface="华文楷体" pitchFamily="2" charset="-122"/>
                <a:ea typeface="华文楷体" pitchFamily="2" charset="-122"/>
              </a:rPr>
              <a:t>对</a:t>
            </a:r>
            <a:r>
              <a:rPr lang="zh-CN" altLang="en-US" sz="2400" dirty="0" smtClean="0">
                <a:latin typeface="华文楷体" pitchFamily="2" charset="-122"/>
                <a:ea typeface="华文楷体" pitchFamily="2" charset="-122"/>
              </a:rPr>
              <a:t>在校治疗者，与疾控机构</a:t>
            </a:r>
            <a:r>
              <a:rPr lang="zh-CN" altLang="en-US" sz="2400" dirty="0" smtClean="0">
                <a:latin typeface="华文楷体" pitchFamily="2" charset="-122"/>
                <a:ea typeface="华文楷体" pitchFamily="2" charset="-122"/>
              </a:rPr>
              <a:t>共同</a:t>
            </a:r>
            <a:r>
              <a:rPr lang="zh-CN" altLang="en-US" sz="2400" dirty="0" smtClean="0">
                <a:latin typeface="华文楷体" pitchFamily="2" charset="-122"/>
                <a:ea typeface="华文楷体" pitchFamily="2" charset="-122"/>
              </a:rPr>
              <a:t>组织落实规范管理，校医</a:t>
            </a:r>
            <a:r>
              <a:rPr lang="zh-CN" altLang="en-US" sz="2400" dirty="0" smtClean="0">
                <a:latin typeface="华文楷体" pitchFamily="2" charset="-122"/>
                <a:ea typeface="华文楷体" pitchFamily="2" charset="-122"/>
              </a:rPr>
              <a:t>或班主任</a:t>
            </a:r>
            <a:r>
              <a:rPr lang="zh-CN" altLang="en-US" sz="2400" dirty="0" smtClean="0">
                <a:latin typeface="华文楷体" pitchFamily="2" charset="-122"/>
                <a:ea typeface="华文楷体" pitchFamily="2" charset="-122"/>
              </a:rPr>
              <a:t>协助督促患者按时</a:t>
            </a:r>
            <a:r>
              <a:rPr lang="zh-CN" altLang="en-US" sz="2400" dirty="0" smtClean="0">
                <a:latin typeface="华文楷体" pitchFamily="2" charset="-122"/>
                <a:ea typeface="华文楷体" pitchFamily="2" charset="-122"/>
              </a:rPr>
              <a:t>服药和</a:t>
            </a:r>
            <a:r>
              <a:rPr lang="zh-CN" altLang="en-US" sz="2400" dirty="0" smtClean="0">
                <a:latin typeface="华文楷体" pitchFamily="2" charset="-122"/>
                <a:ea typeface="华文楷体" pitchFamily="2" charset="-122"/>
              </a:rPr>
              <a:t>定期复查</a:t>
            </a:r>
          </a:p>
          <a:p>
            <a:pPr>
              <a:buNone/>
            </a:pPr>
            <a:r>
              <a:rPr lang="en-US" altLang="zh-CN" sz="2400" dirty="0" smtClean="0">
                <a:latin typeface="华文楷体" pitchFamily="2" charset="-122"/>
                <a:ea typeface="华文楷体" pitchFamily="2" charset="-122"/>
              </a:rPr>
              <a:t>     2.</a:t>
            </a:r>
            <a:r>
              <a:rPr lang="zh-CN" altLang="en-US" sz="2400" dirty="0" smtClean="0">
                <a:latin typeface="华文楷体" pitchFamily="2" charset="-122"/>
                <a:ea typeface="华文楷体" pitchFamily="2" charset="-122"/>
              </a:rPr>
              <a:t>疑似</a:t>
            </a:r>
            <a:r>
              <a:rPr lang="zh-CN" altLang="en-US" sz="2400" dirty="0" smtClean="0">
                <a:latin typeface="华文楷体" pitchFamily="2" charset="-122"/>
                <a:ea typeface="华文楷体" pitchFamily="2" charset="-122"/>
              </a:rPr>
              <a:t>病例确诊后，及时登记</a:t>
            </a:r>
            <a:r>
              <a:rPr lang="zh-CN" altLang="en-US" sz="2400" dirty="0" smtClean="0">
                <a:latin typeface="华文楷体" pitchFamily="2" charset="-122"/>
                <a:ea typeface="华文楷体" pitchFamily="2" charset="-122"/>
              </a:rPr>
              <a:t>，掌握</a:t>
            </a:r>
            <a:r>
              <a:rPr lang="zh-CN" altLang="en-US" sz="2400" dirty="0" smtClean="0">
                <a:latin typeface="华文楷体" pitchFamily="2" charset="-122"/>
                <a:ea typeface="华文楷体" pitchFamily="2" charset="-122"/>
              </a:rPr>
              <a:t>后续治疗和转归情况</a:t>
            </a:r>
          </a:p>
          <a:p>
            <a:pPr>
              <a:buNone/>
            </a:pPr>
            <a:r>
              <a:rPr lang="en-US" altLang="zh-CN" sz="2400" dirty="0" smtClean="0">
                <a:latin typeface="华文楷体" pitchFamily="2" charset="-122"/>
                <a:ea typeface="华文楷体" pitchFamily="2" charset="-122"/>
              </a:rPr>
              <a:t>     3.</a:t>
            </a:r>
            <a:r>
              <a:rPr lang="zh-CN" altLang="en-US" sz="2400" dirty="0" smtClean="0">
                <a:latin typeface="华文楷体" pitchFamily="2" charset="-122"/>
                <a:ea typeface="华文楷体" pitchFamily="2" charset="-122"/>
              </a:rPr>
              <a:t>对</a:t>
            </a:r>
            <a:r>
              <a:rPr lang="zh-CN" altLang="en-US" sz="2400" dirty="0" smtClean="0">
                <a:latin typeface="华文楷体" pitchFamily="2" charset="-122"/>
                <a:ea typeface="华文楷体" pitchFamily="2" charset="-122"/>
              </a:rPr>
              <a:t>不需休学的学生，安排好</a:t>
            </a:r>
            <a:r>
              <a:rPr lang="zh-CN" altLang="en-US" sz="2400" dirty="0" smtClean="0">
                <a:latin typeface="华文楷体" pitchFamily="2" charset="-122"/>
                <a:ea typeface="华文楷体" pitchFamily="2" charset="-122"/>
              </a:rPr>
              <a:t>其在</a:t>
            </a:r>
            <a:r>
              <a:rPr lang="zh-CN" altLang="en-US" sz="2400" dirty="0" smtClean="0">
                <a:latin typeface="华文楷体" pitchFamily="2" charset="-122"/>
                <a:ea typeface="华文楷体" pitchFamily="2" charset="-122"/>
              </a:rPr>
              <a:t>校期间的生活和学习</a:t>
            </a:r>
            <a:endParaRPr lang="zh-CN" altLang="en-US" sz="2400" b="1"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buNone/>
            </a:pPr>
            <a:r>
              <a:rPr lang="zh-CN" altLang="en-US" b="1" dirty="0" smtClean="0">
                <a:latin typeface="华文楷体" pitchFamily="2" charset="-122"/>
                <a:ea typeface="华文楷体" pitchFamily="2" charset="-122"/>
              </a:rPr>
              <a:t>④休复学管理</a:t>
            </a:r>
            <a:endParaRPr lang="en-US" altLang="zh-CN" b="1" dirty="0" smtClean="0">
              <a:latin typeface="华文楷体" pitchFamily="2" charset="-122"/>
              <a:ea typeface="华文楷体" pitchFamily="2" charset="-122"/>
            </a:endParaRPr>
          </a:p>
          <a:p>
            <a:pPr>
              <a:buNone/>
            </a:pPr>
            <a:r>
              <a:rPr lang="zh-CN" altLang="en-US" sz="2600" dirty="0" smtClean="0">
                <a:latin typeface="华文楷体" pitchFamily="2" charset="-122"/>
                <a:ea typeface="华文楷体" pitchFamily="2" charset="-122"/>
              </a:rPr>
              <a:t>符合以下病情条件之一者，由</a:t>
            </a:r>
            <a:r>
              <a:rPr lang="zh-CN" altLang="en-US" sz="2600" dirty="0" smtClean="0">
                <a:latin typeface="华文楷体" pitchFamily="2" charset="-122"/>
                <a:ea typeface="华文楷体" pitchFamily="2" charset="-122"/>
              </a:rPr>
              <a:t>结核病</a:t>
            </a:r>
            <a:r>
              <a:rPr lang="zh-CN" altLang="en-US" sz="2600" dirty="0" smtClean="0">
                <a:latin typeface="华文楷体" pitchFamily="2" charset="-122"/>
                <a:ea typeface="华文楷体" pitchFamily="2" charset="-122"/>
              </a:rPr>
              <a:t>定点医疗机构医生开具</a:t>
            </a:r>
            <a:r>
              <a:rPr lang="zh-CN" altLang="en-US" sz="2600" dirty="0" smtClean="0">
                <a:latin typeface="华文楷体" pitchFamily="2" charset="-122"/>
                <a:ea typeface="华文楷体" pitchFamily="2" charset="-122"/>
              </a:rPr>
              <a:t>休学诊断</a:t>
            </a:r>
            <a:r>
              <a:rPr lang="zh-CN" altLang="en-US" sz="2600" dirty="0" smtClean="0">
                <a:latin typeface="华文楷体" pitchFamily="2" charset="-122"/>
                <a:ea typeface="华文楷体" pitchFamily="2" charset="-122"/>
              </a:rPr>
              <a:t>证明：</a:t>
            </a:r>
          </a:p>
          <a:p>
            <a:pPr>
              <a:buNone/>
            </a:pPr>
            <a:r>
              <a:rPr lang="en-US" altLang="zh-CN" sz="2600" dirty="0" smtClean="0">
                <a:latin typeface="华文楷体" pitchFamily="2" charset="-122"/>
                <a:ea typeface="华文楷体" pitchFamily="2" charset="-122"/>
              </a:rPr>
              <a:t>  1.</a:t>
            </a:r>
            <a:r>
              <a:rPr lang="zh-CN" altLang="en-US" sz="2600" dirty="0" smtClean="0">
                <a:latin typeface="华文楷体" pitchFamily="2" charset="-122"/>
                <a:ea typeface="华文楷体" pitchFamily="2" charset="-122"/>
              </a:rPr>
              <a:t>菌</a:t>
            </a:r>
            <a:r>
              <a:rPr lang="zh-CN" altLang="en-US" sz="2600" dirty="0" smtClean="0">
                <a:latin typeface="华文楷体" pitchFamily="2" charset="-122"/>
                <a:ea typeface="华文楷体" pitchFamily="2" charset="-122"/>
              </a:rPr>
              <a:t>阳肺结核患者</a:t>
            </a:r>
            <a:r>
              <a:rPr lang="en-US"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包括</a:t>
            </a:r>
            <a:r>
              <a:rPr lang="zh-CN" altLang="en-US" sz="2600" dirty="0" smtClean="0">
                <a:latin typeface="华文楷体" pitchFamily="2" charset="-122"/>
                <a:ea typeface="华文楷体" pitchFamily="2" charset="-122"/>
              </a:rPr>
              <a:t>涂片阳性和</a:t>
            </a:r>
            <a:r>
              <a:rPr lang="en-US"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或</a:t>
            </a:r>
            <a:r>
              <a:rPr lang="zh-CN" altLang="en-US" sz="2600" dirty="0" smtClean="0">
                <a:latin typeface="华文楷体" pitchFamily="2" charset="-122"/>
                <a:ea typeface="华文楷体" pitchFamily="2" charset="-122"/>
              </a:rPr>
              <a:t>培养阳性患者</a:t>
            </a:r>
            <a:r>
              <a:rPr lang="en-US"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a:t>
            </a:r>
          </a:p>
          <a:p>
            <a:pPr>
              <a:buNone/>
            </a:pPr>
            <a:r>
              <a:rPr lang="en-US" altLang="zh-CN" sz="2600" dirty="0" smtClean="0">
                <a:latin typeface="华文楷体" pitchFamily="2" charset="-122"/>
                <a:ea typeface="华文楷体" pitchFamily="2" charset="-122"/>
              </a:rPr>
              <a:t>  2. X</a:t>
            </a:r>
            <a:r>
              <a:rPr lang="zh-CN" altLang="en-US" sz="2600" dirty="0" smtClean="0">
                <a:latin typeface="华文楷体" pitchFamily="2" charset="-122"/>
                <a:ea typeface="华文楷体" pitchFamily="2" charset="-122"/>
              </a:rPr>
              <a:t>线胸片显示肺部病灶</a:t>
            </a:r>
            <a:r>
              <a:rPr lang="zh-CN" altLang="en-US" sz="2600" dirty="0" smtClean="0">
                <a:latin typeface="华文楷体" pitchFamily="2" charset="-122"/>
                <a:ea typeface="华文楷体" pitchFamily="2" charset="-122"/>
              </a:rPr>
              <a:t>范围</a:t>
            </a:r>
            <a:r>
              <a:rPr lang="zh-CN" altLang="en-US" sz="2600" dirty="0" smtClean="0">
                <a:latin typeface="华文楷体" pitchFamily="2" charset="-122"/>
                <a:ea typeface="华文楷体" pitchFamily="2" charset="-122"/>
              </a:rPr>
              <a:t>广泛</a:t>
            </a:r>
            <a:r>
              <a:rPr lang="zh-CN" altLang="en-US" sz="2600" dirty="0" smtClean="0">
                <a:latin typeface="华文楷体" pitchFamily="2" charset="-122"/>
                <a:ea typeface="华文楷体" pitchFamily="2" charset="-122"/>
              </a:rPr>
              <a:t>和</a:t>
            </a:r>
            <a:r>
              <a:rPr lang="en-US" altLang="zh-CN" sz="2600" dirty="0" smtClean="0">
                <a:latin typeface="华文楷体" pitchFamily="2" charset="-122"/>
                <a:ea typeface="华文楷体" pitchFamily="2" charset="-122"/>
              </a:rPr>
              <a:t>/</a:t>
            </a:r>
            <a:r>
              <a:rPr lang="zh-CN" altLang="en-US" sz="2600" dirty="0" smtClean="0">
                <a:latin typeface="华文楷体" pitchFamily="2" charset="-122"/>
                <a:ea typeface="华文楷体" pitchFamily="2" charset="-122"/>
              </a:rPr>
              <a:t>或</a:t>
            </a:r>
            <a:r>
              <a:rPr lang="zh-CN" altLang="en-US" sz="2600" dirty="0" smtClean="0">
                <a:latin typeface="华文楷体" pitchFamily="2" charset="-122"/>
                <a:ea typeface="华文楷体" pitchFamily="2" charset="-122"/>
              </a:rPr>
              <a:t>伴有空洞的菌阴</a:t>
            </a:r>
            <a:r>
              <a:rPr lang="zh-CN" altLang="en-US" sz="2600" dirty="0" smtClean="0">
                <a:latin typeface="华文楷体" pitchFamily="2" charset="-122"/>
                <a:ea typeface="华文楷体" pitchFamily="2" charset="-122"/>
              </a:rPr>
              <a:t>肺结核</a:t>
            </a:r>
            <a:r>
              <a:rPr lang="zh-CN" altLang="en-US" sz="2600" dirty="0" smtClean="0">
                <a:latin typeface="华文楷体" pitchFamily="2" charset="-122"/>
                <a:ea typeface="华文楷体" pitchFamily="2" charset="-122"/>
              </a:rPr>
              <a:t>患者；</a:t>
            </a:r>
          </a:p>
          <a:p>
            <a:pPr>
              <a:buNone/>
            </a:pPr>
            <a:r>
              <a:rPr lang="en-US" altLang="zh-CN" sz="2600" dirty="0" smtClean="0">
                <a:latin typeface="华文楷体" pitchFamily="2" charset="-122"/>
                <a:ea typeface="华文楷体" pitchFamily="2" charset="-122"/>
              </a:rPr>
              <a:t>  3.</a:t>
            </a:r>
            <a:r>
              <a:rPr lang="zh-CN" altLang="en-US" sz="2600" dirty="0" smtClean="0">
                <a:latin typeface="华文楷体" pitchFamily="2" charset="-122"/>
                <a:ea typeface="华文楷体" pitchFamily="2" charset="-122"/>
              </a:rPr>
              <a:t>具有</a:t>
            </a:r>
            <a:r>
              <a:rPr lang="zh-CN" altLang="en-US" sz="2600" dirty="0" smtClean="0">
                <a:latin typeface="华文楷体" pitchFamily="2" charset="-122"/>
                <a:ea typeface="华文楷体" pitchFamily="2" charset="-122"/>
              </a:rPr>
              <a:t>明显的肺结核症状；</a:t>
            </a:r>
          </a:p>
          <a:p>
            <a:pPr>
              <a:buNone/>
            </a:pPr>
            <a:r>
              <a:rPr lang="en-US" altLang="zh-CN" sz="2600" dirty="0" smtClean="0">
                <a:latin typeface="华文楷体" pitchFamily="2" charset="-122"/>
                <a:ea typeface="华文楷体" pitchFamily="2" charset="-122"/>
              </a:rPr>
              <a:t>  4.</a:t>
            </a:r>
            <a:r>
              <a:rPr lang="zh-CN" altLang="en-US" sz="2600" dirty="0" smtClean="0">
                <a:latin typeface="华文楷体" pitchFamily="2" charset="-122"/>
                <a:ea typeface="华文楷体" pitchFamily="2" charset="-122"/>
              </a:rPr>
              <a:t>定点</a:t>
            </a:r>
            <a:r>
              <a:rPr lang="zh-CN" altLang="en-US" sz="2600" dirty="0" smtClean="0">
                <a:latin typeface="华文楷体" pitchFamily="2" charset="-122"/>
                <a:ea typeface="华文楷体" pitchFamily="2" charset="-122"/>
              </a:rPr>
              <a:t>医疗机构建议休学</a:t>
            </a:r>
            <a:r>
              <a:rPr lang="zh-CN" altLang="en-US" sz="2600" dirty="0" smtClean="0">
                <a:latin typeface="华文楷体" pitchFamily="2" charset="-122"/>
                <a:ea typeface="华文楷体" pitchFamily="2" charset="-122"/>
              </a:rPr>
              <a:t>的其他</a:t>
            </a:r>
            <a:r>
              <a:rPr lang="zh-CN" altLang="en-US" sz="2600" dirty="0" smtClean="0">
                <a:latin typeface="华文楷体" pitchFamily="2" charset="-122"/>
                <a:ea typeface="华文楷体" pitchFamily="2" charset="-122"/>
              </a:rPr>
              <a:t>情况</a:t>
            </a:r>
            <a:endParaRPr lang="zh-CN" altLang="en-US" sz="2600" dirty="0">
              <a:latin typeface="华文楷体" pitchFamily="2" charset="-122"/>
              <a:ea typeface="华文楷体" pitchFamily="2" charset="-122"/>
            </a:endParaRPr>
          </a:p>
        </p:txBody>
      </p:sp>
      <p:sp>
        <p:nvSpPr>
          <p:cNvPr id="4" name="标题 1"/>
          <p:cNvSpPr>
            <a:spLocks noGrp="1"/>
          </p:cNvSpPr>
          <p:nvPr>
            <p:ph type="title"/>
          </p:nvPr>
        </p:nvSpPr>
        <p:spPr/>
        <p:txBody>
          <a:bodyPr>
            <a:normAutofit fontScale="90000"/>
          </a:bodyPr>
          <a:lstStyle/>
          <a:p>
            <a:r>
              <a:rPr lang="zh-CN" altLang="en-US" b="1" dirty="0" smtClean="0">
                <a:latin typeface="华文楷体" pitchFamily="2" charset="-122"/>
                <a:ea typeface="华文楷体" pitchFamily="2" charset="-122"/>
              </a:rPr>
              <a:t>散发疫情处置</a:t>
            </a:r>
            <a:r>
              <a:rPr lang="en-US" altLang="zh-CN" dirty="0" smtClean="0">
                <a:latin typeface="华文楷体" pitchFamily="2" charset="-122"/>
                <a:ea typeface="华文楷体" pitchFamily="2" charset="-122"/>
              </a:rPr>
              <a:t/>
            </a:r>
            <a:br>
              <a:rPr lang="en-US" altLang="zh-CN" dirty="0" smtClean="0">
                <a:latin typeface="华文楷体" pitchFamily="2" charset="-122"/>
                <a:ea typeface="华文楷体" pitchFamily="2" charset="-122"/>
              </a:rPr>
            </a:b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2578</Words>
  <Application>Microsoft Office PowerPoint</Application>
  <PresentationFormat>全屏显示(4:3)</PresentationFormat>
  <Paragraphs>232</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Office 主题</vt:lpstr>
      <vt:lpstr>学校结核病疫情处置</vt:lpstr>
      <vt:lpstr>幻灯片 2</vt:lpstr>
      <vt:lpstr>散发疫情处置 </vt:lpstr>
      <vt:lpstr>散发疫情处置 </vt:lpstr>
      <vt:lpstr>散发疫情处置 </vt:lpstr>
      <vt:lpstr>散发疫情处置 </vt:lpstr>
      <vt:lpstr>散发疫情处置 </vt:lpstr>
      <vt:lpstr>散发疫情处置 </vt:lpstr>
      <vt:lpstr>散发疫情处置 </vt:lpstr>
      <vt:lpstr>散发疫情处置 </vt:lpstr>
      <vt:lpstr>散发疫情处置 </vt:lpstr>
      <vt:lpstr>散发疫情处置 </vt:lpstr>
      <vt:lpstr>散发疫情处置 </vt:lpstr>
      <vt:lpstr>散发疫情处置 </vt:lpstr>
      <vt:lpstr>学校结核病疫情周报告工作</vt:lpstr>
      <vt:lpstr>学校结核病疫情周报告工作</vt:lpstr>
      <vt:lpstr>学校结核病疫情周报告工作</vt:lpstr>
      <vt:lpstr>学校结核病疫情周报告工作</vt:lpstr>
      <vt:lpstr>学校结核病疫情周报告工作</vt:lpstr>
      <vt:lpstr>学校结核病疫情周报告工作</vt:lpstr>
      <vt:lpstr>突发公共卫生事件应急处置</vt:lpstr>
      <vt:lpstr>突发公共卫生事件应急处置</vt:lpstr>
      <vt:lpstr>突发公共卫生事件应急处置</vt:lpstr>
      <vt:lpstr>突发公共卫生事件应急处置</vt:lpstr>
      <vt:lpstr>突发公共卫生事件应急处置</vt:lpstr>
      <vt:lpstr>突发公共卫生事件应急处置</vt:lpstr>
      <vt:lpstr>突发公共卫生事件应急处置</vt:lpstr>
      <vt:lpstr>突发公共卫生事件应急处置</vt:lpstr>
      <vt:lpstr>学校疫情处置流程图</vt:lpstr>
      <vt:lpstr>幻灯片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学校结核病疫情处置</dc:title>
  <dc:creator>lenovo</dc:creator>
  <cp:lastModifiedBy>lenovo</cp:lastModifiedBy>
  <cp:revision>16</cp:revision>
  <dcterms:created xsi:type="dcterms:W3CDTF">2021-06-27T19:50:32Z</dcterms:created>
  <dcterms:modified xsi:type="dcterms:W3CDTF">2021-06-28T02:11:17Z</dcterms:modified>
</cp:coreProperties>
</file>