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86" r:id="rId4"/>
    <p:sldId id="257" r:id="rId5"/>
    <p:sldId id="258" r:id="rId7"/>
    <p:sldId id="259" r:id="rId8"/>
    <p:sldId id="260" r:id="rId9"/>
    <p:sldId id="261" r:id="rId10"/>
    <p:sldId id="263" r:id="rId11"/>
    <p:sldId id="265" r:id="rId12"/>
    <p:sldId id="264" r:id="rId13"/>
    <p:sldId id="266" r:id="rId14"/>
    <p:sldId id="262" r:id="rId15"/>
    <p:sldId id="267" r:id="rId16"/>
    <p:sldId id="268" r:id="rId17"/>
    <p:sldId id="269" r:id="rId18"/>
    <p:sldId id="271" r:id="rId19"/>
    <p:sldId id="270" r:id="rId20"/>
    <p:sldId id="272" r:id="rId21"/>
    <p:sldId id="273" r:id="rId22"/>
    <p:sldId id="274" r:id="rId23"/>
    <p:sldId id="275" r:id="rId24"/>
    <p:sldId id="276" r:id="rId25"/>
    <p:sldId id="277" r:id="rId26"/>
    <p:sldId id="279" r:id="rId27"/>
    <p:sldId id="280" r:id="rId28"/>
    <p:sldId id="281" r:id="rId29"/>
    <p:sldId id="282" r:id="rId30"/>
    <p:sldId id="283" r:id="rId31"/>
    <p:sldId id="284" r:id="rId3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1EFB0-C4B4-4B45-8908-31B0388A01C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22BC5-00EC-47F0-90D4-CC7562436E5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预警响应，及时通知学校，筛查范围（流调班级）和方式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22BC5-00EC-47F0-90D4-CC7562436E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22BC5-00EC-47F0-90D4-CC7562436E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惠某有流行病学关联吗？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22BC5-00EC-47F0-90D4-CC7562436E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FE5A7-9DDE-408C-9AF5-3293D17695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72A9F-CA3C-42C3-98B8-8A622414E55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结核病疫情处置案例分析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该地于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26</a:t>
            </a:r>
            <a:r>
              <a:rPr lang="zh-CN" altLang="en-US" dirty="0" smtClean="0"/>
              <a:t>日再次对初三（</a:t>
            </a:r>
            <a:r>
              <a:rPr lang="en-US" altLang="zh-CN" dirty="0" smtClean="0"/>
              <a:t>8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16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19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32</a:t>
            </a:r>
            <a:r>
              <a:rPr lang="zh-CN" altLang="en-US" dirty="0" smtClean="0"/>
              <a:t>班应筛</a:t>
            </a:r>
            <a:r>
              <a:rPr lang="en-US" altLang="zh-CN" dirty="0" smtClean="0"/>
              <a:t>364</a:t>
            </a:r>
            <a:r>
              <a:rPr lang="zh-CN" altLang="en-US" dirty="0" smtClean="0"/>
              <a:t>人）开展筛查（同时开展结核病症状筛查、</a:t>
            </a:r>
            <a:r>
              <a:rPr lang="en-US" altLang="zh-CN" dirty="0" smtClean="0"/>
              <a:t>PPD</a:t>
            </a:r>
            <a:r>
              <a:rPr lang="zh-CN" altLang="en-US" dirty="0" smtClean="0"/>
              <a:t>试验及</a:t>
            </a:r>
            <a:r>
              <a:rPr lang="en-US" altLang="zh-CN" dirty="0" smtClean="0"/>
              <a:t>DR</a:t>
            </a:r>
            <a:r>
              <a:rPr lang="zh-CN" altLang="en-US" dirty="0" smtClean="0"/>
              <a:t>胸片检查），实际筛查</a:t>
            </a:r>
            <a:r>
              <a:rPr lang="en-US" altLang="zh-CN" dirty="0" smtClean="0"/>
              <a:t>321</a:t>
            </a:r>
            <a:r>
              <a:rPr lang="zh-CN" altLang="en-US" dirty="0" smtClean="0"/>
              <a:t>人，漏筛</a:t>
            </a:r>
            <a:r>
              <a:rPr lang="en-US" altLang="zh-CN" dirty="0" smtClean="0"/>
              <a:t>43</a:t>
            </a:r>
            <a:r>
              <a:rPr lang="zh-CN" altLang="en-US" dirty="0" smtClean="0"/>
              <a:t>人（外地培训），未对任课教师开展筛查，同时对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月全校筛查</a:t>
            </a:r>
            <a:r>
              <a:rPr lang="en-US" altLang="zh-CN" dirty="0" smtClean="0"/>
              <a:t>PPD</a:t>
            </a:r>
            <a:r>
              <a:rPr lang="zh-CN" altLang="en-US" dirty="0" smtClean="0"/>
              <a:t>强阳性的学生进行了</a:t>
            </a:r>
            <a:r>
              <a:rPr lang="en-US" altLang="zh-CN" dirty="0" smtClean="0"/>
              <a:t>CT</a:t>
            </a:r>
            <a:r>
              <a:rPr lang="zh-CN" altLang="en-US" dirty="0" smtClean="0"/>
              <a:t>检查，又发现</a:t>
            </a:r>
            <a:r>
              <a:rPr lang="en-US" altLang="zh-CN" dirty="0" smtClean="0"/>
              <a:t>3</a:t>
            </a:r>
            <a:r>
              <a:rPr lang="zh-CN" altLang="en-US" dirty="0" smtClean="0"/>
              <a:t>例病原学阳性肺结核患者（利福平耐药），</a:t>
            </a:r>
            <a:r>
              <a:rPr lang="en-US" altLang="zh-CN" dirty="0" smtClean="0"/>
              <a:t>1</a:t>
            </a:r>
            <a:r>
              <a:rPr lang="zh-CN" altLang="en-US" dirty="0" smtClean="0"/>
              <a:t>例病原学阴性肺结核患者，</a:t>
            </a:r>
            <a:r>
              <a:rPr lang="en-US" altLang="zh-CN" dirty="0" smtClean="0"/>
              <a:t>20</a:t>
            </a:r>
            <a:r>
              <a:rPr lang="zh-CN" altLang="en-US" dirty="0" smtClean="0"/>
              <a:t>例疑似结核病，</a:t>
            </a:r>
            <a:r>
              <a:rPr lang="en-US" altLang="zh-CN" dirty="0" smtClean="0"/>
              <a:t>27</a:t>
            </a:r>
            <a:r>
              <a:rPr lang="zh-CN" altLang="en-US" dirty="0" smtClean="0"/>
              <a:t>例其他胸片异常。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1348"/>
          </a:xfrm>
        </p:spPr>
        <p:txBody>
          <a:bodyPr/>
          <a:lstStyle/>
          <a:p>
            <a:r>
              <a:rPr lang="en-US" altLang="zh-CN" dirty="0" smtClean="0"/>
              <a:t>9-12</a:t>
            </a:r>
            <a:r>
              <a:rPr lang="zh-CN" altLang="en-US" dirty="0" smtClean="0"/>
              <a:t>月，美艺班</a:t>
            </a:r>
            <a:r>
              <a:rPr lang="en-US" altLang="zh-CN" dirty="0" smtClean="0"/>
              <a:t>164</a:t>
            </a:r>
            <a:r>
              <a:rPr lang="zh-CN" altLang="en-US" dirty="0" smtClean="0"/>
              <a:t>名学生前往成都市某艺术培训学校进行集中培训，其余学生一直在本校集中教学。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8200" y="2906973"/>
            <a:ext cx="10515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成都市某艺术培训学校位于成都某大厦</a:t>
            </a:r>
            <a:r>
              <a:rPr lang="en-US" altLang="zh-CN" sz="2800" dirty="0" smtClean="0"/>
              <a:t>2</a:t>
            </a:r>
            <a:r>
              <a:rPr lang="zh-CN" altLang="en-US" sz="2800" dirty="0"/>
              <a:t>、</a:t>
            </a:r>
            <a:r>
              <a:rPr lang="en-US" altLang="zh-CN" sz="2800" dirty="0"/>
              <a:t>3</a:t>
            </a:r>
            <a:r>
              <a:rPr lang="zh-CN" altLang="en-US" sz="2800" dirty="0"/>
              <a:t>、</a:t>
            </a:r>
            <a:r>
              <a:rPr lang="en-US" altLang="zh-CN" sz="2800" dirty="0"/>
              <a:t>4</a:t>
            </a:r>
            <a:r>
              <a:rPr lang="zh-CN" altLang="en-US" sz="2800" dirty="0"/>
              <a:t>、</a:t>
            </a:r>
            <a:r>
              <a:rPr lang="en-US" altLang="zh-CN" sz="2800" dirty="0"/>
              <a:t>5</a:t>
            </a:r>
            <a:r>
              <a:rPr lang="zh-CN" altLang="en-US" sz="2800" dirty="0"/>
              <a:t>、</a:t>
            </a:r>
            <a:r>
              <a:rPr lang="en-US" altLang="zh-CN" sz="2800" dirty="0"/>
              <a:t>6</a:t>
            </a:r>
            <a:r>
              <a:rPr lang="zh-CN" altLang="en-US" sz="2800" dirty="0"/>
              <a:t>、</a:t>
            </a:r>
            <a:r>
              <a:rPr lang="en-US" altLang="zh-CN" sz="2800" dirty="0"/>
              <a:t>7</a:t>
            </a:r>
            <a:r>
              <a:rPr lang="zh-CN" altLang="en-US" sz="2800" dirty="0"/>
              <a:t>层，其中</a:t>
            </a:r>
            <a:r>
              <a:rPr lang="en-US" altLang="zh-CN" sz="2800" dirty="0"/>
              <a:t>2</a:t>
            </a:r>
            <a:r>
              <a:rPr lang="zh-CN" altLang="en-US" sz="2800" dirty="0"/>
              <a:t>、</a:t>
            </a:r>
            <a:r>
              <a:rPr lang="en-US" altLang="zh-CN" sz="2800" dirty="0"/>
              <a:t>3</a:t>
            </a:r>
            <a:r>
              <a:rPr lang="zh-CN" altLang="en-US" sz="2800" dirty="0"/>
              <a:t>层教室和食堂，</a:t>
            </a:r>
            <a:r>
              <a:rPr lang="en-US" altLang="zh-CN" sz="2800" dirty="0"/>
              <a:t>4</a:t>
            </a:r>
            <a:r>
              <a:rPr lang="zh-CN" altLang="en-US" sz="2800" dirty="0"/>
              <a:t>、</a:t>
            </a:r>
            <a:r>
              <a:rPr lang="en-US" altLang="zh-CN" sz="2800" dirty="0"/>
              <a:t>5</a:t>
            </a:r>
            <a:r>
              <a:rPr lang="zh-CN" altLang="en-US" sz="2800" dirty="0"/>
              <a:t>、</a:t>
            </a:r>
            <a:r>
              <a:rPr lang="en-US" altLang="zh-CN" sz="2800" dirty="0"/>
              <a:t>6</a:t>
            </a:r>
            <a:r>
              <a:rPr lang="zh-CN" altLang="en-US" sz="2800" dirty="0"/>
              <a:t>、</a:t>
            </a:r>
            <a:r>
              <a:rPr lang="en-US" altLang="zh-CN" sz="2800" dirty="0"/>
              <a:t>7</a:t>
            </a:r>
            <a:r>
              <a:rPr lang="zh-CN" altLang="en-US" sz="2800" dirty="0"/>
              <a:t>层是学生宿舍</a:t>
            </a:r>
            <a:r>
              <a:rPr lang="zh-CN" altLang="en-US" sz="2800" dirty="0" smtClean="0"/>
              <a:t>。</a:t>
            </a:r>
            <a:r>
              <a:rPr lang="en-US" altLang="zh-CN" sz="2800" dirty="0" smtClean="0"/>
              <a:t>9</a:t>
            </a:r>
            <a:r>
              <a:rPr lang="zh-CN" altLang="en-US" sz="2800" dirty="0"/>
              <a:t>月</a:t>
            </a:r>
            <a:r>
              <a:rPr lang="en-US" altLang="zh-CN" sz="2800" dirty="0"/>
              <a:t>2</a:t>
            </a:r>
            <a:r>
              <a:rPr lang="zh-CN" altLang="en-US" sz="2800" dirty="0"/>
              <a:t>日至</a:t>
            </a:r>
            <a:r>
              <a:rPr lang="en-US" altLang="zh-CN" sz="2800" dirty="0"/>
              <a:t>12</a:t>
            </a:r>
            <a:r>
              <a:rPr lang="zh-CN" altLang="en-US" sz="2800" dirty="0"/>
              <a:t>月</a:t>
            </a:r>
            <a:r>
              <a:rPr lang="en-US" altLang="zh-CN" sz="2800" dirty="0"/>
              <a:t>3</a:t>
            </a:r>
            <a:r>
              <a:rPr lang="zh-CN" altLang="en-US" sz="2800" dirty="0"/>
              <a:t>日期间，该机构共有</a:t>
            </a:r>
            <a:r>
              <a:rPr lang="en-US" altLang="zh-CN" sz="2800" dirty="0"/>
              <a:t>19</a:t>
            </a:r>
            <a:r>
              <a:rPr lang="zh-CN" altLang="en-US" sz="2800" dirty="0"/>
              <a:t>名教职工和</a:t>
            </a:r>
            <a:r>
              <a:rPr lang="zh-CN" altLang="en-US" sz="2800" dirty="0" smtClean="0"/>
              <a:t>来自外地</a:t>
            </a:r>
            <a:r>
              <a:rPr lang="en-US" altLang="zh-CN" sz="2800" dirty="0" smtClean="0"/>
              <a:t>299</a:t>
            </a:r>
            <a:r>
              <a:rPr lang="zh-CN" altLang="en-US" sz="2800" dirty="0"/>
              <a:t>名学生在此进行学习和生活，各学校学生分别在不同教室和寝室学习和生活，除就餐外，其余时间并无交叉。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3359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筛查期间（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28</a:t>
            </a:r>
            <a:r>
              <a:rPr lang="zh-CN" altLang="en-US" dirty="0" smtClean="0"/>
              <a:t>日），初三（</a:t>
            </a:r>
            <a:r>
              <a:rPr lang="en-US" altLang="zh-CN" dirty="0" smtClean="0"/>
              <a:t>16</a:t>
            </a:r>
            <a:r>
              <a:rPr lang="zh-CN" altLang="en-US" dirty="0" smtClean="0"/>
              <a:t>）班刘某某，自行前往</a:t>
            </a:r>
            <a:r>
              <a:rPr lang="en-US" altLang="zh-CN" dirty="0" smtClean="0"/>
              <a:t>C</a:t>
            </a:r>
            <a:r>
              <a:rPr lang="zh-CN" altLang="en-US" dirty="0" smtClean="0"/>
              <a:t>市人民医院检查，诊断为病原学阳性肺结核（利福平耐药）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361063"/>
            <a:ext cx="10515600" cy="3815899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核实疫情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30972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指示病例？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732485" y="1825625"/>
            <a:ext cx="2496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初</a:t>
            </a:r>
            <a:r>
              <a:rPr lang="zh-CN" altLang="zh-CN" dirty="0" smtClean="0"/>
              <a:t>三（</a:t>
            </a:r>
            <a:r>
              <a:rPr lang="en-US" altLang="zh-CN" dirty="0" smtClean="0"/>
              <a:t>22</a:t>
            </a:r>
            <a:r>
              <a:rPr lang="zh-CN" altLang="zh-CN" dirty="0" smtClean="0"/>
              <a:t>）班学生蔡</a:t>
            </a:r>
            <a:r>
              <a:rPr lang="zh-CN" altLang="en-US" dirty="0" smtClean="0"/>
              <a:t>某</a:t>
            </a:r>
            <a:endParaRPr lang="zh-CN" altLang="en-US" dirty="0"/>
          </a:p>
        </p:txBody>
      </p:sp>
      <p:sp>
        <p:nvSpPr>
          <p:cNvPr id="5" name="内容占位符 2"/>
          <p:cNvSpPr txBox="1"/>
          <p:nvPr/>
        </p:nvSpPr>
        <p:spPr>
          <a:xfrm>
            <a:off x="838200" y="2591534"/>
            <a:ext cx="10515600" cy="630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首发</a:t>
            </a:r>
            <a:r>
              <a:rPr lang="zh-CN" altLang="en-US" dirty="0" smtClean="0"/>
              <a:t>病例？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04967"/>
            <a:ext cx="10515600" cy="567199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en-US" dirty="0" smtClean="0"/>
              <a:t>王某，男，</a:t>
            </a:r>
            <a:r>
              <a:rPr lang="en-US" altLang="zh-CN" dirty="0" smtClean="0"/>
              <a:t>14</a:t>
            </a:r>
            <a:r>
              <a:rPr lang="zh-CN" altLang="en-US" dirty="0" smtClean="0"/>
              <a:t>岁，初三（</a:t>
            </a:r>
            <a:r>
              <a:rPr lang="en-US" altLang="zh-CN" dirty="0" smtClean="0"/>
              <a:t>19</a:t>
            </a:r>
            <a:r>
              <a:rPr lang="zh-CN" altLang="en-US" dirty="0" smtClean="0"/>
              <a:t>）班，</a:t>
            </a:r>
            <a:r>
              <a:rPr lang="en-US" altLang="zh-CN" dirty="0" smtClean="0"/>
              <a:t>6</a:t>
            </a:r>
            <a:r>
              <a:rPr lang="zh-CN" altLang="en-US" dirty="0" smtClean="0"/>
              <a:t>号楼</a:t>
            </a:r>
            <a:r>
              <a:rPr lang="en-US" altLang="zh-CN" dirty="0" smtClean="0"/>
              <a:t>613</a:t>
            </a:r>
            <a:r>
              <a:rPr lang="zh-CN" altLang="en-US" dirty="0" smtClean="0"/>
              <a:t>寝室，</a:t>
            </a:r>
            <a:r>
              <a:rPr lang="en-US" altLang="zh-CN" dirty="0" smtClean="0">
                <a:solidFill>
                  <a:srgbClr val="FF0000"/>
                </a:solidFill>
              </a:rPr>
              <a:t>2019</a:t>
            </a:r>
            <a:r>
              <a:rPr lang="zh-CN" altLang="en-US" dirty="0" smtClean="0">
                <a:solidFill>
                  <a:srgbClr val="FF0000"/>
                </a:solidFill>
              </a:rPr>
              <a:t>年</a:t>
            </a: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月上旬</a:t>
            </a:r>
            <a:r>
              <a:rPr lang="zh-CN" altLang="en-US" dirty="0" smtClean="0"/>
              <a:t>出现咳嗽、咳痰、头痛，自行购买感冒药服用，未见好转。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月上旬，在私人诊所处就诊，李某带其到镇卫生站拍胸片，</a:t>
            </a:r>
            <a:r>
              <a:rPr lang="zh-CN" altLang="en-US" dirty="0" smtClean="0">
                <a:solidFill>
                  <a:srgbClr val="FF0000"/>
                </a:solidFill>
              </a:rPr>
              <a:t>患者自述医生告知有空洞，怀疑为肺结核，并开了</a:t>
            </a:r>
            <a:r>
              <a:rPr lang="en-US" altLang="zh-CN" dirty="0" smtClean="0">
                <a:solidFill>
                  <a:srgbClr val="FF0000"/>
                </a:solidFill>
              </a:rPr>
              <a:t>2-3</a:t>
            </a:r>
            <a:r>
              <a:rPr lang="zh-CN" altLang="en-US" dirty="0" smtClean="0">
                <a:solidFill>
                  <a:srgbClr val="FF0000"/>
                </a:solidFill>
              </a:rPr>
              <a:t>周（记不清具体几周）异烟肼治疗及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</a:rPr>
              <a:t>周的中药（具体药物不详）治疗（经查询无传染病报告记录）</a:t>
            </a:r>
            <a:r>
              <a:rPr lang="zh-CN" altLang="en-US" dirty="0" smtClean="0"/>
              <a:t>；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en-US" altLang="zh-CN" dirty="0" smtClean="0"/>
              <a:t>4-5</a:t>
            </a:r>
            <a:r>
              <a:rPr lang="zh-CN" altLang="en-US" dirty="0" smtClean="0"/>
              <a:t>月病假在家；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月后</a:t>
            </a:r>
            <a:r>
              <a:rPr lang="zh-CN" altLang="en-US" dirty="0" smtClean="0">
                <a:solidFill>
                  <a:srgbClr val="FF0000"/>
                </a:solidFill>
              </a:rPr>
              <a:t>返校上课，此后反复有咳嗽、胸痛等轻微症状</a:t>
            </a:r>
            <a:r>
              <a:rPr lang="zh-CN" altLang="en-US" dirty="0" smtClean="0"/>
              <a:t>，自行服感冒药治疗，症状严重时在李某私人诊所处输液治疗（具体药物不详），未去正规医疗机构就诊；自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年至</a:t>
            </a:r>
            <a:r>
              <a:rPr lang="en-US" altLang="zh-CN" dirty="0" smtClean="0"/>
              <a:t>2020</a:t>
            </a:r>
            <a:r>
              <a:rPr lang="zh-CN" altLang="en-US" dirty="0" smtClean="0"/>
              <a:t>年</a:t>
            </a:r>
            <a:r>
              <a:rPr lang="en-US" altLang="zh-CN" dirty="0" smtClean="0"/>
              <a:t>9</a:t>
            </a:r>
            <a:r>
              <a:rPr lang="zh-CN" altLang="en-US" dirty="0" smtClean="0"/>
              <a:t>月参加过</a:t>
            </a:r>
            <a:r>
              <a:rPr lang="en-US" altLang="zh-CN" dirty="0" smtClean="0"/>
              <a:t>3</a:t>
            </a:r>
            <a:r>
              <a:rPr lang="zh-CN" altLang="en-US" dirty="0" smtClean="0"/>
              <a:t>次学校组织的体检，</a:t>
            </a:r>
            <a:r>
              <a:rPr lang="en-US" altLang="zh-CN" dirty="0" smtClean="0"/>
              <a:t>1</a:t>
            </a:r>
            <a:r>
              <a:rPr lang="zh-CN" altLang="en-US" dirty="0" smtClean="0"/>
              <a:t>次</a:t>
            </a:r>
            <a:r>
              <a:rPr lang="en-US" altLang="zh-CN" dirty="0" smtClean="0"/>
              <a:t>PPD</a:t>
            </a:r>
            <a:r>
              <a:rPr lang="zh-CN" altLang="en-US" dirty="0" smtClean="0"/>
              <a:t>筛查和</a:t>
            </a:r>
            <a:r>
              <a:rPr lang="en-US" altLang="zh-CN" dirty="0" smtClean="0"/>
              <a:t>1</a:t>
            </a:r>
            <a:r>
              <a:rPr lang="zh-CN" altLang="en-US" dirty="0" smtClean="0"/>
              <a:t>次胸片检查，均未发现异常；</a:t>
            </a:r>
            <a:r>
              <a:rPr lang="en-US" altLang="zh-CN" dirty="0" smtClean="0"/>
              <a:t>2020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月上旬，</a:t>
            </a:r>
            <a:r>
              <a:rPr lang="zh-CN" altLang="en-US" dirty="0" smtClean="0"/>
              <a:t>从</a:t>
            </a:r>
            <a:r>
              <a:rPr lang="zh-CN" altLang="en-US" dirty="0"/>
              <a:t>外地</a:t>
            </a:r>
            <a:r>
              <a:rPr lang="zh-CN" altLang="en-US" dirty="0" smtClean="0"/>
              <a:t>考试返回后</a:t>
            </a:r>
            <a:r>
              <a:rPr lang="zh-CN" altLang="en-US" dirty="0" smtClean="0"/>
              <a:t>，自觉胸痛、四肢乏力；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7</a:t>
            </a:r>
            <a:r>
              <a:rPr lang="zh-CN" altLang="en-US" dirty="0" smtClean="0"/>
              <a:t>日自行到</a:t>
            </a:r>
            <a:r>
              <a:rPr lang="en-US" altLang="zh-CN" dirty="0" smtClean="0"/>
              <a:t>xx</a:t>
            </a:r>
            <a:r>
              <a:rPr lang="zh-CN" altLang="en-US" dirty="0" smtClean="0"/>
              <a:t>市中医院就诊，</a:t>
            </a:r>
            <a:r>
              <a:rPr lang="en-US" altLang="zh-CN" dirty="0" smtClean="0"/>
              <a:t>CT</a:t>
            </a:r>
            <a:r>
              <a:rPr lang="zh-CN" altLang="en-US" dirty="0" smtClean="0"/>
              <a:t>检查发现肺部下叶感染，怀疑肺结核，遂转至</a:t>
            </a:r>
            <a:r>
              <a:rPr lang="en-US" altLang="zh-CN" dirty="0" smtClean="0"/>
              <a:t>xx</a:t>
            </a:r>
            <a:r>
              <a:rPr lang="zh-CN" altLang="en-US" dirty="0" smtClean="0"/>
              <a:t>市人民医院，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28</a:t>
            </a:r>
            <a:r>
              <a:rPr lang="zh-CN" altLang="en-US" dirty="0" smtClean="0"/>
              <a:t>日诊断为活动性肺结核，</a:t>
            </a:r>
            <a:r>
              <a:rPr lang="zh-CN" altLang="en-US" dirty="0" smtClean="0">
                <a:solidFill>
                  <a:srgbClr val="FF0000"/>
                </a:solidFill>
              </a:rPr>
              <a:t>支气管结核，病原学阳性（利福平耐药）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划分密切接触者范围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1" y="1323832"/>
            <a:ext cx="10885226" cy="55341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0"/>
            <a:ext cx="10515600" cy="342895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90925"/>
            <a:ext cx="10515600" cy="3267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密切接触者范围</a:t>
            </a:r>
            <a:r>
              <a:rPr lang="zh-CN" altLang="zh-CN" dirty="0" smtClean="0"/>
              <a:t>覆盖</a:t>
            </a:r>
            <a:r>
              <a:rPr lang="en-US" altLang="zh-CN" dirty="0" smtClean="0"/>
              <a:t>A</a:t>
            </a:r>
            <a:r>
              <a:rPr lang="zh-CN" altLang="zh-CN" dirty="0" smtClean="0"/>
              <a:t>县</a:t>
            </a:r>
            <a:r>
              <a:rPr lang="zh-CN" altLang="zh-CN" dirty="0"/>
              <a:t>中学</a:t>
            </a:r>
            <a:r>
              <a:rPr lang="en-US" altLang="zh-CN" dirty="0"/>
              <a:t>5</a:t>
            </a:r>
            <a:r>
              <a:rPr lang="zh-CN" altLang="zh-CN" dirty="0"/>
              <a:t>号教学楼</a:t>
            </a:r>
            <a:r>
              <a:rPr lang="en-US" altLang="zh-CN" dirty="0"/>
              <a:t>A</a:t>
            </a:r>
            <a:r>
              <a:rPr lang="zh-CN" altLang="zh-CN" dirty="0"/>
              <a:t>栋、</a:t>
            </a:r>
            <a:r>
              <a:rPr lang="en-US" altLang="zh-CN" dirty="0"/>
              <a:t>B</a:t>
            </a:r>
            <a:r>
              <a:rPr lang="zh-CN" altLang="zh-CN" dirty="0" smtClean="0"/>
              <a:t>栋</a:t>
            </a:r>
            <a:r>
              <a:rPr lang="zh-CN" altLang="en-US" dirty="0"/>
              <a:t>初</a:t>
            </a:r>
            <a:r>
              <a:rPr lang="zh-CN" altLang="zh-CN" dirty="0" smtClean="0"/>
              <a:t>三</a:t>
            </a: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）班、</a:t>
            </a:r>
            <a:r>
              <a:rPr lang="en-US" altLang="zh-CN" dirty="0"/>
              <a:t>5</a:t>
            </a:r>
            <a:r>
              <a:rPr lang="zh-CN" altLang="zh-CN" dirty="0"/>
              <a:t>号宿舍楼（</a:t>
            </a:r>
            <a:r>
              <a:rPr lang="en-US" altLang="zh-CN" dirty="0"/>
              <a:t>6</a:t>
            </a:r>
            <a:r>
              <a:rPr lang="zh-CN" altLang="zh-CN" dirty="0"/>
              <a:t>楼及</a:t>
            </a:r>
            <a:r>
              <a:rPr lang="en-US" altLang="zh-CN" dirty="0"/>
              <a:t>518</a:t>
            </a:r>
            <a:r>
              <a:rPr lang="zh-CN" altLang="zh-CN" dirty="0"/>
              <a:t>、</a:t>
            </a:r>
            <a:r>
              <a:rPr lang="en-US" altLang="zh-CN" dirty="0"/>
              <a:t>520</a:t>
            </a:r>
            <a:r>
              <a:rPr lang="zh-CN" altLang="zh-CN" dirty="0"/>
              <a:t>寝室）、</a:t>
            </a:r>
            <a:r>
              <a:rPr lang="en-US" altLang="zh-CN" dirty="0"/>
              <a:t>6</a:t>
            </a:r>
            <a:r>
              <a:rPr lang="zh-CN" altLang="zh-CN" dirty="0"/>
              <a:t>号宿舍楼（</a:t>
            </a:r>
            <a:r>
              <a:rPr lang="en-US" altLang="zh-CN" dirty="0"/>
              <a:t>6</a:t>
            </a:r>
            <a:r>
              <a:rPr lang="zh-CN" altLang="zh-CN" dirty="0"/>
              <a:t>楼及</a:t>
            </a:r>
            <a:r>
              <a:rPr lang="en-US" altLang="zh-CN" dirty="0"/>
              <a:t>307</a:t>
            </a:r>
            <a:r>
              <a:rPr lang="zh-CN" altLang="zh-CN" dirty="0"/>
              <a:t>、</a:t>
            </a:r>
            <a:r>
              <a:rPr lang="en-US" altLang="zh-CN" dirty="0"/>
              <a:t>215</a:t>
            </a:r>
            <a:r>
              <a:rPr lang="zh-CN" altLang="zh-CN" dirty="0"/>
              <a:t>寝室</a:t>
            </a:r>
            <a:r>
              <a:rPr lang="zh-CN" altLang="zh-CN" dirty="0" smtClean="0"/>
              <a:t>）</a:t>
            </a:r>
            <a:r>
              <a:rPr lang="zh-CN" altLang="en-US" dirty="0" smtClean="0"/>
              <a:t>、任课老师</a:t>
            </a:r>
            <a:r>
              <a:rPr lang="zh-CN" altLang="zh-CN" dirty="0" smtClean="0"/>
              <a:t>以及</a:t>
            </a:r>
            <a:r>
              <a:rPr lang="zh-CN" altLang="zh-CN" dirty="0"/>
              <a:t>确诊患者家庭密切接触者共计</a:t>
            </a:r>
            <a:r>
              <a:rPr lang="en-US" altLang="zh-CN" dirty="0"/>
              <a:t>1489</a:t>
            </a:r>
            <a:r>
              <a:rPr lang="zh-CN" altLang="zh-CN" dirty="0"/>
              <a:t>人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296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专家组要求当地有序完成所有密切接触者的筛查工作，</a:t>
            </a:r>
            <a:r>
              <a:rPr lang="en-US" altLang="zh-CN" dirty="0" smtClean="0">
                <a:effectLst/>
                <a:ea typeface="仿宋_GB2312"/>
                <a:cs typeface="Times New Roman" panose="02020603050405020304" pitchFamily="18" charset="0"/>
              </a:rPr>
              <a:t>15</a:t>
            </a:r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岁及以上密切接触者同时开展可疑肺结核症状筛查、</a:t>
            </a:r>
            <a:r>
              <a:rPr lang="en-US" altLang="zh-CN" dirty="0" smtClean="0">
                <a:effectLst/>
                <a:ea typeface="仿宋_GB2312"/>
                <a:cs typeface="Times New Roman" panose="02020603050405020304" pitchFamily="18" charset="0"/>
              </a:rPr>
              <a:t>PPD</a:t>
            </a:r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检查及胸部</a:t>
            </a:r>
            <a:r>
              <a:rPr lang="en-US" altLang="zh-CN" dirty="0" smtClean="0">
                <a:effectLst/>
                <a:ea typeface="仿宋_GB2312"/>
                <a:cs typeface="Times New Roman" panose="02020603050405020304" pitchFamily="18" charset="0"/>
              </a:rPr>
              <a:t>X</a:t>
            </a:r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线检查</a:t>
            </a:r>
            <a:r>
              <a:rPr lang="en-US" altLang="zh-CN" dirty="0" smtClean="0">
                <a:effectLst/>
                <a:ea typeface="仿宋_GB2312"/>
                <a:cs typeface="Times New Roman" panose="02020603050405020304" pitchFamily="18" charset="0"/>
              </a:rPr>
              <a:t>(</a:t>
            </a:r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摄正位片、侧位片</a:t>
            </a:r>
            <a:r>
              <a:rPr lang="en-US" altLang="zh-CN" dirty="0" smtClean="0">
                <a:effectLst/>
                <a:ea typeface="仿宋_GB2312"/>
                <a:cs typeface="Times New Roman" panose="02020603050405020304" pitchFamily="18" charset="0"/>
              </a:rPr>
              <a:t>)</a:t>
            </a:r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，未能明确诊断的疑似病例再作</a:t>
            </a:r>
            <a:r>
              <a:rPr lang="en-US" altLang="zh-CN" dirty="0" smtClean="0">
                <a:effectLst/>
                <a:ea typeface="仿宋_GB2312"/>
                <a:cs typeface="Times New Roman" panose="02020603050405020304" pitchFamily="18" charset="0"/>
              </a:rPr>
              <a:t>CT</a:t>
            </a:r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检查，并结合症状、结核病家族史、接触史以及卡介苗接种史等进行综合分析判断，并备夜间痰、清晨痰、即时痰做痰涂片抗酸染色镜检和痰培养检查、快速诊断检查，保存痰片和痰标本</a:t>
            </a:r>
            <a:r>
              <a:rPr lang="zh-CN" altLang="en-US" dirty="0" smtClean="0">
                <a:effectLst/>
                <a:ea typeface="仿宋_GB2312"/>
                <a:cs typeface="Times New Roman" panose="02020603050405020304" pitchFamily="18" charset="0"/>
              </a:rPr>
              <a:t>，</a:t>
            </a:r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并根据筛查结果调整筛查范围</a:t>
            </a:r>
            <a:endParaRPr lang="zh-CN" altLang="en-US" dirty="0" smtClean="0"/>
          </a:p>
          <a:p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过敏体质</a:t>
            </a:r>
            <a:r>
              <a:rPr lang="zh-CN" altLang="en-US" dirty="0" smtClean="0">
                <a:effectLst/>
                <a:ea typeface="仿宋_GB2312"/>
                <a:cs typeface="Times New Roman" panose="02020603050405020304" pitchFamily="18" charset="0"/>
              </a:rPr>
              <a:t>？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55427" y="5398659"/>
            <a:ext cx="8975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不能做</a:t>
            </a:r>
            <a:r>
              <a:rPr lang="en-US" altLang="zh-CN" dirty="0" smtClean="0">
                <a:effectLst/>
                <a:ea typeface="仿宋_GB2312"/>
                <a:cs typeface="Times New Roman" panose="02020603050405020304" pitchFamily="18" charset="0"/>
              </a:rPr>
              <a:t>PPD</a:t>
            </a:r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检查者进行结核抗体试验或</a:t>
            </a:r>
            <a:r>
              <a:rPr lang="en-US" altLang="zh-CN" dirty="0" smtClean="0">
                <a:effectLst/>
                <a:ea typeface="仿宋_GB2312"/>
                <a:cs typeface="Times New Roman" panose="02020603050405020304" pitchFamily="18" charset="0"/>
              </a:rPr>
              <a:t>T-spot</a:t>
            </a:r>
            <a:r>
              <a:rPr lang="zh-CN" altLang="zh-CN" dirty="0" smtClean="0">
                <a:effectLst/>
                <a:ea typeface="仿宋_GB2312"/>
                <a:cs typeface="Times New Roman" panose="02020603050405020304" pitchFamily="18" charset="0"/>
              </a:rPr>
              <a:t>试验。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耐药？实验室，临床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由于此次疫情涉及多名利福平耐药患者，专家组建议对利福平耐药患者所在高三（</a:t>
            </a:r>
            <a:r>
              <a:rPr lang="en-US" altLang="zh-CN" dirty="0" smtClean="0"/>
              <a:t>16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19</a:t>
            </a:r>
            <a:r>
              <a:rPr lang="zh-CN" altLang="en-US" dirty="0" smtClean="0"/>
              <a:t>、</a:t>
            </a:r>
            <a:r>
              <a:rPr lang="en-US" altLang="zh-CN" dirty="0" smtClean="0"/>
              <a:t>32</a:t>
            </a:r>
            <a:r>
              <a:rPr lang="zh-CN" altLang="en-US" dirty="0" smtClean="0"/>
              <a:t>）班、所在寝室和成都培训机构同教室、同寝室的全部学生在密切接触者筛查的基础上再进行</a:t>
            </a:r>
            <a:r>
              <a:rPr lang="en-US" altLang="zh-CN" dirty="0" smtClean="0"/>
              <a:t>T-spot</a:t>
            </a:r>
            <a:r>
              <a:rPr lang="zh-CN" altLang="en-US" dirty="0" smtClean="0"/>
              <a:t>检测，雾化取痰开展</a:t>
            </a:r>
            <a:r>
              <a:rPr lang="en-US" altLang="zh-CN" dirty="0" err="1" smtClean="0"/>
              <a:t>xpert</a:t>
            </a:r>
            <a:r>
              <a:rPr lang="zh-CN" altLang="en-US" dirty="0" smtClean="0"/>
              <a:t>检测。对所有无病原学依据的胸片异常者（包括已经诊断的病原学阴性患者）均做纤支镜采集痰标本开展</a:t>
            </a:r>
            <a:r>
              <a:rPr lang="en-US" altLang="zh-CN" dirty="0" err="1" smtClean="0"/>
              <a:t>xpert</a:t>
            </a:r>
            <a:r>
              <a:rPr lang="zh-CN" altLang="en-US" dirty="0" smtClean="0"/>
              <a:t>检查，尽可能取得病原学证据。将所有病例痰标本外送快速培养和其他药物敏感性快速检测，菌株送第三方机构做基因测序并将结果上报省疾控。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>
            <a:spLocks noGrp="1"/>
          </p:cNvSpPr>
          <p:nvPr/>
        </p:nvSpPr>
        <p:spPr>
          <a:xfrm>
            <a:off x="965200" y="492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8</a:t>
            </a:r>
            <a:r>
              <a:rPr lang="zh-CN" altLang="zh-CN" dirty="0"/>
              <a:t>月</a:t>
            </a:r>
            <a:r>
              <a:rPr lang="en-US" altLang="zh-CN" dirty="0"/>
              <a:t>6</a:t>
            </a:r>
            <a:r>
              <a:rPr lang="zh-CN" altLang="zh-CN" dirty="0"/>
              <a:t>日</a:t>
            </a:r>
            <a:r>
              <a:rPr lang="zh-CN" altLang="zh-CN" dirty="0" smtClean="0"/>
              <a:t>，蔡</a:t>
            </a:r>
            <a:r>
              <a:rPr lang="zh-CN" altLang="en-US" dirty="0" smtClean="0"/>
              <a:t>某（女，</a:t>
            </a:r>
            <a:r>
              <a:rPr lang="en-US" altLang="zh-CN" dirty="0" smtClean="0"/>
              <a:t>14</a:t>
            </a:r>
            <a:r>
              <a:rPr lang="zh-CN" altLang="en-US" dirty="0" smtClean="0"/>
              <a:t>岁）</a:t>
            </a:r>
            <a:r>
              <a:rPr lang="zh-CN" altLang="zh-CN" dirty="0" smtClean="0"/>
              <a:t>因</a:t>
            </a:r>
            <a:r>
              <a:rPr lang="zh-CN" altLang="zh-CN" dirty="0"/>
              <a:t>咳嗽、咳痰、低热</a:t>
            </a:r>
            <a:r>
              <a:rPr lang="zh-CN" altLang="zh-CN" dirty="0" smtClean="0"/>
              <a:t>在</a:t>
            </a:r>
            <a:r>
              <a:rPr lang="en-US" altLang="zh-CN" dirty="0" smtClean="0"/>
              <a:t>B</a:t>
            </a:r>
            <a:r>
              <a:rPr lang="zh-CN" altLang="zh-CN" dirty="0" smtClean="0"/>
              <a:t>县</a:t>
            </a:r>
            <a:r>
              <a:rPr lang="zh-CN" altLang="zh-CN" dirty="0"/>
              <a:t>人民医院诊断为病原学阴性</a:t>
            </a:r>
            <a:r>
              <a:rPr lang="zh-CN" altLang="zh-CN" dirty="0" smtClean="0"/>
              <a:t>肺结核</a:t>
            </a:r>
            <a:r>
              <a:rPr lang="zh-CN" altLang="en-US" dirty="0" smtClean="0"/>
              <a:t>；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965043" y="2304941"/>
            <a:ext cx="1054417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dirty="0"/>
              <a:t>B</a:t>
            </a:r>
            <a:r>
              <a:rPr lang="zh-CN" altLang="en-US" sz="2800" dirty="0"/>
              <a:t>县疾控中心通过电话核实，该患者为</a:t>
            </a:r>
            <a:r>
              <a:rPr lang="en-US" altLang="zh-CN" sz="2800" dirty="0"/>
              <a:t>A</a:t>
            </a:r>
            <a:r>
              <a:rPr lang="zh-CN" altLang="en-US" sz="2800" dirty="0"/>
              <a:t>县中学初</a:t>
            </a:r>
            <a:r>
              <a:rPr lang="zh-CN" altLang="zh-CN" sz="2800" dirty="0"/>
              <a:t>三</a:t>
            </a:r>
            <a:r>
              <a:rPr lang="zh-CN" altLang="zh-CN" sz="2800" dirty="0"/>
              <a:t>（</a:t>
            </a:r>
            <a:r>
              <a:rPr lang="en-US" altLang="zh-CN" sz="2800" dirty="0"/>
              <a:t>22</a:t>
            </a:r>
            <a:r>
              <a:rPr lang="zh-CN" altLang="zh-CN" sz="2800" dirty="0"/>
              <a:t>）班学生。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965835" y="3244850"/>
            <a:ext cx="1034796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dirty="0"/>
              <a:t>B县疾控中心在预警系统上修改患者现住址为A县，且于24小时内发出跨区域协查函。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病原学阴性患者的治疗方案？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所有无病原学依据的胸片异常者（包括已经诊断的病原学阴性患者）均再次采集痰标本开展</a:t>
            </a:r>
            <a:r>
              <a:rPr lang="en-US" altLang="zh-CN" dirty="0" err="1" smtClean="0"/>
              <a:t>xpert</a:t>
            </a:r>
            <a:r>
              <a:rPr lang="zh-CN" altLang="en-US" dirty="0" smtClean="0"/>
              <a:t>检查，根据耐药检测结果诊断和制定治疗方案。暂采取一线治疗方案，密切关注疗效，若出现治疗效果不佳及时更改用药方案。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PPD</a:t>
            </a:r>
            <a:r>
              <a:rPr lang="zh-CN" altLang="en-US" dirty="0" smtClean="0"/>
              <a:t>强阳性者预防性服药方案？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确定是耐药患者的密切接触者，暂不预防性服药，采取密切随访的原则；</a:t>
            </a:r>
            <a:endParaRPr lang="en-US" altLang="zh-CN" dirty="0" smtClean="0"/>
          </a:p>
          <a:p>
            <a:r>
              <a:rPr lang="zh-CN" altLang="en-US" dirty="0"/>
              <a:t>非耐</a:t>
            </a:r>
            <a:r>
              <a:rPr lang="zh-CN" altLang="en-US" dirty="0" smtClean="0"/>
              <a:t>药患者的密切接触者，采用一线预防性服药方案。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疫情原因分析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3358" y="1394542"/>
            <a:ext cx="10515600" cy="1026757"/>
          </a:xfrm>
        </p:spPr>
        <p:txBody>
          <a:bodyPr/>
          <a:lstStyle/>
          <a:p>
            <a:r>
              <a:rPr lang="zh-CN" altLang="en-US" dirty="0" smtClean="0"/>
              <a:t>传染源？</a:t>
            </a:r>
            <a:endParaRPr lang="en-US" altLang="zh-CN" dirty="0" smtClean="0"/>
          </a:p>
          <a:p>
            <a:r>
              <a:rPr lang="zh-CN" altLang="en-US" dirty="0" smtClean="0"/>
              <a:t>传播链？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01972" y="2602870"/>
            <a:ext cx="106259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王某初一所在班级任课老师刘某于</a:t>
            </a:r>
            <a:r>
              <a:rPr lang="en-US" altLang="zh-CN" sz="2400" dirty="0" smtClean="0"/>
              <a:t>2018</a:t>
            </a:r>
            <a:r>
              <a:rPr lang="zh-CN" altLang="en-US" sz="2400" dirty="0" smtClean="0"/>
              <a:t>年诊断为活动性肺结核、病原学阳性。王某与张某、万某同在</a:t>
            </a:r>
            <a:r>
              <a:rPr lang="en-US" altLang="zh-CN" sz="2400" dirty="0" smtClean="0"/>
              <a:t>19</a:t>
            </a:r>
            <a:r>
              <a:rPr lang="zh-CN" altLang="en-US" sz="2400" dirty="0" smtClean="0"/>
              <a:t>班，严某、刘某、卢某同在</a:t>
            </a:r>
            <a:r>
              <a:rPr lang="en-US" altLang="zh-CN" sz="2400" dirty="0" smtClean="0"/>
              <a:t>19</a:t>
            </a:r>
            <a:r>
              <a:rPr lang="zh-CN" altLang="en-US" sz="2400" dirty="0" smtClean="0"/>
              <a:t>班隔壁教室的</a:t>
            </a:r>
            <a:r>
              <a:rPr lang="en-US" altLang="zh-CN" sz="2400" dirty="0" smtClean="0"/>
              <a:t>16</a:t>
            </a:r>
            <a:r>
              <a:rPr lang="zh-CN" altLang="en-US" sz="2400" dirty="0" smtClean="0"/>
              <a:t>班，蔡某、周某、杨某均在</a:t>
            </a:r>
            <a:r>
              <a:rPr lang="en-US" altLang="zh-CN" sz="2400" dirty="0" smtClean="0"/>
              <a:t>19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16</a:t>
            </a:r>
            <a:r>
              <a:rPr lang="zh-CN" altLang="en-US" sz="2400" dirty="0" smtClean="0"/>
              <a:t>班同楼层的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班和</a:t>
            </a:r>
            <a:r>
              <a:rPr lang="en-US" altLang="zh-CN" sz="2400" dirty="0" smtClean="0"/>
              <a:t>22</a:t>
            </a:r>
            <a:r>
              <a:rPr lang="zh-CN" altLang="en-US" sz="2400" dirty="0" smtClean="0"/>
              <a:t>班；周某住王某隔壁寝室，吴某住王某同楼层寝室；</a:t>
            </a:r>
            <a:r>
              <a:rPr lang="en-US" altLang="zh-CN" sz="2400" dirty="0" smtClean="0"/>
              <a:t>2020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5-9</a:t>
            </a:r>
            <a:r>
              <a:rPr lang="zh-CN" altLang="en-US" sz="2400" dirty="0" smtClean="0"/>
              <a:t>月，除惠某外的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名学生同在食堂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楼的美术大教室上专业课；张某与严某、卢某、刘某为好友；王某、周某、吴某为好友；成都培训期间，严某和卢某同住</a:t>
            </a:r>
            <a:r>
              <a:rPr lang="en-US" altLang="zh-CN" sz="2400" dirty="0" smtClean="0"/>
              <a:t>614</a:t>
            </a:r>
            <a:r>
              <a:rPr lang="zh-CN" altLang="en-US" sz="2400" dirty="0" smtClean="0"/>
              <a:t>宿舍，张某、吴某和卢某在同一教室（</a:t>
            </a:r>
            <a:r>
              <a:rPr lang="en-US" altLang="zh-CN" sz="2400" dirty="0" smtClean="0"/>
              <a:t>210</a:t>
            </a:r>
            <a:r>
              <a:rPr lang="zh-CN" altLang="en-US" sz="2400" dirty="0" smtClean="0"/>
              <a:t>）上课。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55594" y="464024"/>
            <a:ext cx="9294125" cy="56228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形势研判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因已完成全部接触者筛查，患病学生均已休学。若做好家庭内感染控制措施，疫情进一步蔓延可能性小。通过扩大病例密切接触者范围，加大筛查力度，采用快速、先进的筛查手段和方法，尽快完成所有密切接触者的筛查和疑似病例的确诊和耐药监测，并根据诊断结果制定科学精准的治疗方案，本次疫情可以得到有效控制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存在问题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学校措施不到位： </a:t>
            </a:r>
            <a:r>
              <a:rPr lang="en-US" altLang="zh-CN" dirty="0" smtClean="0"/>
              <a:t>2020</a:t>
            </a:r>
            <a:r>
              <a:rPr lang="zh-CN" altLang="en-US" dirty="0" smtClean="0"/>
              <a:t>年前该校未规范落实教师体检，晨午检、因病缺勤等日常防控措施，</a:t>
            </a:r>
            <a:r>
              <a:rPr lang="en-US" altLang="zh-CN" dirty="0" smtClean="0"/>
              <a:t>2020</a:t>
            </a:r>
            <a:r>
              <a:rPr lang="zh-CN" altLang="en-US" dirty="0" smtClean="0"/>
              <a:t>年有所改善，但仍未全面开展因病追踪。学校健康教育宣传效果不佳，学生结核病防治知晓率仅有</a:t>
            </a:r>
            <a:r>
              <a:rPr lang="en-US" altLang="zh-CN" dirty="0" smtClean="0"/>
              <a:t>40%</a:t>
            </a:r>
            <a:r>
              <a:rPr lang="zh-CN" altLang="en-US" dirty="0" smtClean="0"/>
              <a:t>左右，散发肺结核病例时有发生。晨检午检和因病缺勤落实不到位，大班额。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96036"/>
            <a:ext cx="10515600" cy="750627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密切接触者筛查质量不高：范围、方法、症状，试剂，记录，胸片质量。。。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8200" y="1781497"/>
            <a:ext cx="10515600" cy="3538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/>
              <a:t>患病学生在发病前较短时间内接受过结核病筛查，当时显示并无异常。经走访发现，几轮筛查和普查中，承担筛查工作</a:t>
            </a:r>
            <a:r>
              <a:rPr lang="zh-CN" altLang="zh-CN" sz="2800" dirty="0" smtClean="0"/>
              <a:t>的</a:t>
            </a:r>
            <a:r>
              <a:rPr lang="en-US" altLang="zh-CN" sz="2800" dirty="0" smtClean="0"/>
              <a:t>A</a:t>
            </a:r>
            <a:r>
              <a:rPr lang="zh-CN" altLang="zh-CN" sz="2800" dirty="0" smtClean="0"/>
              <a:t>县</a:t>
            </a:r>
            <a:r>
              <a:rPr lang="zh-CN" altLang="zh-CN" sz="2800" dirty="0"/>
              <a:t>中医院在</a:t>
            </a:r>
            <a:r>
              <a:rPr lang="en-US" altLang="zh-CN" sz="2800" dirty="0"/>
              <a:t>PPD</a:t>
            </a:r>
            <a:r>
              <a:rPr lang="zh-CN" altLang="zh-CN" sz="2800" dirty="0"/>
              <a:t>检测中均采用的是卡介苗纯蛋白衍生物（</a:t>
            </a:r>
            <a:r>
              <a:rPr lang="en-US" altLang="zh-CN" sz="2800" dirty="0"/>
              <a:t>BCG-PPD</a:t>
            </a:r>
            <a:r>
              <a:rPr lang="zh-CN" altLang="zh-CN" sz="2800" dirty="0"/>
              <a:t>），此种检测试剂一般用于检测卡介苗接种效果，若用于人体感染结核分枝杆菌检测时往往应答率较低。</a:t>
            </a:r>
            <a:r>
              <a:rPr lang="zh-CN" altLang="zh-CN" sz="2800" dirty="0" smtClean="0"/>
              <a:t>同时</a:t>
            </a:r>
            <a:r>
              <a:rPr lang="en-US" altLang="zh-CN" sz="2800" dirty="0" smtClean="0"/>
              <a:t>A</a:t>
            </a:r>
            <a:r>
              <a:rPr lang="zh-CN" altLang="zh-CN" sz="2800" dirty="0" smtClean="0"/>
              <a:t>县</a:t>
            </a:r>
            <a:r>
              <a:rPr lang="zh-CN" altLang="zh-CN" sz="2800" dirty="0"/>
              <a:t>中医院在对</a:t>
            </a:r>
            <a:r>
              <a:rPr lang="en-US" altLang="zh-CN" sz="2800" dirty="0"/>
              <a:t>PPD</a:t>
            </a:r>
            <a:r>
              <a:rPr lang="zh-CN" altLang="zh-CN" sz="2800" dirty="0"/>
              <a:t>强阳性者开展胸部</a:t>
            </a:r>
            <a:r>
              <a:rPr lang="en-US" altLang="zh-CN" sz="2800" dirty="0"/>
              <a:t>DR</a:t>
            </a:r>
            <a:r>
              <a:rPr lang="zh-CN" altLang="zh-CN" sz="2800" dirty="0"/>
              <a:t>检查时投照条件设置不合理，影响图像质量，不利于显示肺部细微结果，容易漏诊。除此以外，也不排除筛查时患者处于感染前期，免疫应答尚未建立。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764275"/>
            <a:ext cx="10515600" cy="3179928"/>
          </a:xfrm>
        </p:spPr>
        <p:txBody>
          <a:bodyPr/>
          <a:lstStyle/>
          <a:p>
            <a:r>
              <a:rPr lang="zh-CN" altLang="en-US" dirty="0" smtClean="0"/>
              <a:t>耐药患者未转诊到上级医院仍采取一线治疗。</a:t>
            </a:r>
            <a:endParaRPr lang="en-US" altLang="zh-CN" dirty="0" smtClean="0"/>
          </a:p>
          <a:p>
            <a:r>
              <a:rPr lang="zh-CN" altLang="zh-CN" dirty="0"/>
              <a:t>疾控指导力度不够，筛查方法，健康教育，出现疫情未及时上报</a:t>
            </a:r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理论与实践相结合</a:t>
            </a:r>
            <a:endParaRPr lang="en-US" altLang="zh-CN" dirty="0" smtClean="0"/>
          </a:p>
          <a:p>
            <a:r>
              <a:rPr lang="zh-CN" altLang="en-US" dirty="0" smtClean="0"/>
              <a:t>懂而不用</a:t>
            </a:r>
            <a:endParaRPr lang="en-US" altLang="zh-CN" dirty="0" smtClean="0"/>
          </a:p>
          <a:p>
            <a:r>
              <a:rPr lang="zh-CN" altLang="en-US" dirty="0" smtClean="0"/>
              <a:t>知而不行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5400" dirty="0" smtClean="0"/>
              <a:t>时刻准备</a:t>
            </a:r>
            <a:endParaRPr lang="zh-CN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793727"/>
            <a:ext cx="10515600" cy="114958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200" dirty="0" smtClean="0"/>
              <a:t>8</a:t>
            </a:r>
            <a:r>
              <a:rPr lang="zh-CN" altLang="en-US" sz="3200" dirty="0" smtClean="0"/>
              <a:t>月</a:t>
            </a:r>
            <a:r>
              <a:rPr lang="en-US" altLang="zh-CN" sz="3200" dirty="0" smtClean="0"/>
              <a:t>24</a:t>
            </a:r>
            <a:r>
              <a:rPr lang="zh-CN" altLang="en-US" sz="3200" dirty="0" smtClean="0"/>
              <a:t>日，</a:t>
            </a:r>
            <a:r>
              <a:rPr lang="en-US" altLang="zh-CN" sz="3200" dirty="0" smtClean="0"/>
              <a:t>A</a:t>
            </a:r>
            <a:r>
              <a:rPr lang="zh-CN" altLang="en-US" sz="3200" dirty="0" smtClean="0"/>
              <a:t>校初三（</a:t>
            </a:r>
            <a:r>
              <a:rPr lang="en-US" altLang="zh-CN" sz="3200" dirty="0" smtClean="0"/>
              <a:t>8</a:t>
            </a:r>
            <a:r>
              <a:rPr lang="zh-CN" altLang="en-US" sz="3200" dirty="0" smtClean="0"/>
              <a:t>）班学生周某咳嗽、咳痰在</a:t>
            </a:r>
            <a:r>
              <a:rPr lang="en-US" altLang="zh-CN" sz="3200" dirty="0" smtClean="0"/>
              <a:t>A</a:t>
            </a:r>
            <a:r>
              <a:rPr lang="zh-CN" altLang="en-US" sz="3200" dirty="0" smtClean="0"/>
              <a:t>县人民医院诊断为病原学阳性肺结核（单耐异烟肼）</a:t>
            </a:r>
            <a:endParaRPr lang="zh-CN" altLang="en-US" sz="3200" dirty="0" smtClean="0"/>
          </a:p>
        </p:txBody>
      </p:sp>
      <p:sp>
        <p:nvSpPr>
          <p:cNvPr id="4" name="矩形 3"/>
          <p:cNvSpPr/>
          <p:nvPr/>
        </p:nvSpPr>
        <p:spPr>
          <a:xfrm>
            <a:off x="838200" y="2575982"/>
            <a:ext cx="10257429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A</a:t>
            </a:r>
            <a:r>
              <a:rPr lang="zh-CN" altLang="zh-CN" sz="2800" dirty="0" smtClean="0"/>
              <a:t>县</a:t>
            </a:r>
            <a:r>
              <a:rPr lang="zh-CN" altLang="zh-CN" sz="2800" dirty="0"/>
              <a:t>疾病预防控制中心于</a:t>
            </a:r>
            <a:r>
              <a:rPr lang="en-US" altLang="zh-CN" sz="2800" dirty="0"/>
              <a:t>8</a:t>
            </a:r>
            <a:r>
              <a:rPr lang="zh-CN" altLang="zh-CN" sz="2800" dirty="0"/>
              <a:t>月</a:t>
            </a:r>
            <a:r>
              <a:rPr lang="en-US" altLang="zh-CN" sz="2800" dirty="0"/>
              <a:t>24</a:t>
            </a:r>
            <a:r>
              <a:rPr lang="zh-CN" altLang="zh-CN" sz="2800" dirty="0"/>
              <a:t>日组织</a:t>
            </a:r>
            <a:r>
              <a:rPr lang="zh-CN" altLang="zh-CN" sz="2800" dirty="0" smtClean="0"/>
              <a:t>对</a:t>
            </a:r>
            <a:r>
              <a:rPr lang="zh-CN" altLang="en-US" sz="2800" dirty="0" smtClean="0"/>
              <a:t>初</a:t>
            </a:r>
            <a:r>
              <a:rPr lang="zh-CN" altLang="zh-CN" sz="2800" dirty="0" smtClean="0"/>
              <a:t>三</a:t>
            </a:r>
            <a:r>
              <a:rPr lang="en-US" altLang="zh-CN" sz="2800" dirty="0" smtClean="0"/>
              <a:t>8</a:t>
            </a:r>
            <a:r>
              <a:rPr lang="zh-CN" altLang="zh-CN" sz="2800" dirty="0" smtClean="0"/>
              <a:t>班（应</a:t>
            </a:r>
            <a:r>
              <a:rPr lang="zh-CN" altLang="zh-CN" sz="2800" dirty="0"/>
              <a:t>筛</a:t>
            </a:r>
            <a:r>
              <a:rPr lang="en-US" altLang="zh-CN" sz="2800" dirty="0" smtClean="0"/>
              <a:t>36</a:t>
            </a:r>
            <a:r>
              <a:rPr lang="zh-CN" altLang="zh-CN" sz="2800" dirty="0" smtClean="0"/>
              <a:t>人</a:t>
            </a:r>
            <a:r>
              <a:rPr lang="zh-CN" altLang="zh-CN" sz="2800" dirty="0"/>
              <a:t>）开展了密切接触者筛查</a:t>
            </a:r>
            <a:r>
              <a:rPr lang="zh-CN" altLang="zh-CN" sz="2800" dirty="0" smtClean="0"/>
              <a:t>（</a:t>
            </a:r>
            <a:r>
              <a:rPr lang="en-US" altLang="zh-CN" sz="2800" dirty="0" smtClean="0"/>
              <a:t>PPD</a:t>
            </a:r>
            <a:r>
              <a:rPr lang="zh-CN" altLang="en-US" sz="2800" dirty="0" smtClean="0"/>
              <a:t>检查后，阳性者进一步开展</a:t>
            </a:r>
            <a:r>
              <a:rPr lang="en-US" altLang="zh-CN" sz="2800" dirty="0" smtClean="0"/>
              <a:t>DR</a:t>
            </a:r>
            <a:r>
              <a:rPr lang="zh-CN" altLang="en-US" sz="2800" dirty="0" smtClean="0"/>
              <a:t>或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检查；未做</a:t>
            </a:r>
            <a:r>
              <a:rPr lang="en-US" altLang="zh-CN" sz="2800" dirty="0" smtClean="0"/>
              <a:t>PPD</a:t>
            </a:r>
            <a:r>
              <a:rPr lang="zh-CN" altLang="en-US" sz="2800" dirty="0" smtClean="0"/>
              <a:t>的学生直接进行</a:t>
            </a:r>
            <a:r>
              <a:rPr lang="en-US" altLang="zh-CN" sz="2800" dirty="0" smtClean="0"/>
              <a:t>DR</a:t>
            </a:r>
            <a:r>
              <a:rPr lang="zh-CN" altLang="en-US" sz="2800" dirty="0" smtClean="0"/>
              <a:t>或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检查</a:t>
            </a:r>
            <a:r>
              <a:rPr lang="zh-CN" altLang="zh-CN" sz="2800" dirty="0" smtClean="0"/>
              <a:t>），</a:t>
            </a:r>
            <a:r>
              <a:rPr lang="zh-CN" altLang="zh-CN" sz="2800" dirty="0"/>
              <a:t>实际筛查</a:t>
            </a:r>
            <a:r>
              <a:rPr lang="en-US" altLang="zh-CN" sz="2800" dirty="0" smtClean="0"/>
              <a:t>31</a:t>
            </a:r>
            <a:r>
              <a:rPr lang="zh-CN" altLang="zh-CN" sz="2800" dirty="0"/>
              <a:t>人</a:t>
            </a:r>
            <a:r>
              <a:rPr lang="zh-CN" altLang="zh-CN" sz="2800" dirty="0" smtClean="0"/>
              <a:t>，又</a:t>
            </a:r>
            <a:r>
              <a:rPr lang="zh-CN" altLang="zh-CN" sz="2800" dirty="0"/>
              <a:t>发现一例病原学阳性肺结核患者</a:t>
            </a:r>
            <a:r>
              <a:rPr lang="zh-CN" altLang="zh-CN" sz="2800" dirty="0" smtClean="0"/>
              <a:t>（杨</a:t>
            </a:r>
            <a:r>
              <a:rPr lang="zh-CN" altLang="en-US" sz="2800" dirty="0" smtClean="0"/>
              <a:t>某</a:t>
            </a:r>
            <a:r>
              <a:rPr lang="zh-CN" altLang="zh-CN" sz="2800" dirty="0" smtClean="0"/>
              <a:t>）</a:t>
            </a:r>
            <a:r>
              <a:rPr lang="zh-CN" altLang="zh-CN" sz="2800" dirty="0"/>
              <a:t>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9</a:t>
            </a:r>
            <a:r>
              <a:rPr lang="zh-CN" altLang="en-US" dirty="0" smtClean="0"/>
              <a:t>日，初三（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班）学生惠某在</a:t>
            </a:r>
            <a:r>
              <a:rPr lang="en-US" altLang="zh-CN" dirty="0" smtClean="0"/>
              <a:t>A</a:t>
            </a:r>
            <a:r>
              <a:rPr lang="zh-CN" altLang="en-US" dirty="0" smtClean="0"/>
              <a:t>县人民医院诊断为病原学阳性肺结核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</a:t>
            </a:r>
            <a:r>
              <a:rPr lang="zh-CN" altLang="en-US" dirty="0" smtClean="0"/>
              <a:t>县疾病预防控制中心对惠某所在寝室</a:t>
            </a:r>
            <a:r>
              <a:rPr lang="en-US" altLang="zh-CN" dirty="0" smtClean="0"/>
              <a:t>8</a:t>
            </a:r>
            <a:r>
              <a:rPr lang="zh-CN" altLang="en-US" dirty="0" smtClean="0"/>
              <a:t>人开展了密切接触者筛查（</a:t>
            </a:r>
            <a:r>
              <a:rPr lang="en-US" altLang="zh-CN" dirty="0"/>
              <a:t> PPD</a:t>
            </a:r>
            <a:r>
              <a:rPr lang="zh-CN" altLang="en-US" dirty="0"/>
              <a:t>检查后，阳性者进一步开展</a:t>
            </a:r>
            <a:r>
              <a:rPr lang="en-US" altLang="zh-CN" dirty="0"/>
              <a:t>DR</a:t>
            </a:r>
            <a:r>
              <a:rPr lang="zh-CN" altLang="en-US" dirty="0"/>
              <a:t>或</a:t>
            </a:r>
            <a:r>
              <a:rPr lang="en-US" altLang="zh-CN" dirty="0"/>
              <a:t>CT</a:t>
            </a:r>
            <a:r>
              <a:rPr lang="zh-CN" altLang="en-US" dirty="0"/>
              <a:t>检查；未做</a:t>
            </a:r>
            <a:r>
              <a:rPr lang="en-US" altLang="zh-CN" dirty="0"/>
              <a:t>PPD</a:t>
            </a:r>
            <a:r>
              <a:rPr lang="zh-CN" altLang="en-US" dirty="0"/>
              <a:t>的学生直接进行</a:t>
            </a:r>
            <a:r>
              <a:rPr lang="en-US" altLang="zh-CN" dirty="0"/>
              <a:t>DR</a:t>
            </a:r>
            <a:r>
              <a:rPr lang="zh-CN" altLang="en-US" dirty="0"/>
              <a:t>或</a:t>
            </a:r>
            <a:r>
              <a:rPr lang="en-US" altLang="zh-CN" dirty="0"/>
              <a:t>CT</a:t>
            </a:r>
            <a:r>
              <a:rPr lang="zh-CN" altLang="en-US" dirty="0"/>
              <a:t>检查</a:t>
            </a:r>
            <a:r>
              <a:rPr lang="zh-CN" altLang="en-US" dirty="0" smtClean="0"/>
              <a:t>），未发现其他结核病患者。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日至</a:t>
            </a:r>
            <a:r>
              <a:rPr lang="en-US" altLang="zh-CN" dirty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30</a:t>
            </a:r>
            <a:r>
              <a:rPr lang="zh-CN" altLang="en-US" dirty="0" smtClean="0"/>
              <a:t>日传染病报告系统又陆续报告该校结核病学生病例</a:t>
            </a:r>
            <a:r>
              <a:rPr lang="en-US" altLang="zh-CN" dirty="0" smtClean="0"/>
              <a:t>18</a:t>
            </a:r>
            <a:r>
              <a:rPr lang="zh-CN" altLang="en-US" dirty="0" smtClean="0"/>
              <a:t>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</a:t>
            </a:r>
            <a:r>
              <a:rPr lang="zh-CN" altLang="en-US" dirty="0" smtClean="0"/>
              <a:t>县疾控中心组织</a:t>
            </a:r>
            <a:r>
              <a:rPr lang="en-US" altLang="zh-CN" dirty="0" smtClean="0"/>
              <a:t>A</a:t>
            </a:r>
            <a:r>
              <a:rPr lang="zh-CN" altLang="en-US" dirty="0" smtClean="0"/>
              <a:t>县人民医院到</a:t>
            </a:r>
            <a:r>
              <a:rPr lang="zh-CN" altLang="en-US" dirty="0"/>
              <a:t>该</a:t>
            </a:r>
            <a:r>
              <a:rPr lang="zh-CN" altLang="en-US" dirty="0" smtClean="0"/>
              <a:t>校对</a:t>
            </a:r>
            <a:r>
              <a:rPr lang="en-US" altLang="zh-CN" dirty="0" smtClean="0"/>
              <a:t>18</a:t>
            </a:r>
            <a:r>
              <a:rPr lang="zh-CN" altLang="en-US" dirty="0" smtClean="0"/>
              <a:t>名结核病患者的同班同学（同寝室均为同班同学）、学校食堂工作人员、宿舍管理人员、保洁人员共计</a:t>
            </a:r>
            <a:r>
              <a:rPr lang="en-US" altLang="zh-CN" dirty="0" smtClean="0"/>
              <a:t>508</a:t>
            </a:r>
            <a:r>
              <a:rPr lang="zh-CN" altLang="en-US" dirty="0" smtClean="0"/>
              <a:t>人（其中：学生</a:t>
            </a:r>
            <a:r>
              <a:rPr lang="en-US" altLang="zh-CN" dirty="0" smtClean="0"/>
              <a:t>467</a:t>
            </a:r>
            <a:r>
              <a:rPr lang="zh-CN" altLang="en-US" dirty="0" smtClean="0"/>
              <a:t>人，食堂、宿管及保洁人员</a:t>
            </a:r>
            <a:r>
              <a:rPr lang="en-US" altLang="zh-CN" dirty="0" smtClean="0"/>
              <a:t>41</a:t>
            </a:r>
            <a:r>
              <a:rPr lang="zh-CN" altLang="en-US" dirty="0" smtClean="0"/>
              <a:t>人）开展</a:t>
            </a:r>
            <a:r>
              <a:rPr lang="en-US" altLang="zh-CN" dirty="0" smtClean="0"/>
              <a:t>PPD</a:t>
            </a:r>
            <a:r>
              <a:rPr lang="zh-CN" altLang="en-US" dirty="0" smtClean="0"/>
              <a:t>检查和结核病可疑症状筛查，</a:t>
            </a:r>
            <a:r>
              <a:rPr lang="en-US" altLang="zh-CN" dirty="0" smtClean="0"/>
              <a:t>PPD</a:t>
            </a:r>
            <a:r>
              <a:rPr lang="zh-CN" altLang="en-US" dirty="0" smtClean="0"/>
              <a:t>阳性进一步开展</a:t>
            </a:r>
            <a:r>
              <a:rPr lang="en-US" altLang="zh-CN" dirty="0" smtClean="0"/>
              <a:t>DR</a:t>
            </a:r>
            <a:r>
              <a:rPr lang="zh-CN" altLang="en-US" dirty="0" smtClean="0"/>
              <a:t>或</a:t>
            </a:r>
            <a:r>
              <a:rPr lang="en-US" altLang="zh-CN" dirty="0" smtClean="0"/>
              <a:t>CT</a:t>
            </a:r>
            <a:r>
              <a:rPr lang="zh-CN" altLang="en-US" dirty="0" smtClean="0"/>
              <a:t>检查。此次筛查开展</a:t>
            </a:r>
            <a:r>
              <a:rPr lang="en-US" altLang="zh-CN" dirty="0" smtClean="0"/>
              <a:t>PPD</a:t>
            </a:r>
            <a:r>
              <a:rPr lang="zh-CN" altLang="en-US" dirty="0" smtClean="0"/>
              <a:t>检查</a:t>
            </a:r>
            <a:r>
              <a:rPr lang="en-US" altLang="zh-CN" dirty="0" smtClean="0"/>
              <a:t>508</a:t>
            </a:r>
            <a:r>
              <a:rPr lang="zh-CN" altLang="en-US" dirty="0" smtClean="0"/>
              <a:t>人，阳性</a:t>
            </a:r>
            <a:r>
              <a:rPr lang="en-US" altLang="zh-CN" dirty="0" smtClean="0"/>
              <a:t>31</a:t>
            </a:r>
            <a:r>
              <a:rPr lang="zh-CN" altLang="en-US" dirty="0" smtClean="0"/>
              <a:t>人，进一步开展</a:t>
            </a:r>
            <a:r>
              <a:rPr lang="en-US" altLang="zh-CN" dirty="0" smtClean="0"/>
              <a:t>DR</a:t>
            </a:r>
            <a:r>
              <a:rPr lang="zh-CN" altLang="en-US" dirty="0" smtClean="0"/>
              <a:t>筛查</a:t>
            </a:r>
            <a:r>
              <a:rPr lang="en-US" altLang="zh-CN" dirty="0" smtClean="0"/>
              <a:t>14</a:t>
            </a:r>
            <a:r>
              <a:rPr lang="zh-CN" altLang="en-US" dirty="0" smtClean="0"/>
              <a:t>人，</a:t>
            </a:r>
            <a:r>
              <a:rPr lang="en-US" altLang="zh-CN" dirty="0" smtClean="0"/>
              <a:t>CT</a:t>
            </a:r>
            <a:r>
              <a:rPr lang="zh-CN" altLang="en-US" dirty="0" smtClean="0"/>
              <a:t>检查</a:t>
            </a:r>
            <a:r>
              <a:rPr lang="en-US" altLang="zh-CN" dirty="0" smtClean="0"/>
              <a:t>10</a:t>
            </a:r>
            <a:r>
              <a:rPr lang="zh-CN" altLang="en-US" dirty="0" smtClean="0"/>
              <a:t>人，漏筛</a:t>
            </a:r>
            <a:r>
              <a:rPr lang="en-US" altLang="zh-CN" dirty="0" smtClean="0"/>
              <a:t>57</a:t>
            </a:r>
            <a:r>
              <a:rPr lang="zh-CN" altLang="en-US" dirty="0" smtClean="0"/>
              <a:t>人。发现结核病病例</a:t>
            </a:r>
            <a:r>
              <a:rPr lang="en-US" altLang="zh-CN" dirty="0" smtClean="0"/>
              <a:t>4</a:t>
            </a:r>
            <a:r>
              <a:rPr lang="zh-CN" altLang="en-US" dirty="0" smtClean="0"/>
              <a:t>人。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8200" y="4989226"/>
            <a:ext cx="103529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/>
              <a:t>未对患者的任课老师、家人密切接触者及好友开展筛查。未继续扩大筛查范围。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3792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鉴于该校连续出现结核病例，</a:t>
            </a:r>
            <a:r>
              <a:rPr lang="en-US" altLang="zh-CN" dirty="0" smtClean="0"/>
              <a:t>A</a:t>
            </a:r>
            <a:r>
              <a:rPr lang="zh-CN" altLang="en-US" dirty="0" smtClean="0"/>
              <a:t>县中学于</a:t>
            </a:r>
            <a:r>
              <a:rPr lang="en-US" altLang="zh-CN" dirty="0" smtClean="0"/>
              <a:t>2020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/>
              <a:t>8</a:t>
            </a:r>
            <a:r>
              <a:rPr lang="en-US" altLang="zh-CN" dirty="0" smtClean="0"/>
              <a:t>-13</a:t>
            </a:r>
            <a:r>
              <a:rPr lang="zh-CN" altLang="en-US" dirty="0" smtClean="0"/>
              <a:t>日在全校范围（教职工及学生）开展结核病筛查。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426126"/>
            <a:ext cx="10515600" cy="1122291"/>
          </a:xfrm>
        </p:spPr>
        <p:txBody>
          <a:bodyPr/>
          <a:lstStyle/>
          <a:p>
            <a:r>
              <a:rPr lang="zh-CN" altLang="en-US" dirty="0" smtClean="0"/>
              <a:t>筛查出</a:t>
            </a:r>
            <a:r>
              <a:rPr lang="en-US" altLang="zh-CN" dirty="0" smtClean="0"/>
              <a:t>PPD</a:t>
            </a:r>
            <a:r>
              <a:rPr lang="zh-CN" altLang="en-US" dirty="0" smtClean="0"/>
              <a:t>强阳性学生</a:t>
            </a:r>
            <a:r>
              <a:rPr lang="en-US" altLang="zh-CN" dirty="0" smtClean="0"/>
              <a:t>52</a:t>
            </a:r>
            <a:r>
              <a:rPr lang="zh-CN" altLang="en-US" dirty="0" smtClean="0"/>
              <a:t>人，该</a:t>
            </a:r>
            <a:r>
              <a:rPr lang="en-US" altLang="zh-CN" dirty="0" smtClean="0"/>
              <a:t>52</a:t>
            </a:r>
            <a:r>
              <a:rPr lang="zh-CN" altLang="en-US" dirty="0" smtClean="0"/>
              <a:t>人经</a:t>
            </a:r>
            <a:r>
              <a:rPr lang="en-US" altLang="zh-CN" dirty="0" smtClean="0"/>
              <a:t>DR</a:t>
            </a:r>
            <a:r>
              <a:rPr lang="zh-CN" altLang="en-US" dirty="0" smtClean="0"/>
              <a:t>胸片检查，报告均无异常；教职员工胸片异常</a:t>
            </a:r>
            <a:r>
              <a:rPr lang="en-US" altLang="zh-CN" dirty="0" smtClean="0"/>
              <a:t>12</a:t>
            </a:r>
            <a:r>
              <a:rPr lang="zh-CN" altLang="en-US" dirty="0" smtClean="0"/>
              <a:t>人，复诊均无异常。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8200" y="3911054"/>
            <a:ext cx="100390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6400" algn="just">
              <a:spcAft>
                <a:spcPts val="0"/>
              </a:spcAft>
            </a:pPr>
            <a:r>
              <a:rPr lang="zh-CN" altLang="zh-CN" sz="2800" dirty="0"/>
              <a:t>未发现其他结核病患者。</a:t>
            </a:r>
            <a:r>
              <a:rPr lang="en-US" altLang="zh-CN" sz="2800" dirty="0"/>
              <a:t>PPD</a:t>
            </a:r>
            <a:r>
              <a:rPr lang="zh-CN" altLang="zh-CN" sz="2800" dirty="0"/>
              <a:t>强阳性者均未开展预防性服药。</a:t>
            </a:r>
            <a:endParaRPr lang="zh-CN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47382" y="936838"/>
            <a:ext cx="10515600" cy="177757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11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28</a:t>
            </a:r>
            <a:r>
              <a:rPr lang="zh-CN" altLang="en-US" dirty="0" smtClean="0"/>
              <a:t>日，初三（</a:t>
            </a:r>
            <a:r>
              <a:rPr lang="en-US" altLang="zh-CN" dirty="0" smtClean="0"/>
              <a:t>16</a:t>
            </a:r>
            <a:r>
              <a:rPr lang="zh-CN" altLang="en-US" dirty="0" smtClean="0"/>
              <a:t>班）严某因症自行到</a:t>
            </a:r>
            <a:r>
              <a:rPr lang="en-US" altLang="zh-CN" dirty="0" smtClean="0"/>
              <a:t>A</a:t>
            </a:r>
            <a:r>
              <a:rPr lang="zh-CN" altLang="en-US" dirty="0" smtClean="0"/>
              <a:t>县人民医院就诊，诊断为结核性胸膜炎；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16</a:t>
            </a:r>
            <a:r>
              <a:rPr lang="zh-CN" altLang="en-US" dirty="0" smtClean="0"/>
              <a:t>日，初三（</a:t>
            </a:r>
            <a:r>
              <a:rPr lang="en-US" altLang="zh-CN" dirty="0" smtClean="0"/>
              <a:t>19</a:t>
            </a:r>
            <a:r>
              <a:rPr lang="zh-CN" altLang="en-US" dirty="0" smtClean="0"/>
              <a:t>班）王某由</a:t>
            </a:r>
            <a:r>
              <a:rPr lang="en-US" altLang="zh-CN" dirty="0" smtClean="0"/>
              <a:t>C</a:t>
            </a:r>
            <a:r>
              <a:rPr lang="zh-CN" altLang="en-US" dirty="0" smtClean="0"/>
              <a:t>市人民医院诊断为病原学阳性肺结核（利福平耐药）。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78172" y="3244334"/>
            <a:ext cx="101129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+mj-lt"/>
                <a:ea typeface="+mj-ea"/>
                <a:cs typeface="+mj-cs"/>
              </a:rPr>
              <a:t>经查，严某、王某均属</a:t>
            </a:r>
            <a:r>
              <a:rPr lang="zh-CN" altLang="zh-CN" sz="4000" dirty="0">
                <a:latin typeface="+mj-lt"/>
                <a:ea typeface="+mj-ea"/>
                <a:cs typeface="+mj-cs"/>
              </a:rPr>
              <a:t>美术艺术班级（后简称美艺班）</a:t>
            </a:r>
            <a:r>
              <a:rPr lang="zh-CN" altLang="en-US" sz="4000" dirty="0">
                <a:latin typeface="+mj-lt"/>
                <a:ea typeface="+mj-ea"/>
                <a:cs typeface="+mj-cs"/>
              </a:rPr>
              <a:t>。</a:t>
            </a:r>
            <a:endParaRPr lang="zh-CN" altLang="en-US" sz="40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01793"/>
            <a:ext cx="10515600" cy="1367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初三共有</a:t>
            </a:r>
            <a:r>
              <a:rPr lang="en-US" altLang="zh-CN" dirty="0" smtClean="0"/>
              <a:t>6</a:t>
            </a:r>
            <a:r>
              <a:rPr lang="zh-CN" altLang="en-US" dirty="0" smtClean="0"/>
              <a:t>个美术艺术班级（后简称美艺班），分布在</a:t>
            </a:r>
            <a:r>
              <a:rPr lang="en-US" altLang="zh-CN" dirty="0" smtClean="0"/>
              <a:t>A</a:t>
            </a:r>
            <a:r>
              <a:rPr lang="zh-CN" altLang="en-US" dirty="0" smtClean="0"/>
              <a:t>栋</a:t>
            </a:r>
            <a:r>
              <a:rPr lang="en-US" altLang="zh-CN" dirty="0" smtClean="0"/>
              <a:t>4</a:t>
            </a:r>
            <a:r>
              <a:rPr lang="zh-CN" altLang="en-US" dirty="0" smtClean="0"/>
              <a:t>楼和</a:t>
            </a:r>
            <a:r>
              <a:rPr lang="en-US" altLang="zh-CN" dirty="0" smtClean="0"/>
              <a:t>2</a:t>
            </a:r>
            <a:r>
              <a:rPr lang="zh-CN" altLang="en-US" dirty="0" smtClean="0"/>
              <a:t>楼，其中初三</a:t>
            </a:r>
            <a:r>
              <a:rPr lang="en-US" altLang="zh-CN" dirty="0" smtClean="0"/>
              <a:t>8</a:t>
            </a:r>
            <a:r>
              <a:rPr lang="zh-CN" altLang="en-US" dirty="0" smtClean="0"/>
              <a:t>班、</a:t>
            </a:r>
            <a:r>
              <a:rPr lang="en-US" altLang="zh-CN" dirty="0" smtClean="0"/>
              <a:t>16</a:t>
            </a:r>
            <a:r>
              <a:rPr lang="zh-CN" altLang="en-US" dirty="0" smtClean="0"/>
              <a:t>班、</a:t>
            </a:r>
            <a:r>
              <a:rPr lang="en-US" altLang="zh-CN" dirty="0" smtClean="0"/>
              <a:t>19</a:t>
            </a:r>
            <a:r>
              <a:rPr lang="zh-CN" altLang="en-US" dirty="0" smtClean="0"/>
              <a:t>班、</a:t>
            </a:r>
            <a:r>
              <a:rPr lang="en-US" altLang="zh-CN" dirty="0" smtClean="0"/>
              <a:t>22</a:t>
            </a:r>
            <a:r>
              <a:rPr lang="zh-CN" altLang="en-US" dirty="0" smtClean="0"/>
              <a:t>班在</a:t>
            </a:r>
            <a:r>
              <a:rPr lang="en-US" altLang="zh-CN" dirty="0" smtClean="0"/>
              <a:t>4</a:t>
            </a:r>
            <a:r>
              <a:rPr lang="zh-CN" altLang="en-US" dirty="0" smtClean="0"/>
              <a:t>楼，初三</a:t>
            </a:r>
            <a:r>
              <a:rPr lang="en-US" altLang="zh-CN" dirty="0" smtClean="0"/>
              <a:t>23</a:t>
            </a:r>
            <a:r>
              <a:rPr lang="zh-CN" altLang="en-US" dirty="0" smtClean="0"/>
              <a:t>班、</a:t>
            </a:r>
            <a:r>
              <a:rPr lang="en-US" altLang="zh-CN" dirty="0" smtClean="0"/>
              <a:t>32</a:t>
            </a:r>
            <a:r>
              <a:rPr lang="zh-CN" altLang="en-US" dirty="0" smtClean="0"/>
              <a:t>班在</a:t>
            </a:r>
            <a:r>
              <a:rPr lang="en-US" altLang="zh-CN" dirty="0" smtClean="0"/>
              <a:t>2</a:t>
            </a:r>
            <a:r>
              <a:rPr lang="zh-CN" altLang="en-US" dirty="0" smtClean="0"/>
              <a:t>楼。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8200" y="1869744"/>
            <a:ext cx="1063843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/>
              <a:t>美艺班在初一和初二时教室分别位于</a:t>
            </a:r>
            <a:r>
              <a:rPr lang="en-US" altLang="zh-CN" sz="2800" dirty="0"/>
              <a:t>1</a:t>
            </a:r>
            <a:r>
              <a:rPr lang="zh-CN" altLang="en-US" sz="2800" dirty="0"/>
              <a:t>号和</a:t>
            </a:r>
            <a:r>
              <a:rPr lang="en-US" altLang="zh-CN" sz="2800" dirty="0"/>
              <a:t>4</a:t>
            </a:r>
            <a:r>
              <a:rPr lang="zh-CN" altLang="en-US" sz="2800" dirty="0"/>
              <a:t>号教学楼，升年级搬迁时相对位置基本不变。升</a:t>
            </a:r>
            <a:r>
              <a:rPr lang="zh-CN" altLang="en-US" sz="2800" dirty="0" smtClean="0"/>
              <a:t>至初三</a:t>
            </a:r>
            <a:r>
              <a:rPr lang="zh-CN" altLang="en-US" sz="2800" dirty="0"/>
              <a:t>后，美艺班由原来的</a:t>
            </a:r>
            <a:r>
              <a:rPr lang="en-US" altLang="zh-CN" sz="2800" dirty="0"/>
              <a:t>5</a:t>
            </a:r>
            <a:r>
              <a:rPr lang="zh-CN" altLang="en-US" sz="2800" dirty="0"/>
              <a:t>个班缩减班额，改编为</a:t>
            </a:r>
            <a:r>
              <a:rPr lang="en-US" altLang="zh-CN" sz="2800" dirty="0"/>
              <a:t>6</a:t>
            </a:r>
            <a:r>
              <a:rPr lang="zh-CN" altLang="en-US" sz="2800" dirty="0"/>
              <a:t>个班，但学生均在美艺生范围内调整，未涉及及其他文化班和艺术班。</a:t>
            </a:r>
            <a:endParaRPr lang="zh-CN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838200" y="3685626"/>
            <a:ext cx="103927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4</a:t>
            </a:r>
            <a:r>
              <a:rPr lang="zh-CN" altLang="en-US" sz="2800" dirty="0"/>
              <a:t>月至</a:t>
            </a:r>
            <a:r>
              <a:rPr lang="en-US" altLang="zh-CN" sz="2800" dirty="0"/>
              <a:t>9</a:t>
            </a:r>
            <a:r>
              <a:rPr lang="zh-CN" altLang="en-US" sz="2800" dirty="0"/>
              <a:t>月初，</a:t>
            </a:r>
            <a:r>
              <a:rPr lang="en-US" altLang="zh-CN" sz="2800" dirty="0"/>
              <a:t>6</a:t>
            </a:r>
            <a:r>
              <a:rPr lang="zh-CN" altLang="en-US" sz="2800" dirty="0"/>
              <a:t>个初三美艺班在校内集中开展美术大班课教学，上课有两个地点，一个是食堂</a:t>
            </a:r>
            <a:r>
              <a:rPr lang="en-US" altLang="zh-CN" sz="2800" dirty="0"/>
              <a:t>4</a:t>
            </a:r>
            <a:r>
              <a:rPr lang="zh-CN" altLang="en-US" sz="2800" dirty="0"/>
              <a:t>楼，面积约</a:t>
            </a:r>
            <a:r>
              <a:rPr lang="en-US" altLang="zh-CN" sz="2800" dirty="0"/>
              <a:t>600</a:t>
            </a:r>
            <a:r>
              <a:rPr lang="zh-CN" altLang="en-US" sz="2800" dirty="0"/>
              <a:t>平米，通风良好，最多时候有</a:t>
            </a:r>
            <a:r>
              <a:rPr lang="en-US" altLang="zh-CN" sz="2800" dirty="0"/>
              <a:t>249</a:t>
            </a:r>
            <a:r>
              <a:rPr lang="zh-CN" altLang="en-US" sz="2800" dirty="0"/>
              <a:t>名学生一起上课；另一个地点为实验楼</a:t>
            </a:r>
            <a:r>
              <a:rPr lang="en-US" altLang="zh-CN" sz="2800" dirty="0"/>
              <a:t>5</a:t>
            </a:r>
            <a:r>
              <a:rPr lang="zh-CN" altLang="en-US" sz="2800" dirty="0"/>
              <a:t>楼，共有</a:t>
            </a:r>
            <a:r>
              <a:rPr lang="en-US" altLang="zh-CN" sz="2800" dirty="0"/>
              <a:t>3</a:t>
            </a:r>
            <a:r>
              <a:rPr lang="zh-CN" altLang="en-US" sz="2800" dirty="0"/>
              <a:t>个小教室，每个小教室约</a:t>
            </a:r>
            <a:r>
              <a:rPr lang="en-US" altLang="zh-CN" sz="2800" dirty="0"/>
              <a:t>80</a:t>
            </a:r>
            <a:r>
              <a:rPr lang="zh-CN" altLang="en-US" sz="2800" dirty="0"/>
              <a:t>平米，每次上课约有</a:t>
            </a:r>
            <a:r>
              <a:rPr lang="en-US" altLang="zh-CN" sz="2800" dirty="0"/>
              <a:t>25</a:t>
            </a:r>
            <a:r>
              <a:rPr lang="zh-CN" altLang="en-US" sz="2800" dirty="0"/>
              <a:t>名学生，其中</a:t>
            </a:r>
            <a:r>
              <a:rPr lang="en-US" altLang="zh-CN" sz="2800" dirty="0"/>
              <a:t>2</a:t>
            </a:r>
            <a:r>
              <a:rPr lang="zh-CN" altLang="en-US" sz="2800" dirty="0"/>
              <a:t>个绘画教室通风不佳，</a:t>
            </a:r>
            <a:r>
              <a:rPr lang="en-US" altLang="zh-CN" sz="2800" dirty="0"/>
              <a:t>1</a:t>
            </a:r>
            <a:r>
              <a:rPr lang="zh-CN" altLang="en-US" sz="2800" dirty="0"/>
              <a:t>个书法教室通风良好。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该校宿舍楼</a:t>
            </a:r>
            <a:r>
              <a:rPr lang="en-US" altLang="zh-CN" dirty="0" smtClean="0"/>
              <a:t>6</a:t>
            </a:r>
            <a:r>
              <a:rPr lang="zh-CN" altLang="en-US" dirty="0" smtClean="0"/>
              <a:t>幢，共</a:t>
            </a:r>
            <a:r>
              <a:rPr lang="en-US" altLang="zh-CN" dirty="0" smtClean="0"/>
              <a:t>708</a:t>
            </a:r>
            <a:r>
              <a:rPr lang="zh-CN" altLang="en-US" dirty="0" smtClean="0"/>
              <a:t>间宿舍，每间宿舍住</a:t>
            </a:r>
            <a:r>
              <a:rPr lang="en-US" altLang="zh-CN" dirty="0" smtClean="0"/>
              <a:t>8</a:t>
            </a:r>
            <a:r>
              <a:rPr lang="zh-CN" altLang="en-US" dirty="0" smtClean="0"/>
              <a:t>名学生，有独立卫生间，通风良好。</a:t>
            </a:r>
            <a:r>
              <a:rPr lang="en-US" altLang="zh-CN" dirty="0" smtClean="0"/>
              <a:t>5</a:t>
            </a:r>
            <a:r>
              <a:rPr lang="zh-CN" altLang="en-US" dirty="0" smtClean="0"/>
              <a:t>号宿舍楼为初三女生宿舍，</a:t>
            </a:r>
            <a:r>
              <a:rPr lang="en-US" altLang="zh-CN" dirty="0" smtClean="0"/>
              <a:t>6</a:t>
            </a:r>
            <a:r>
              <a:rPr lang="zh-CN" altLang="en-US" dirty="0" smtClean="0"/>
              <a:t>号宿舍楼为初三男生宿舍。初三美艺班女生住在女生宿舍</a:t>
            </a:r>
            <a:r>
              <a:rPr lang="en-US" altLang="zh-CN" dirty="0" smtClean="0"/>
              <a:t>4</a:t>
            </a:r>
            <a:r>
              <a:rPr lang="zh-CN" altLang="en-US" dirty="0" smtClean="0"/>
              <a:t>楼、</a:t>
            </a:r>
            <a:r>
              <a:rPr lang="en-US" altLang="zh-CN" dirty="0" smtClean="0"/>
              <a:t>5</a:t>
            </a:r>
            <a:r>
              <a:rPr lang="zh-CN" altLang="en-US" dirty="0" smtClean="0"/>
              <a:t>楼、</a:t>
            </a:r>
            <a:r>
              <a:rPr lang="en-US" altLang="zh-CN" dirty="0" smtClean="0"/>
              <a:t>6</a:t>
            </a:r>
            <a:r>
              <a:rPr lang="zh-CN" altLang="en-US" dirty="0" smtClean="0"/>
              <a:t>楼，男生住在男生宿舍</a:t>
            </a:r>
            <a:r>
              <a:rPr lang="en-US" altLang="zh-CN" dirty="0" smtClean="0"/>
              <a:t>6</a:t>
            </a:r>
            <a:r>
              <a:rPr lang="zh-CN" altLang="en-US" dirty="0" smtClean="0"/>
              <a:t>楼，</a:t>
            </a:r>
            <a:r>
              <a:rPr lang="en-US" altLang="zh-CN" dirty="0" smtClean="0"/>
              <a:t>5</a:t>
            </a:r>
            <a:r>
              <a:rPr lang="zh-CN" altLang="en-US" dirty="0" smtClean="0"/>
              <a:t>号宿舍楼</a:t>
            </a:r>
            <a:r>
              <a:rPr lang="en-US" altLang="zh-CN" dirty="0" smtClean="0"/>
              <a:t>5</a:t>
            </a:r>
            <a:r>
              <a:rPr lang="zh-CN" altLang="en-US" dirty="0" smtClean="0"/>
              <a:t>楼和</a:t>
            </a:r>
            <a:r>
              <a:rPr lang="en-US" altLang="zh-CN" dirty="0" smtClean="0"/>
              <a:t>6</a:t>
            </a:r>
            <a:r>
              <a:rPr lang="zh-CN" altLang="en-US" dirty="0" smtClean="0"/>
              <a:t>号宿舍楼</a:t>
            </a:r>
            <a:r>
              <a:rPr lang="en-US" altLang="zh-CN" dirty="0" smtClean="0"/>
              <a:t>6</a:t>
            </a:r>
            <a:r>
              <a:rPr lang="zh-CN" altLang="en-US" dirty="0" smtClean="0"/>
              <a:t>楼除美艺班学生外还入住了初三补习班学生。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3769</Words>
  <Application>WPS 演示</Application>
  <PresentationFormat>宽屏</PresentationFormat>
  <Paragraphs>109</Paragraphs>
  <Slides>29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0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仿宋_GB2312</vt:lpstr>
      <vt:lpstr>仿宋</vt:lpstr>
      <vt:lpstr>Times New Roman</vt:lpstr>
      <vt:lpstr>Office 主题</vt:lpstr>
      <vt:lpstr>结核病疫情处置案例分析</vt:lpstr>
      <vt:lpstr>8月6日，蔡某（女，14岁）因咳嗽、咳痰、低热在xx县人民医院诊断为病原学阴性肺结核；</vt:lpstr>
      <vt:lpstr>8月6日，蔡某（女，14岁）因咳嗽、咳痰、低热在xx县人民医院诊断为病原学阴性肺结核；</vt:lpstr>
      <vt:lpstr>9月9日，初三（3班）学生惠某在xx县人民医院诊断为病原学阳性肺结核</vt:lpstr>
      <vt:lpstr>9月1日至9月30日传染病报告系统又陆续报告该校结核病学生病例18人</vt:lpstr>
      <vt:lpstr>鉴于该校连续出现结核病例，xx县中学于2020年10月8-13日在全校范围（教职工及学生）开展结核病筛查。</vt:lpstr>
      <vt:lpstr>11月28日，初三（16班）严某因症自行到xx县人民医院就诊，诊断为结核性胸膜炎；12月16日，初三（19班）王某由xx市人民医院诊断为病原学阳性肺结核（利福平耐药）。</vt:lpstr>
      <vt:lpstr>PowerPoint 演示文稿</vt:lpstr>
      <vt:lpstr>PowerPoint 演示文稿</vt:lpstr>
      <vt:lpstr>PowerPoint 演示文稿</vt:lpstr>
      <vt:lpstr>PowerPoint 演示文稿</vt:lpstr>
      <vt:lpstr>筛查期间（12月28日），初三（16）班刘某某，自行前往xx市人民医院检查，诊断为病原学阳性肺结核（利福平耐药）</vt:lpstr>
      <vt:lpstr>核实疫情</vt:lpstr>
      <vt:lpstr>PowerPoint 演示文稿</vt:lpstr>
      <vt:lpstr>划分密切接触者范围</vt:lpstr>
      <vt:lpstr>PowerPoint 演示文稿</vt:lpstr>
      <vt:lpstr>PowerPoint 演示文稿</vt:lpstr>
      <vt:lpstr>PowerPoint 演示文稿</vt:lpstr>
      <vt:lpstr>耐药？实验室，临床</vt:lpstr>
      <vt:lpstr>病原学阴性患者的治疗方案？</vt:lpstr>
      <vt:lpstr>PPD强阳性者预防性服药方案？</vt:lpstr>
      <vt:lpstr>疫情原因分析</vt:lpstr>
      <vt:lpstr>PowerPoint 演示文稿</vt:lpstr>
      <vt:lpstr>形势研判</vt:lpstr>
      <vt:lpstr>存在问题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结核病疫情处置案例分析</dc:title>
  <dc:creator>xl</dc:creator>
  <cp:lastModifiedBy>Dell</cp:lastModifiedBy>
  <cp:revision>19</cp:revision>
  <dcterms:created xsi:type="dcterms:W3CDTF">2021-03-29T12:17:00Z</dcterms:created>
  <dcterms:modified xsi:type="dcterms:W3CDTF">2021-06-10T06:28:12Z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