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handoutMasterIdLst>
    <p:handoutMasterId r:id="rId41"/>
  </p:handoutMasterIdLst>
  <p:sldIdLst>
    <p:sldId id="277" r:id="rId3"/>
    <p:sldId id="297" r:id="rId4"/>
    <p:sldId id="444" r:id="rId5"/>
    <p:sldId id="391" r:id="rId6"/>
    <p:sldId id="611" r:id="rId7"/>
    <p:sldId id="413" r:id="rId8"/>
    <p:sldId id="610" r:id="rId9"/>
    <p:sldId id="420" r:id="rId10"/>
    <p:sldId id="449" r:id="rId11"/>
    <p:sldId id="322" r:id="rId12"/>
    <p:sldId id="452" r:id="rId13"/>
    <p:sldId id="453" r:id="rId14"/>
    <p:sldId id="454" r:id="rId15"/>
    <p:sldId id="455" r:id="rId16"/>
    <p:sldId id="678" r:id="rId17"/>
    <p:sldId id="456" r:id="rId18"/>
    <p:sldId id="457" r:id="rId19"/>
    <p:sldId id="458" r:id="rId20"/>
    <p:sldId id="460" r:id="rId21"/>
    <p:sldId id="676" r:id="rId22"/>
    <p:sldId id="677" r:id="rId23"/>
    <p:sldId id="459" r:id="rId24"/>
    <p:sldId id="461" r:id="rId25"/>
    <p:sldId id="462" r:id="rId26"/>
    <p:sldId id="467" r:id="rId27"/>
    <p:sldId id="463" r:id="rId28"/>
    <p:sldId id="465" r:id="rId29"/>
    <p:sldId id="572" r:id="rId30"/>
    <p:sldId id="495" r:id="rId31"/>
    <p:sldId id="497" r:id="rId32"/>
    <p:sldId id="498" r:id="rId33"/>
    <p:sldId id="499" r:id="rId34"/>
    <p:sldId id="502" r:id="rId35"/>
    <p:sldId id="505" r:id="rId36"/>
    <p:sldId id="507" r:id="rId37"/>
    <p:sldId id="508" r:id="rId38"/>
    <p:sldId id="539" r:id="rId39"/>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6B137"/>
    <a:srgbClr val="35B33E"/>
    <a:srgbClr val="68A0D5"/>
    <a:srgbClr val="5B90D1"/>
    <a:srgbClr val="83C3D5"/>
    <a:srgbClr val="7ADEBC"/>
    <a:srgbClr val="969696"/>
    <a:srgbClr val="60A8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3" autoAdjust="0"/>
    <p:restoredTop sz="90328" autoAdjust="0"/>
  </p:normalViewPr>
  <p:slideViewPr>
    <p:cSldViewPr>
      <p:cViewPr varScale="1">
        <p:scale>
          <a:sx n="80" d="100"/>
          <a:sy n="80" d="100"/>
        </p:scale>
        <p:origin x="-1812" y="-84"/>
      </p:cViewPr>
      <p:guideLst>
        <p:guide orient="horz" pos="2211"/>
        <p:guide pos="284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0658" name="页眉占位符 70657"/>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endParaRPr lang="en-US"/>
          </a:p>
        </p:txBody>
      </p:sp>
      <p:sp>
        <p:nvSpPr>
          <p:cNvPr id="70659" name="日期占位符 70658"/>
          <p:cNvSpPr>
            <a:spLocks noGrp="1"/>
          </p:cNvSpPr>
          <p:nvPr>
            <p:ph type="dt" sz="quarter" idx="1"/>
          </p:nvPr>
        </p:nvSpPr>
        <p:spPr>
          <a:xfrm>
            <a:off x="3884613" y="0"/>
            <a:ext cx="2971800" cy="457200"/>
          </a:xfrm>
          <a:prstGeom prst="rect">
            <a:avLst/>
          </a:prstGeom>
          <a:noFill/>
          <a:ln w="9525">
            <a:noFill/>
          </a:ln>
        </p:spPr>
        <p:txBody>
          <a:bodyPr/>
          <a:lstStyle>
            <a:lvl1pPr algn="r">
              <a:defRPr sz="1200" noProof="1"/>
            </a:lvl1pPr>
          </a:lstStyle>
          <a:p>
            <a:endParaRPr lang="en-US"/>
          </a:p>
        </p:txBody>
      </p:sp>
      <p:sp>
        <p:nvSpPr>
          <p:cNvPr id="70660" name="页脚占位符 70659"/>
          <p:cNvSpPr>
            <a:spLocks noGrp="1"/>
          </p:cNvSpPr>
          <p:nvPr>
            <p:ph type="ftr" sz="quarter" idx="2"/>
          </p:nvPr>
        </p:nvSpPr>
        <p:spPr>
          <a:xfrm>
            <a:off x="0" y="8685213"/>
            <a:ext cx="2971800" cy="457200"/>
          </a:xfrm>
          <a:prstGeom prst="rect">
            <a:avLst/>
          </a:prstGeom>
          <a:noFill/>
          <a:ln w="9525">
            <a:noFill/>
          </a:ln>
        </p:spPr>
        <p:txBody>
          <a:bodyPr anchor="b"/>
          <a:lstStyle>
            <a:lvl1pPr>
              <a:defRPr sz="1200" noProof="1"/>
            </a:lvl1pPr>
          </a:lstStyle>
          <a:p>
            <a:endParaRPr lang="en-US"/>
          </a:p>
        </p:txBody>
      </p:sp>
      <p:sp>
        <p:nvSpPr>
          <p:cNvPr id="70661" name="灯片编号占位符 70660"/>
          <p:cNvSpPr>
            <a:spLocks noGrp="1"/>
          </p:cNvSpPr>
          <p:nvPr>
            <p:ph type="sldNum" sz="quarter" idx="3"/>
          </p:nvPr>
        </p:nvSpPr>
        <p:spPr>
          <a:xfrm>
            <a:off x="3884613" y="8685213"/>
            <a:ext cx="2971800" cy="457200"/>
          </a:xfrm>
          <a:prstGeom prst="rect">
            <a:avLst/>
          </a:prstGeom>
          <a:noFill/>
          <a:ln w="9525">
            <a:noFill/>
          </a:ln>
        </p:spPr>
        <p:txBody>
          <a:bodyPr anchor="b"/>
          <a:lstStyle>
            <a:lvl1pPr algn="r">
              <a:defRPr sz="1200" noProof="1"/>
            </a:lvl1pPr>
          </a:lstStyle>
          <a:p>
            <a:fld id="{720DD98E-1D9B-4677-AF7B-3FCFF42B17D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pPr/>
              <a:t>2021/9/22</a:t>
            </a:fld>
            <a:endParaRPr lang="zh-CN" altLang="en-US"/>
          </a:p>
        </p:txBody>
      </p:sp>
      <p:sp>
        <p:nvSpPr>
          <p:cNvPr id="6148"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614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noProof="1" smtClean="0"/>
            </a:lvl1pPr>
          </a:lstStyle>
          <a:p>
            <a:fld id="{EB7108CD-0FA6-43CA-8282-ED4FC41BEED4}"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r>
              <a:rPr lang="zh-CN" altLang="en-US" dirty="0" smtClean="0"/>
              <a:t>搜索关键字：脊髓、格林巴利</a:t>
            </a:r>
            <a:r>
              <a:rPr lang="en-US" altLang="zh-CN" dirty="0" smtClean="0"/>
              <a:t>/</a:t>
            </a:r>
            <a:r>
              <a:rPr lang="zh-CN" altLang="en-US" dirty="0" smtClean="0"/>
              <a:t>吉兰巴雷</a:t>
            </a:r>
            <a:r>
              <a:rPr lang="en-US" altLang="zh-CN" dirty="0" smtClean="0"/>
              <a:t>/</a:t>
            </a:r>
            <a:r>
              <a:rPr lang="en-US" sz="1200" b="0" i="0" kern="1200" dirty="0" smtClean="0">
                <a:solidFill>
                  <a:schemeClr val="tx1"/>
                </a:solidFill>
                <a:latin typeface="+mn-lt"/>
                <a:ea typeface="+mn-ea"/>
                <a:cs typeface="+mn-cs"/>
              </a:rPr>
              <a:t>GBS</a:t>
            </a:r>
            <a:r>
              <a:rPr lang="zh-CN" altLang="en-US" sz="1200" b="0" i="0" kern="1200" smtClean="0">
                <a:solidFill>
                  <a:schemeClr val="tx1"/>
                </a:solidFill>
                <a:latin typeface="+mn-lt"/>
                <a:ea typeface="+mn-ea"/>
                <a:cs typeface="+mn-cs"/>
              </a:rPr>
              <a:t>、神经病、神经根、神经炎、神经丛、麻痹、肌无力、肌炎、肌病、肉毒、钾、瘫</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r>
              <a:rPr lang="zh-CN" altLang="en-US" dirty="0" smtClean="0"/>
              <a:t>搜索关键字：脊髓、格林巴利</a:t>
            </a:r>
            <a:r>
              <a:rPr lang="en-US" altLang="zh-CN" dirty="0" smtClean="0"/>
              <a:t>/</a:t>
            </a:r>
            <a:r>
              <a:rPr lang="zh-CN" altLang="en-US" dirty="0" smtClean="0"/>
              <a:t>吉兰巴雷</a:t>
            </a:r>
            <a:r>
              <a:rPr lang="en-US" altLang="zh-CN" dirty="0" smtClean="0"/>
              <a:t>/</a:t>
            </a:r>
            <a:r>
              <a:rPr lang="en-US" sz="1200" b="0" i="0" kern="1200" dirty="0" smtClean="0">
                <a:solidFill>
                  <a:schemeClr val="tx1"/>
                </a:solidFill>
                <a:latin typeface="+mn-lt"/>
                <a:ea typeface="+mn-ea"/>
                <a:cs typeface="+mn-cs"/>
              </a:rPr>
              <a:t>GBS</a:t>
            </a:r>
            <a:r>
              <a:rPr lang="zh-CN" altLang="en-US" sz="1200" b="0" i="0" kern="1200" dirty="0" smtClean="0">
                <a:solidFill>
                  <a:schemeClr val="tx1"/>
                </a:solidFill>
                <a:latin typeface="+mn-lt"/>
                <a:ea typeface="+mn-ea"/>
                <a:cs typeface="+mn-cs"/>
              </a:rPr>
              <a:t>、神经病、神经根、神经炎、神经丛、麻痹、肌无力、肌炎、肌病、肉毒、钾、瘫</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r>
              <a:rPr lang="zh-CN" altLang="en-US" noProof="0" dirty="0">
                <a:ln>
                  <a:noFill/>
                </a:ln>
                <a:effectLst/>
                <a:uLnTx/>
                <a:uFillTx/>
                <a:sym typeface="+mn-ea"/>
              </a:rPr>
              <a:t>病毒学检测是确诊脊灰的根本方法。</a:t>
            </a:r>
            <a:endParaRPr lang="zh-CN" altLang="en-US" b="1" noProof="0" dirty="0">
              <a:ln>
                <a:noFill/>
              </a:ln>
              <a:effectLst/>
              <a:uLnTx/>
              <a:uFillTx/>
              <a:sym typeface="+mn-ea"/>
            </a:endParaRPr>
          </a:p>
          <a:p>
            <a:endParaRPr lang="zh-CN" altLang="en-US" b="1" noProof="0" dirty="0">
              <a:ln>
                <a:noFill/>
              </a:ln>
              <a:effectLst/>
              <a:uLnTx/>
              <a:uFillTx/>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文本框 3085"/>
          <p:cNvSpPr txBox="1">
            <a:spLocks noChangeArrowheads="1"/>
          </p:cNvSpPr>
          <p:nvPr/>
        </p:nvSpPr>
        <p:spPr bwMode="auto">
          <a:xfrm>
            <a:off x="7620000" y="304800"/>
            <a:ext cx="1231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b="1" i="1">
                <a:solidFill>
                  <a:schemeClr val="accent2"/>
                </a:solidFill>
                <a:ea typeface="宋体" panose="02010600030101010101" pitchFamily="2" charset="-122"/>
              </a:rPr>
              <a:t>LOGO</a:t>
            </a:r>
          </a:p>
        </p:txBody>
      </p:sp>
      <p:sp>
        <p:nvSpPr>
          <p:cNvPr id="3075" name="副标题 3074"/>
          <p:cNvSpPr>
            <a:spLocks noGrp="1"/>
          </p:cNvSpPr>
          <p:nvPr>
            <p:ph type="subTitle" idx="1"/>
          </p:nvPr>
        </p:nvSpPr>
        <p:spPr>
          <a:xfrm>
            <a:off x="477838" y="2481263"/>
            <a:ext cx="4648200" cy="381000"/>
          </a:xfrm>
          <a:prstGeom prst="rect">
            <a:avLst/>
          </a:prstGeom>
          <a:noFill/>
          <a:ln w="9525">
            <a:noFill/>
          </a:ln>
        </p:spPr>
        <p:txBody>
          <a:bodyPr/>
          <a:lstStyle>
            <a:lvl1pPr marL="0" lvl="0" indent="0">
              <a:buNone/>
              <a:defRPr sz="1600" b="1">
                <a:solidFill>
                  <a:schemeClr val="bg1"/>
                </a:solidFill>
              </a:defRPr>
            </a:lvl1pPr>
            <a:lvl2pPr marL="457200" lvl="1" indent="0" algn="ctr">
              <a:buNone/>
              <a:defRPr sz="1600" b="1">
                <a:solidFill>
                  <a:schemeClr val="bg1"/>
                </a:solidFill>
              </a:defRPr>
            </a:lvl2pPr>
            <a:lvl3pPr marL="914400" lvl="2" indent="0" algn="ctr">
              <a:buNone/>
              <a:defRPr sz="1600" b="1">
                <a:solidFill>
                  <a:schemeClr val="bg1"/>
                </a:solidFill>
              </a:defRPr>
            </a:lvl3pPr>
            <a:lvl4pPr marL="1371600" lvl="3" indent="0" algn="ctr">
              <a:buNone/>
              <a:defRPr sz="1600" b="1">
                <a:solidFill>
                  <a:schemeClr val="bg1"/>
                </a:solidFill>
              </a:defRPr>
            </a:lvl4pPr>
            <a:lvl5pPr marL="1828800" lvl="4" indent="0" algn="ctr">
              <a:buNone/>
              <a:defRPr sz="1600" b="1">
                <a:solidFill>
                  <a:schemeClr val="bg1"/>
                </a:solidFill>
              </a:defRPr>
            </a:lvl5pPr>
          </a:lstStyle>
          <a:p>
            <a:pPr lvl="0"/>
            <a:r>
              <a:rPr lang="en-US" altLang="zh-CN" noProof="1"/>
              <a:t>Click to edit Master subtitle style</a:t>
            </a:r>
          </a:p>
        </p:txBody>
      </p:sp>
      <p:sp>
        <p:nvSpPr>
          <p:cNvPr id="3074" name="标题 3073"/>
          <p:cNvSpPr>
            <a:spLocks noGrp="1"/>
          </p:cNvSpPr>
          <p:nvPr>
            <p:ph type="ctrTitle"/>
          </p:nvPr>
        </p:nvSpPr>
        <p:spPr>
          <a:xfrm>
            <a:off x="381000" y="1371600"/>
            <a:ext cx="8153400" cy="762000"/>
          </a:xfrm>
          <a:prstGeom prst="rect">
            <a:avLst/>
          </a:prstGeom>
          <a:noFill/>
          <a:ln w="9525">
            <a:noFill/>
          </a:ln>
        </p:spPr>
        <p:txBody>
          <a:bodyPr/>
          <a:lstStyle>
            <a:lvl1pPr lvl="0">
              <a:defRPr sz="4000">
                <a:solidFill>
                  <a:schemeClr val="tx2"/>
                </a:solidFill>
              </a:defRPr>
            </a:lvl1pPr>
          </a:lstStyle>
          <a:p>
            <a:pPr lvl="0"/>
            <a:r>
              <a:rPr lang="en-US" altLang="zh-CN" noProof="1"/>
              <a:t>Click to edit Master title style</a:t>
            </a:r>
          </a:p>
        </p:txBody>
      </p:sp>
      <p:sp>
        <p:nvSpPr>
          <p:cNvPr id="5" name="日期占位符 3075"/>
          <p:cNvSpPr>
            <a:spLocks noGrp="1"/>
          </p:cNvSpPr>
          <p:nvPr>
            <p:ph type="dt" sz="half" idx="10"/>
          </p:nvPr>
        </p:nvSpPr>
        <p:spPr>
          <a:xfrm>
            <a:off x="457200" y="6477000"/>
            <a:ext cx="2133600" cy="244475"/>
          </a:xfrm>
        </p:spPr>
        <p:txBody>
          <a:bodyPr anchor="t"/>
          <a:lstStyle>
            <a:lvl1pPr>
              <a:defRPr sz="1200">
                <a:solidFill>
                  <a:schemeClr val="bg1"/>
                </a:solidFill>
              </a:defRPr>
            </a:lvl1pPr>
          </a:lstStyle>
          <a:p>
            <a:endParaRPr lang="en-US"/>
          </a:p>
        </p:txBody>
      </p:sp>
      <p:sp>
        <p:nvSpPr>
          <p:cNvPr id="6" name="页脚占位符 3076"/>
          <p:cNvSpPr>
            <a:spLocks noGrp="1"/>
          </p:cNvSpPr>
          <p:nvPr>
            <p:ph type="ftr" sz="quarter" idx="11"/>
          </p:nvPr>
        </p:nvSpPr>
        <p:spPr>
          <a:xfrm>
            <a:off x="5867400" y="6477000"/>
            <a:ext cx="2895600" cy="244475"/>
          </a:xfrm>
        </p:spPr>
        <p:txBody>
          <a:bodyPr anchor="t"/>
          <a:lstStyle>
            <a:lvl1pPr algn="r">
              <a:defRPr sz="1200">
                <a:solidFill>
                  <a:schemeClr val="bg1"/>
                </a:solidFill>
              </a:defRPr>
            </a:lvl1pPr>
          </a:lstStyle>
          <a:p>
            <a:endParaRPr lang="en-US"/>
          </a:p>
        </p:txBody>
      </p:sp>
      <p:sp>
        <p:nvSpPr>
          <p:cNvPr id="7" name="灯片编号占位符 3077"/>
          <p:cNvSpPr>
            <a:spLocks noGrp="1"/>
          </p:cNvSpPr>
          <p:nvPr>
            <p:ph type="sldNum" sz="quarter" idx="12"/>
          </p:nvPr>
        </p:nvSpPr>
        <p:spPr>
          <a:xfrm>
            <a:off x="3429000" y="6477000"/>
            <a:ext cx="2133600" cy="244475"/>
          </a:xfrm>
        </p:spPr>
        <p:txBody>
          <a:bodyPr anchor="t"/>
          <a:lstStyle>
            <a:lvl1pPr algn="ctr">
              <a:defRPr sz="1200">
                <a:solidFill>
                  <a:schemeClr val="bg1"/>
                </a:solidFill>
              </a:defRPr>
            </a:lvl1pPr>
          </a:lstStyle>
          <a:p>
            <a:fld id="{799BC0B8-72CB-4D0F-BA3D-03C0D4D83527}" type="slidenum">
              <a:rPr lang="en-US"/>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685A1BCA-D940-4830-9976-A414C2BE6D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533400"/>
            <a:ext cx="5828748" cy="57912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030ED48B-CBBF-4D05-BCB2-403BF550FA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endParaRPr lang="zh-CN" altLang="en-US" noProof="1"/>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93450A6E-EEC0-42C3-B966-6E49DD00116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文本框 3085"/>
          <p:cNvSpPr txBox="1">
            <a:spLocks noChangeArrowheads="1"/>
          </p:cNvSpPr>
          <p:nvPr/>
        </p:nvSpPr>
        <p:spPr bwMode="auto">
          <a:xfrm>
            <a:off x="7620000" y="304800"/>
            <a:ext cx="1231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b="1" i="1">
                <a:solidFill>
                  <a:schemeClr val="accent2"/>
                </a:solidFill>
                <a:ea typeface="宋体" panose="02010600030101010101" pitchFamily="2" charset="-122"/>
              </a:rPr>
              <a:t>LOGO</a:t>
            </a:r>
          </a:p>
        </p:txBody>
      </p:sp>
      <p:sp>
        <p:nvSpPr>
          <p:cNvPr id="3075" name="副标题 3074"/>
          <p:cNvSpPr>
            <a:spLocks noGrp="1"/>
          </p:cNvSpPr>
          <p:nvPr>
            <p:ph type="subTitle" idx="1"/>
          </p:nvPr>
        </p:nvSpPr>
        <p:spPr>
          <a:xfrm>
            <a:off x="477838" y="2481263"/>
            <a:ext cx="4648200" cy="381000"/>
          </a:xfrm>
          <a:prstGeom prst="rect">
            <a:avLst/>
          </a:prstGeom>
          <a:noFill/>
          <a:ln w="9525">
            <a:noFill/>
          </a:ln>
        </p:spPr>
        <p:txBody>
          <a:bodyPr/>
          <a:lstStyle>
            <a:lvl1pPr marL="0" lvl="0" indent="0">
              <a:buNone/>
              <a:defRPr sz="1600" b="1">
                <a:solidFill>
                  <a:schemeClr val="bg1"/>
                </a:solidFill>
              </a:defRPr>
            </a:lvl1pPr>
            <a:lvl2pPr marL="457200" lvl="1" indent="0" algn="ctr">
              <a:buNone/>
              <a:defRPr sz="1600" b="1">
                <a:solidFill>
                  <a:schemeClr val="bg1"/>
                </a:solidFill>
              </a:defRPr>
            </a:lvl2pPr>
            <a:lvl3pPr marL="914400" lvl="2" indent="0" algn="ctr">
              <a:buNone/>
              <a:defRPr sz="1600" b="1">
                <a:solidFill>
                  <a:schemeClr val="bg1"/>
                </a:solidFill>
              </a:defRPr>
            </a:lvl3pPr>
            <a:lvl4pPr marL="1371600" lvl="3" indent="0" algn="ctr">
              <a:buNone/>
              <a:defRPr sz="1600" b="1">
                <a:solidFill>
                  <a:schemeClr val="bg1"/>
                </a:solidFill>
              </a:defRPr>
            </a:lvl4pPr>
            <a:lvl5pPr marL="1828800" lvl="4" indent="0" algn="ctr">
              <a:buNone/>
              <a:defRPr sz="1600" b="1">
                <a:solidFill>
                  <a:schemeClr val="bg1"/>
                </a:solidFill>
              </a:defRPr>
            </a:lvl5pPr>
          </a:lstStyle>
          <a:p>
            <a:pPr lvl="0"/>
            <a:r>
              <a:rPr lang="en-US" altLang="zh-CN" noProof="1"/>
              <a:t>Click to edit Master subtitle style</a:t>
            </a:r>
          </a:p>
        </p:txBody>
      </p:sp>
      <p:sp>
        <p:nvSpPr>
          <p:cNvPr id="3074" name="标题 3073"/>
          <p:cNvSpPr>
            <a:spLocks noGrp="1"/>
          </p:cNvSpPr>
          <p:nvPr>
            <p:ph type="ctrTitle"/>
          </p:nvPr>
        </p:nvSpPr>
        <p:spPr>
          <a:xfrm>
            <a:off x="381000" y="1371600"/>
            <a:ext cx="8153400" cy="762000"/>
          </a:xfrm>
          <a:prstGeom prst="rect">
            <a:avLst/>
          </a:prstGeom>
          <a:noFill/>
          <a:ln w="9525">
            <a:noFill/>
          </a:ln>
        </p:spPr>
        <p:txBody>
          <a:bodyPr/>
          <a:lstStyle>
            <a:lvl1pPr lvl="0">
              <a:defRPr sz="4000">
                <a:solidFill>
                  <a:schemeClr val="tx2"/>
                </a:solidFill>
              </a:defRPr>
            </a:lvl1pPr>
          </a:lstStyle>
          <a:p>
            <a:pPr lvl="0"/>
            <a:r>
              <a:rPr lang="en-US" altLang="zh-CN" noProof="1"/>
              <a:t>Click to edit Master title style</a:t>
            </a:r>
          </a:p>
        </p:txBody>
      </p:sp>
      <p:sp>
        <p:nvSpPr>
          <p:cNvPr id="5" name="日期占位符 3075"/>
          <p:cNvSpPr>
            <a:spLocks noGrp="1"/>
          </p:cNvSpPr>
          <p:nvPr>
            <p:ph type="dt" sz="half" idx="10"/>
          </p:nvPr>
        </p:nvSpPr>
        <p:spPr>
          <a:xfrm>
            <a:off x="457200" y="6477000"/>
            <a:ext cx="2133600" cy="244475"/>
          </a:xfrm>
        </p:spPr>
        <p:txBody>
          <a:bodyPr anchor="t"/>
          <a:lstStyle>
            <a:lvl1pPr>
              <a:defRPr sz="1200">
                <a:solidFill>
                  <a:schemeClr val="bg1"/>
                </a:solidFill>
              </a:defRPr>
            </a:lvl1pPr>
          </a:lstStyle>
          <a:p>
            <a:endParaRPr lang="en-US"/>
          </a:p>
        </p:txBody>
      </p:sp>
      <p:sp>
        <p:nvSpPr>
          <p:cNvPr id="6" name="页脚占位符 3076"/>
          <p:cNvSpPr>
            <a:spLocks noGrp="1"/>
          </p:cNvSpPr>
          <p:nvPr>
            <p:ph type="ftr" sz="quarter" idx="11"/>
          </p:nvPr>
        </p:nvSpPr>
        <p:spPr>
          <a:xfrm>
            <a:off x="5867400" y="6477000"/>
            <a:ext cx="2895600" cy="244475"/>
          </a:xfrm>
        </p:spPr>
        <p:txBody>
          <a:bodyPr anchor="t"/>
          <a:lstStyle>
            <a:lvl1pPr algn="r">
              <a:defRPr sz="1200">
                <a:solidFill>
                  <a:schemeClr val="bg1"/>
                </a:solidFill>
              </a:defRPr>
            </a:lvl1pPr>
          </a:lstStyle>
          <a:p>
            <a:endParaRPr lang="en-US"/>
          </a:p>
        </p:txBody>
      </p:sp>
      <p:sp>
        <p:nvSpPr>
          <p:cNvPr id="7" name="灯片编号占位符 3077"/>
          <p:cNvSpPr>
            <a:spLocks noGrp="1"/>
          </p:cNvSpPr>
          <p:nvPr>
            <p:ph type="sldNum" sz="quarter" idx="12"/>
          </p:nvPr>
        </p:nvSpPr>
        <p:spPr>
          <a:xfrm>
            <a:off x="3429000" y="6477000"/>
            <a:ext cx="2133600" cy="244475"/>
          </a:xfrm>
        </p:spPr>
        <p:txBody>
          <a:bodyPr anchor="t"/>
          <a:lstStyle>
            <a:lvl1pPr algn="ctr">
              <a:defRPr sz="1200">
                <a:solidFill>
                  <a:schemeClr val="bg1"/>
                </a:solidFill>
              </a:defRPr>
            </a:lvl1pPr>
          </a:lstStyle>
          <a:p>
            <a:fld id="{DC57619A-76C0-4530-B276-6E0DB82465FD}" type="slidenum">
              <a:rPr lang="en-US"/>
              <a:pPr/>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BA27F721-9F7D-4D10-8955-AA3EF5D1A02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3BFB876B-1152-49B3-86EF-FCDAEBF3041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85800" y="1676400"/>
            <a:ext cx="3845814" cy="46482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88586" y="1676400"/>
            <a:ext cx="3845814" cy="46482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3AADC24A-C1E7-4F9C-8838-BFD21C59CE3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p:cNvSpPr>
            <a:spLocks noGrp="1"/>
          </p:cNvSpPr>
          <p:nvPr>
            <p:ph type="dt" sz="half" idx="10"/>
          </p:nvPr>
        </p:nvSpPr>
        <p:spPr/>
        <p:txBody>
          <a:bodyPr/>
          <a:lstStyle>
            <a:lvl1pPr>
              <a:defRPr/>
            </a:lvl1pPr>
          </a:lstStyle>
          <a:p>
            <a:endParaRPr lang="en-US"/>
          </a:p>
        </p:txBody>
      </p:sp>
      <p:sp>
        <p:nvSpPr>
          <p:cNvPr id="8" name="页脚占位符 1028"/>
          <p:cNvSpPr>
            <a:spLocks noGrp="1"/>
          </p:cNvSpPr>
          <p:nvPr>
            <p:ph type="ftr" sz="quarter" idx="11"/>
          </p:nvPr>
        </p:nvSpPr>
        <p:spPr/>
        <p:txBody>
          <a:bodyPr/>
          <a:lstStyle>
            <a:lvl1pPr>
              <a:defRPr/>
            </a:lvl1pPr>
          </a:lstStyle>
          <a:p>
            <a:r>
              <a:rPr lang="en-US" altLang="zh-CN"/>
              <a:t>www.themegallery.com</a:t>
            </a:r>
          </a:p>
        </p:txBody>
      </p:sp>
      <p:sp>
        <p:nvSpPr>
          <p:cNvPr id="9" name="灯片编号占位符 1029"/>
          <p:cNvSpPr>
            <a:spLocks noGrp="1"/>
          </p:cNvSpPr>
          <p:nvPr>
            <p:ph type="sldNum" sz="quarter" idx="12"/>
          </p:nvPr>
        </p:nvSpPr>
        <p:spPr/>
        <p:txBody>
          <a:bodyPr/>
          <a:lstStyle>
            <a:lvl1pPr>
              <a:defRPr/>
            </a:lvl1pPr>
          </a:lstStyle>
          <a:p>
            <a:fld id="{428C04FC-8443-47E3-B107-0715A50D261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027"/>
          <p:cNvSpPr>
            <a:spLocks noGrp="1"/>
          </p:cNvSpPr>
          <p:nvPr>
            <p:ph type="dt" sz="half" idx="10"/>
          </p:nvPr>
        </p:nvSpPr>
        <p:spPr/>
        <p:txBody>
          <a:bodyPr/>
          <a:lstStyle>
            <a:lvl1pPr>
              <a:defRPr/>
            </a:lvl1pPr>
          </a:lstStyle>
          <a:p>
            <a:endParaRPr lang="en-US"/>
          </a:p>
        </p:txBody>
      </p:sp>
      <p:sp>
        <p:nvSpPr>
          <p:cNvPr id="4" name="页脚占位符 1028"/>
          <p:cNvSpPr>
            <a:spLocks noGrp="1"/>
          </p:cNvSpPr>
          <p:nvPr>
            <p:ph type="ftr" sz="quarter" idx="11"/>
          </p:nvPr>
        </p:nvSpPr>
        <p:spPr/>
        <p:txBody>
          <a:bodyPr/>
          <a:lstStyle>
            <a:lvl1pPr>
              <a:defRPr/>
            </a:lvl1pPr>
          </a:lstStyle>
          <a:p>
            <a:r>
              <a:rPr lang="en-US" altLang="zh-CN"/>
              <a:t>www.themegallery.com</a:t>
            </a:r>
          </a:p>
        </p:txBody>
      </p:sp>
      <p:sp>
        <p:nvSpPr>
          <p:cNvPr id="5" name="灯片编号占位符 1029"/>
          <p:cNvSpPr>
            <a:spLocks noGrp="1"/>
          </p:cNvSpPr>
          <p:nvPr>
            <p:ph type="sldNum" sz="quarter" idx="12"/>
          </p:nvPr>
        </p:nvSpPr>
        <p:spPr/>
        <p:txBody>
          <a:bodyPr/>
          <a:lstStyle>
            <a:lvl1pPr>
              <a:defRPr/>
            </a:lvl1pPr>
          </a:lstStyle>
          <a:p>
            <a:fld id="{4C9D0407-CF59-4D4F-99EC-B31A2BBD5DB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endParaRPr lang="en-US"/>
          </a:p>
        </p:txBody>
      </p:sp>
      <p:sp>
        <p:nvSpPr>
          <p:cNvPr id="3" name="页脚占位符 1028"/>
          <p:cNvSpPr>
            <a:spLocks noGrp="1"/>
          </p:cNvSpPr>
          <p:nvPr>
            <p:ph type="ftr" sz="quarter" idx="11"/>
          </p:nvPr>
        </p:nvSpPr>
        <p:spPr/>
        <p:txBody>
          <a:bodyPr/>
          <a:lstStyle>
            <a:lvl1pPr>
              <a:defRPr/>
            </a:lvl1pPr>
          </a:lstStyle>
          <a:p>
            <a:r>
              <a:rPr lang="en-US" altLang="zh-CN"/>
              <a:t>www.themegallery.com</a:t>
            </a:r>
          </a:p>
        </p:txBody>
      </p:sp>
      <p:sp>
        <p:nvSpPr>
          <p:cNvPr id="4" name="灯片编号占位符 1029"/>
          <p:cNvSpPr>
            <a:spLocks noGrp="1"/>
          </p:cNvSpPr>
          <p:nvPr>
            <p:ph type="sldNum" sz="quarter" idx="12"/>
          </p:nvPr>
        </p:nvSpPr>
        <p:spPr/>
        <p:txBody>
          <a:bodyPr/>
          <a:lstStyle>
            <a:lvl1pPr>
              <a:defRPr/>
            </a:lvl1pPr>
          </a:lstStyle>
          <a:p>
            <a:fld id="{B9F2D232-C066-4BA0-B94F-60621F2822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0FA7AB62-7BAC-4A23-A073-B1322EB33BB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D8DDC092-2341-4276-93C4-F91A7B4E89C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A603BC4B-7D94-4064-A3D6-947496C8D92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96B826A0-3C81-475B-AC34-83CF72BA0DB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533400"/>
            <a:ext cx="5828748" cy="57912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31F8F64B-2B86-430C-8787-3B416C55605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endParaRPr lang="zh-CN" altLang="en-US" noProof="1"/>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776EBF2F-1405-4E1D-8095-E321D48DB0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1027"/>
          <p:cNvSpPr>
            <a:spLocks noGrp="1"/>
          </p:cNvSpPr>
          <p:nvPr>
            <p:ph type="dt" sz="half" idx="10"/>
          </p:nvPr>
        </p:nvSpPr>
        <p:spPr/>
        <p:txBody>
          <a:bodyPr/>
          <a:lstStyle>
            <a:lvl1pPr>
              <a:defRPr/>
            </a:lvl1pPr>
          </a:lstStyle>
          <a:p>
            <a:endParaRPr lang="en-US"/>
          </a:p>
        </p:txBody>
      </p:sp>
      <p:sp>
        <p:nvSpPr>
          <p:cNvPr id="5" name="页脚占位符 1028"/>
          <p:cNvSpPr>
            <a:spLocks noGrp="1"/>
          </p:cNvSpPr>
          <p:nvPr>
            <p:ph type="ftr" sz="quarter" idx="11"/>
          </p:nvPr>
        </p:nvSpPr>
        <p:spPr/>
        <p:txBody>
          <a:bodyPr/>
          <a:lstStyle>
            <a:lvl1pPr>
              <a:defRPr/>
            </a:lvl1pPr>
          </a:lstStyle>
          <a:p>
            <a:r>
              <a:rPr lang="en-US" altLang="zh-CN"/>
              <a:t>www.themegallery.com</a:t>
            </a:r>
          </a:p>
        </p:txBody>
      </p:sp>
      <p:sp>
        <p:nvSpPr>
          <p:cNvPr id="6" name="灯片编号占位符 1029"/>
          <p:cNvSpPr>
            <a:spLocks noGrp="1"/>
          </p:cNvSpPr>
          <p:nvPr>
            <p:ph type="sldNum" sz="quarter" idx="12"/>
          </p:nvPr>
        </p:nvSpPr>
        <p:spPr/>
        <p:txBody>
          <a:bodyPr/>
          <a:lstStyle>
            <a:lvl1pPr>
              <a:defRPr/>
            </a:lvl1pPr>
          </a:lstStyle>
          <a:p>
            <a:fld id="{98BB76F5-5049-472D-B58D-84E46DE99FE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85800" y="1676400"/>
            <a:ext cx="3845814" cy="46482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88586" y="1676400"/>
            <a:ext cx="3845814" cy="46482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F313A6A6-7AFB-406A-A0A4-1519862A555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p:cNvSpPr>
            <a:spLocks noGrp="1"/>
          </p:cNvSpPr>
          <p:nvPr>
            <p:ph type="dt" sz="half" idx="10"/>
          </p:nvPr>
        </p:nvSpPr>
        <p:spPr/>
        <p:txBody>
          <a:bodyPr/>
          <a:lstStyle>
            <a:lvl1pPr>
              <a:defRPr/>
            </a:lvl1pPr>
          </a:lstStyle>
          <a:p>
            <a:endParaRPr lang="en-US"/>
          </a:p>
        </p:txBody>
      </p:sp>
      <p:sp>
        <p:nvSpPr>
          <p:cNvPr id="8" name="页脚占位符 1028"/>
          <p:cNvSpPr>
            <a:spLocks noGrp="1"/>
          </p:cNvSpPr>
          <p:nvPr>
            <p:ph type="ftr" sz="quarter" idx="11"/>
          </p:nvPr>
        </p:nvSpPr>
        <p:spPr/>
        <p:txBody>
          <a:bodyPr/>
          <a:lstStyle>
            <a:lvl1pPr>
              <a:defRPr/>
            </a:lvl1pPr>
          </a:lstStyle>
          <a:p>
            <a:r>
              <a:rPr lang="en-US" altLang="zh-CN"/>
              <a:t>www.themegallery.com</a:t>
            </a:r>
          </a:p>
        </p:txBody>
      </p:sp>
      <p:sp>
        <p:nvSpPr>
          <p:cNvPr id="9" name="灯片编号占位符 1029"/>
          <p:cNvSpPr>
            <a:spLocks noGrp="1"/>
          </p:cNvSpPr>
          <p:nvPr>
            <p:ph type="sldNum" sz="quarter" idx="12"/>
          </p:nvPr>
        </p:nvSpPr>
        <p:spPr/>
        <p:txBody>
          <a:bodyPr/>
          <a:lstStyle>
            <a:lvl1pPr>
              <a:defRPr/>
            </a:lvl1pPr>
          </a:lstStyle>
          <a:p>
            <a:fld id="{DE1D9C5D-056C-4BD6-B061-784998A7A3B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027"/>
          <p:cNvSpPr>
            <a:spLocks noGrp="1"/>
          </p:cNvSpPr>
          <p:nvPr>
            <p:ph type="dt" sz="half" idx="10"/>
          </p:nvPr>
        </p:nvSpPr>
        <p:spPr/>
        <p:txBody>
          <a:bodyPr/>
          <a:lstStyle>
            <a:lvl1pPr>
              <a:defRPr/>
            </a:lvl1pPr>
          </a:lstStyle>
          <a:p>
            <a:endParaRPr lang="en-US"/>
          </a:p>
        </p:txBody>
      </p:sp>
      <p:sp>
        <p:nvSpPr>
          <p:cNvPr id="4" name="页脚占位符 1028"/>
          <p:cNvSpPr>
            <a:spLocks noGrp="1"/>
          </p:cNvSpPr>
          <p:nvPr>
            <p:ph type="ftr" sz="quarter" idx="11"/>
          </p:nvPr>
        </p:nvSpPr>
        <p:spPr/>
        <p:txBody>
          <a:bodyPr/>
          <a:lstStyle>
            <a:lvl1pPr>
              <a:defRPr/>
            </a:lvl1pPr>
          </a:lstStyle>
          <a:p>
            <a:r>
              <a:rPr lang="en-US" altLang="zh-CN"/>
              <a:t>www.themegallery.com</a:t>
            </a:r>
          </a:p>
        </p:txBody>
      </p:sp>
      <p:sp>
        <p:nvSpPr>
          <p:cNvPr id="5" name="灯片编号占位符 1029"/>
          <p:cNvSpPr>
            <a:spLocks noGrp="1"/>
          </p:cNvSpPr>
          <p:nvPr>
            <p:ph type="sldNum" sz="quarter" idx="12"/>
          </p:nvPr>
        </p:nvSpPr>
        <p:spPr/>
        <p:txBody>
          <a:bodyPr/>
          <a:lstStyle>
            <a:lvl1pPr>
              <a:defRPr/>
            </a:lvl1pPr>
          </a:lstStyle>
          <a:p>
            <a:fld id="{32DC2381-5FCB-4A66-B179-FEB86BB34E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endParaRPr lang="en-US"/>
          </a:p>
        </p:txBody>
      </p:sp>
      <p:sp>
        <p:nvSpPr>
          <p:cNvPr id="3" name="页脚占位符 1028"/>
          <p:cNvSpPr>
            <a:spLocks noGrp="1"/>
          </p:cNvSpPr>
          <p:nvPr>
            <p:ph type="ftr" sz="quarter" idx="11"/>
          </p:nvPr>
        </p:nvSpPr>
        <p:spPr/>
        <p:txBody>
          <a:bodyPr/>
          <a:lstStyle>
            <a:lvl1pPr>
              <a:defRPr/>
            </a:lvl1pPr>
          </a:lstStyle>
          <a:p>
            <a:r>
              <a:rPr lang="en-US" altLang="zh-CN"/>
              <a:t>www.themegallery.com</a:t>
            </a:r>
          </a:p>
        </p:txBody>
      </p:sp>
      <p:sp>
        <p:nvSpPr>
          <p:cNvPr id="4" name="灯片编号占位符 1029"/>
          <p:cNvSpPr>
            <a:spLocks noGrp="1"/>
          </p:cNvSpPr>
          <p:nvPr>
            <p:ph type="sldNum" sz="quarter" idx="12"/>
          </p:nvPr>
        </p:nvSpPr>
        <p:spPr/>
        <p:txBody>
          <a:bodyPr/>
          <a:lstStyle>
            <a:lvl1pPr>
              <a:defRPr/>
            </a:lvl1pPr>
          </a:lstStyle>
          <a:p>
            <a:fld id="{5E3959EE-8FA5-4367-A848-F73AB2EB99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45286B0F-F04E-4C90-A757-8FAF9C21D71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1027"/>
          <p:cNvSpPr>
            <a:spLocks noGrp="1"/>
          </p:cNvSpPr>
          <p:nvPr>
            <p:ph type="dt" sz="half" idx="10"/>
          </p:nvPr>
        </p:nvSpPr>
        <p:spPr/>
        <p:txBody>
          <a:bodyPr/>
          <a:lstStyle>
            <a:lvl1pPr>
              <a:defRPr/>
            </a:lvl1pPr>
          </a:lstStyle>
          <a:p>
            <a:endParaRPr lang="en-US"/>
          </a:p>
        </p:txBody>
      </p:sp>
      <p:sp>
        <p:nvSpPr>
          <p:cNvPr id="6" name="页脚占位符 1028"/>
          <p:cNvSpPr>
            <a:spLocks noGrp="1"/>
          </p:cNvSpPr>
          <p:nvPr>
            <p:ph type="ftr" sz="quarter" idx="11"/>
          </p:nvPr>
        </p:nvSpPr>
        <p:spPr/>
        <p:txBody>
          <a:bodyPr/>
          <a:lstStyle>
            <a:lvl1pPr>
              <a:defRPr/>
            </a:lvl1pPr>
          </a:lstStyle>
          <a:p>
            <a:r>
              <a:rPr lang="en-US" altLang="zh-CN"/>
              <a:t>www.themegallery.com</a:t>
            </a:r>
          </a:p>
        </p:txBody>
      </p:sp>
      <p:sp>
        <p:nvSpPr>
          <p:cNvPr id="7" name="灯片编号占位符 1029"/>
          <p:cNvSpPr>
            <a:spLocks noGrp="1"/>
          </p:cNvSpPr>
          <p:nvPr>
            <p:ph type="sldNum" sz="quarter" idx="12"/>
          </p:nvPr>
        </p:nvSpPr>
        <p:spPr/>
        <p:txBody>
          <a:bodyPr/>
          <a:lstStyle>
            <a:lvl1pPr>
              <a:defRPr/>
            </a:lvl1pPr>
          </a:lstStyle>
          <a:p>
            <a:fld id="{69F4B78F-D410-4D7A-9C99-146B0AC1B6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文本占位符 1026"/>
          <p:cNvSpPr>
            <a:spLocks noGrp="1" noChangeArrowheads="1"/>
          </p:cNvSpPr>
          <p:nvPr>
            <p:ph type="body" idx="4294967295"/>
          </p:nvPr>
        </p:nvSpPr>
        <p:spPr bwMode="auto">
          <a:xfrm>
            <a:off x="685800" y="1676400"/>
            <a:ext cx="78486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日期占位符 1027"/>
          <p:cNvSpPr>
            <a:spLocks noGrp="1"/>
          </p:cNvSpPr>
          <p:nvPr>
            <p:ph type="dt" sz="half" idx="2"/>
          </p:nvPr>
        </p:nvSpPr>
        <p:spPr>
          <a:xfrm>
            <a:off x="685800" y="6486525"/>
            <a:ext cx="1828800" cy="228600"/>
          </a:xfrm>
          <a:prstGeom prst="rect">
            <a:avLst/>
          </a:prstGeom>
          <a:noFill/>
          <a:ln w="9525">
            <a:noFill/>
          </a:ln>
        </p:spPr>
        <p:txBody>
          <a:bodyPr/>
          <a:lstStyle>
            <a:lvl1pPr>
              <a:defRPr sz="1200" noProof="1">
                <a:solidFill>
                  <a:schemeClr val="tx2"/>
                </a:solidFill>
              </a:defRPr>
            </a:lvl1pPr>
          </a:lstStyle>
          <a:p>
            <a:endParaRPr lang="en-US"/>
          </a:p>
        </p:txBody>
      </p:sp>
      <p:sp>
        <p:nvSpPr>
          <p:cNvPr id="1029" name="页脚占位符 1028"/>
          <p:cNvSpPr>
            <a:spLocks noGrp="1"/>
          </p:cNvSpPr>
          <p:nvPr>
            <p:ph type="ftr" sz="quarter" idx="3"/>
          </p:nvPr>
        </p:nvSpPr>
        <p:spPr>
          <a:xfrm>
            <a:off x="6781800" y="6477000"/>
            <a:ext cx="1905000" cy="228600"/>
          </a:xfrm>
          <a:prstGeom prst="rect">
            <a:avLst/>
          </a:prstGeom>
          <a:noFill/>
          <a:ln w="9525">
            <a:noFill/>
          </a:ln>
        </p:spPr>
        <p:txBody>
          <a:bodyPr/>
          <a:lstStyle>
            <a:lvl1pPr algn="r">
              <a:defRPr sz="1200" b="1" noProof="1">
                <a:solidFill>
                  <a:schemeClr val="tx2"/>
                </a:solidFill>
              </a:defRPr>
            </a:lvl1pPr>
          </a:lstStyle>
          <a:p>
            <a:r>
              <a:rPr lang="en-US" altLang="zh-CN"/>
              <a:t>www.themegallery.com</a:t>
            </a:r>
          </a:p>
        </p:txBody>
      </p:sp>
      <p:sp>
        <p:nvSpPr>
          <p:cNvPr id="1030" name="灯片编号占位符 1029"/>
          <p:cNvSpPr>
            <a:spLocks noGrp="1"/>
          </p:cNvSpPr>
          <p:nvPr>
            <p:ph type="sldNum" sz="quarter" idx="4"/>
          </p:nvPr>
        </p:nvSpPr>
        <p:spPr>
          <a:xfrm>
            <a:off x="3756025" y="6475413"/>
            <a:ext cx="2133600" cy="228600"/>
          </a:xfrm>
          <a:prstGeom prst="rect">
            <a:avLst/>
          </a:prstGeom>
          <a:noFill/>
          <a:ln w="9525">
            <a:noFill/>
          </a:ln>
        </p:spPr>
        <p:txBody>
          <a:bodyPr/>
          <a:lstStyle>
            <a:lvl1pPr algn="ctr">
              <a:defRPr sz="1200" noProof="1">
                <a:solidFill>
                  <a:schemeClr val="tx2"/>
                </a:solidFill>
              </a:defRPr>
            </a:lvl1pPr>
          </a:lstStyle>
          <a:p>
            <a:fld id="{FAB36F52-97C5-45AD-9E3D-46B115097823}" type="slidenum">
              <a:rPr lang="en-US"/>
              <a:pPr/>
              <a:t>‹#›</a:t>
            </a:fld>
            <a:endParaRPr lang="en-US"/>
          </a:p>
        </p:txBody>
      </p:sp>
      <p:sp>
        <p:nvSpPr>
          <p:cNvPr id="2" name="标题 1025"/>
          <p:cNvSpPr>
            <a:spLocks noGrp="1" noChangeArrowheads="1"/>
          </p:cNvSpPr>
          <p:nvPr>
            <p:ph type="title" idx="9"/>
          </p:nvPr>
        </p:nvSpPr>
        <p:spPr bwMode="auto">
          <a:xfrm>
            <a:off x="6096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1031" name="文本框 1118"/>
          <p:cNvSpPr txBox="1">
            <a:spLocks noChangeArrowheads="1"/>
          </p:cNvSpPr>
          <p:nvPr/>
        </p:nvSpPr>
        <p:spPr bwMode="auto">
          <a:xfrm>
            <a:off x="152400" y="152400"/>
            <a:ext cx="1143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i="1">
                <a:solidFill>
                  <a:schemeClr val="accent2"/>
                </a:solidFill>
                <a:ea typeface="宋体" panose="02010600030101010101" pitchFamily="2" charset="-122"/>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800" b="1" kern="1200">
          <a:solidFill>
            <a:schemeClr val="bg1"/>
          </a:solidFill>
          <a:latin typeface="+mj-lt"/>
          <a:ea typeface="+mj-ea"/>
          <a:cs typeface="+mj-cs"/>
        </a:defRPr>
      </a:lvl1pPr>
      <a:lvl2pPr algn="ctr" rtl="0" fontAlgn="base">
        <a:spcBef>
          <a:spcPct val="0"/>
        </a:spcBef>
        <a:spcAft>
          <a:spcPct val="0"/>
        </a:spcAft>
        <a:defRPr sz="2800" b="1">
          <a:solidFill>
            <a:schemeClr val="bg1"/>
          </a:solidFill>
          <a:latin typeface="Arial" panose="020B0604020202020204" pitchFamily="34" charset="0"/>
        </a:defRPr>
      </a:lvl2pPr>
      <a:lvl3pPr algn="ctr" rtl="0" fontAlgn="base">
        <a:spcBef>
          <a:spcPct val="0"/>
        </a:spcBef>
        <a:spcAft>
          <a:spcPct val="0"/>
        </a:spcAft>
        <a:defRPr sz="2800" b="1">
          <a:solidFill>
            <a:schemeClr val="bg1"/>
          </a:solidFill>
          <a:latin typeface="Arial" panose="020B0604020202020204" pitchFamily="34" charset="0"/>
        </a:defRPr>
      </a:lvl3pPr>
      <a:lvl4pPr algn="ctr" rtl="0" fontAlgn="base">
        <a:spcBef>
          <a:spcPct val="0"/>
        </a:spcBef>
        <a:spcAft>
          <a:spcPct val="0"/>
        </a:spcAft>
        <a:defRPr sz="2800" b="1">
          <a:solidFill>
            <a:schemeClr val="bg1"/>
          </a:solidFill>
          <a:latin typeface="Arial" panose="020B0604020202020204" pitchFamily="34" charset="0"/>
        </a:defRPr>
      </a:lvl4pPr>
      <a:lvl5pPr algn="ctr" rtl="0" fontAlgn="base">
        <a:spcBef>
          <a:spcPct val="0"/>
        </a:spcBef>
        <a:spcAft>
          <a:spcPct val="0"/>
        </a:spcAft>
        <a:defRPr sz="2800" b="1">
          <a:solidFill>
            <a:schemeClr val="bg1"/>
          </a:solidFill>
          <a:latin typeface="Arial" panose="020B0604020202020204" pitchFamily="34" charset="0"/>
        </a:defRPr>
      </a:lvl5pPr>
      <a:lvl6pPr marL="457200" algn="ctr" rtl="0" fontAlgn="base">
        <a:spcBef>
          <a:spcPct val="0"/>
        </a:spcBef>
        <a:spcAft>
          <a:spcPct val="0"/>
        </a:spcAft>
        <a:defRPr sz="2800" b="1">
          <a:solidFill>
            <a:schemeClr val="bg1"/>
          </a:solidFill>
          <a:latin typeface="Arial" panose="020B0604020202020204" pitchFamily="34" charset="0"/>
        </a:defRPr>
      </a:lvl6pPr>
      <a:lvl7pPr marL="914400" algn="ctr" rtl="0" fontAlgn="base">
        <a:spcBef>
          <a:spcPct val="0"/>
        </a:spcBef>
        <a:spcAft>
          <a:spcPct val="0"/>
        </a:spcAft>
        <a:defRPr sz="2800" b="1">
          <a:solidFill>
            <a:schemeClr val="bg1"/>
          </a:solidFill>
          <a:latin typeface="Arial" panose="020B0604020202020204" pitchFamily="34" charset="0"/>
        </a:defRPr>
      </a:lvl7pPr>
      <a:lvl8pPr marL="1371600" algn="ctr" rtl="0" fontAlgn="base">
        <a:spcBef>
          <a:spcPct val="0"/>
        </a:spcBef>
        <a:spcAft>
          <a:spcPct val="0"/>
        </a:spcAft>
        <a:defRPr sz="2800" b="1">
          <a:solidFill>
            <a:schemeClr val="bg1"/>
          </a:solidFill>
          <a:latin typeface="Arial" panose="020B0604020202020204" pitchFamily="34" charset="0"/>
        </a:defRPr>
      </a:lvl8pPr>
      <a:lvl9pPr marL="1828800" algn="ctr" rtl="0" fontAlgn="base">
        <a:spcBef>
          <a:spcPct val="0"/>
        </a:spcBef>
        <a:spcAft>
          <a:spcPct val="0"/>
        </a:spcAft>
        <a:defRPr sz="28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lvl="1" indent="-285750" algn="l" rtl="0" fontAlgn="base">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lvl="2" indent="-228600" algn="l" rtl="0" fontAlgn="base">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defRPr>
      </a:lvl3pPr>
      <a:lvl4pPr marL="1600200" lvl="3" indent="-228600" algn="l" rtl="0" fontAlgn="base">
        <a:spcBef>
          <a:spcPct val="20000"/>
        </a:spcBef>
        <a:spcAft>
          <a:spcPct val="0"/>
        </a:spcAft>
        <a:buFont typeface="Wingdings" panose="05000000000000000000" pitchFamily="2" charset="2"/>
        <a:buChar char="–"/>
        <a:defRPr kern="1200">
          <a:solidFill>
            <a:schemeClr val="tx1"/>
          </a:solidFill>
          <a:latin typeface="+mn-lt"/>
          <a:ea typeface="+mn-ea"/>
          <a:cs typeface="+mn-cs"/>
        </a:defRPr>
      </a:lvl4pPr>
      <a:lvl5pPr marL="2057400" lvl="4" indent="-228600" algn="l" rtl="0" fontAlgn="base">
        <a:spcBef>
          <a:spcPct val="20000"/>
        </a:spcBef>
        <a:spcAft>
          <a:spcPct val="0"/>
        </a:spcAft>
        <a:buFont typeface="Wingdings" panose="05000000000000000000" pitchFamily="2" charset="2"/>
        <a:buChar char="»"/>
        <a:defRPr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文本占位符 1026"/>
          <p:cNvSpPr>
            <a:spLocks noGrp="1" noChangeArrowheads="1"/>
          </p:cNvSpPr>
          <p:nvPr>
            <p:ph type="body" idx="4294967295"/>
          </p:nvPr>
        </p:nvSpPr>
        <p:spPr bwMode="auto">
          <a:xfrm>
            <a:off x="685800" y="1676400"/>
            <a:ext cx="78486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日期占位符 1027"/>
          <p:cNvSpPr>
            <a:spLocks noGrp="1"/>
          </p:cNvSpPr>
          <p:nvPr>
            <p:ph type="dt" sz="half" idx="2"/>
          </p:nvPr>
        </p:nvSpPr>
        <p:spPr>
          <a:xfrm>
            <a:off x="685800" y="6486525"/>
            <a:ext cx="1828800" cy="228600"/>
          </a:xfrm>
          <a:prstGeom prst="rect">
            <a:avLst/>
          </a:prstGeom>
          <a:noFill/>
          <a:ln w="9525">
            <a:noFill/>
          </a:ln>
        </p:spPr>
        <p:txBody>
          <a:bodyPr/>
          <a:lstStyle>
            <a:lvl1pPr>
              <a:defRPr sz="1200" noProof="1">
                <a:solidFill>
                  <a:schemeClr val="tx2"/>
                </a:solidFill>
              </a:defRPr>
            </a:lvl1pPr>
          </a:lstStyle>
          <a:p>
            <a:endParaRPr lang="en-US"/>
          </a:p>
        </p:txBody>
      </p:sp>
      <p:sp>
        <p:nvSpPr>
          <p:cNvPr id="1029" name="页脚占位符 1028"/>
          <p:cNvSpPr>
            <a:spLocks noGrp="1"/>
          </p:cNvSpPr>
          <p:nvPr>
            <p:ph type="ftr" sz="quarter" idx="3"/>
          </p:nvPr>
        </p:nvSpPr>
        <p:spPr>
          <a:xfrm>
            <a:off x="6781800" y="6477000"/>
            <a:ext cx="1905000" cy="228600"/>
          </a:xfrm>
          <a:prstGeom prst="rect">
            <a:avLst/>
          </a:prstGeom>
          <a:noFill/>
          <a:ln w="9525">
            <a:noFill/>
          </a:ln>
        </p:spPr>
        <p:txBody>
          <a:bodyPr/>
          <a:lstStyle>
            <a:lvl1pPr algn="r">
              <a:defRPr sz="1200" b="1" noProof="1">
                <a:solidFill>
                  <a:schemeClr val="tx2"/>
                </a:solidFill>
              </a:defRPr>
            </a:lvl1pPr>
          </a:lstStyle>
          <a:p>
            <a:r>
              <a:rPr lang="en-US" altLang="zh-CN"/>
              <a:t>www.themegallery.com</a:t>
            </a:r>
          </a:p>
        </p:txBody>
      </p:sp>
      <p:sp>
        <p:nvSpPr>
          <p:cNvPr id="1030" name="灯片编号占位符 1029"/>
          <p:cNvSpPr>
            <a:spLocks noGrp="1"/>
          </p:cNvSpPr>
          <p:nvPr>
            <p:ph type="sldNum" sz="quarter" idx="4"/>
          </p:nvPr>
        </p:nvSpPr>
        <p:spPr>
          <a:xfrm>
            <a:off x="3756025" y="6475413"/>
            <a:ext cx="2133600" cy="228600"/>
          </a:xfrm>
          <a:prstGeom prst="rect">
            <a:avLst/>
          </a:prstGeom>
          <a:noFill/>
          <a:ln w="9525">
            <a:noFill/>
          </a:ln>
        </p:spPr>
        <p:txBody>
          <a:bodyPr/>
          <a:lstStyle>
            <a:lvl1pPr algn="ctr">
              <a:defRPr sz="1200" noProof="1">
                <a:solidFill>
                  <a:schemeClr val="tx2"/>
                </a:solidFill>
              </a:defRPr>
            </a:lvl1pPr>
          </a:lstStyle>
          <a:p>
            <a:fld id="{E6190C9C-8A61-4A55-A0A7-25C11AC1E4BC}" type="slidenum">
              <a:rPr lang="en-US"/>
              <a:pPr/>
              <a:t>‹#›</a:t>
            </a:fld>
            <a:endParaRPr lang="en-US"/>
          </a:p>
        </p:txBody>
      </p:sp>
      <p:sp>
        <p:nvSpPr>
          <p:cNvPr id="2054" name="标题 1025"/>
          <p:cNvSpPr>
            <a:spLocks noGrp="1" noChangeArrowheads="1"/>
          </p:cNvSpPr>
          <p:nvPr>
            <p:ph type="title" idx="9"/>
          </p:nvPr>
        </p:nvSpPr>
        <p:spPr bwMode="auto">
          <a:xfrm>
            <a:off x="609600" y="533400"/>
            <a:ext cx="792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2055" name="文本框 1118"/>
          <p:cNvSpPr txBox="1">
            <a:spLocks noChangeArrowheads="1"/>
          </p:cNvSpPr>
          <p:nvPr/>
        </p:nvSpPr>
        <p:spPr bwMode="auto">
          <a:xfrm>
            <a:off x="152400" y="152400"/>
            <a:ext cx="1143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i="1">
                <a:solidFill>
                  <a:schemeClr val="accent2"/>
                </a:solidFill>
                <a:ea typeface="宋体" panose="02010600030101010101" pitchFamily="2" charset="-122"/>
              </a:rPr>
              <a:t>LOGO</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2800" b="1" kern="1200">
          <a:solidFill>
            <a:schemeClr val="bg1"/>
          </a:solidFill>
          <a:latin typeface="+mj-lt"/>
          <a:ea typeface="+mj-ea"/>
          <a:cs typeface="+mj-cs"/>
        </a:defRPr>
      </a:lvl1pPr>
      <a:lvl2pPr algn="ctr" rtl="0" fontAlgn="base">
        <a:spcBef>
          <a:spcPct val="0"/>
        </a:spcBef>
        <a:spcAft>
          <a:spcPct val="0"/>
        </a:spcAft>
        <a:defRPr sz="2800" b="1">
          <a:solidFill>
            <a:schemeClr val="bg1"/>
          </a:solidFill>
          <a:latin typeface="Arial" panose="020B0604020202020204" pitchFamily="34" charset="0"/>
        </a:defRPr>
      </a:lvl2pPr>
      <a:lvl3pPr algn="ctr" rtl="0" fontAlgn="base">
        <a:spcBef>
          <a:spcPct val="0"/>
        </a:spcBef>
        <a:spcAft>
          <a:spcPct val="0"/>
        </a:spcAft>
        <a:defRPr sz="2800" b="1">
          <a:solidFill>
            <a:schemeClr val="bg1"/>
          </a:solidFill>
          <a:latin typeface="Arial" panose="020B0604020202020204" pitchFamily="34" charset="0"/>
        </a:defRPr>
      </a:lvl3pPr>
      <a:lvl4pPr algn="ctr" rtl="0" fontAlgn="base">
        <a:spcBef>
          <a:spcPct val="0"/>
        </a:spcBef>
        <a:spcAft>
          <a:spcPct val="0"/>
        </a:spcAft>
        <a:defRPr sz="2800" b="1">
          <a:solidFill>
            <a:schemeClr val="bg1"/>
          </a:solidFill>
          <a:latin typeface="Arial" panose="020B0604020202020204" pitchFamily="34" charset="0"/>
        </a:defRPr>
      </a:lvl4pPr>
      <a:lvl5pPr algn="ctr" rtl="0" fontAlgn="base">
        <a:spcBef>
          <a:spcPct val="0"/>
        </a:spcBef>
        <a:spcAft>
          <a:spcPct val="0"/>
        </a:spcAft>
        <a:defRPr sz="2800" b="1">
          <a:solidFill>
            <a:schemeClr val="bg1"/>
          </a:solidFill>
          <a:latin typeface="Arial" panose="020B0604020202020204" pitchFamily="34" charset="0"/>
        </a:defRPr>
      </a:lvl5pPr>
      <a:lvl6pPr marL="457200" algn="ctr" rtl="0" fontAlgn="base">
        <a:spcBef>
          <a:spcPct val="0"/>
        </a:spcBef>
        <a:spcAft>
          <a:spcPct val="0"/>
        </a:spcAft>
        <a:defRPr sz="2800" b="1">
          <a:solidFill>
            <a:schemeClr val="bg1"/>
          </a:solidFill>
          <a:latin typeface="Arial" panose="020B0604020202020204" pitchFamily="34" charset="0"/>
        </a:defRPr>
      </a:lvl6pPr>
      <a:lvl7pPr marL="914400" algn="ctr" rtl="0" fontAlgn="base">
        <a:spcBef>
          <a:spcPct val="0"/>
        </a:spcBef>
        <a:spcAft>
          <a:spcPct val="0"/>
        </a:spcAft>
        <a:defRPr sz="2800" b="1">
          <a:solidFill>
            <a:schemeClr val="bg1"/>
          </a:solidFill>
          <a:latin typeface="Arial" panose="020B0604020202020204" pitchFamily="34" charset="0"/>
        </a:defRPr>
      </a:lvl7pPr>
      <a:lvl8pPr marL="1371600" algn="ctr" rtl="0" fontAlgn="base">
        <a:spcBef>
          <a:spcPct val="0"/>
        </a:spcBef>
        <a:spcAft>
          <a:spcPct val="0"/>
        </a:spcAft>
        <a:defRPr sz="2800" b="1">
          <a:solidFill>
            <a:schemeClr val="bg1"/>
          </a:solidFill>
          <a:latin typeface="Arial" panose="020B0604020202020204" pitchFamily="34" charset="0"/>
        </a:defRPr>
      </a:lvl8pPr>
      <a:lvl9pPr marL="1828800" algn="ctr" rtl="0" fontAlgn="base">
        <a:spcBef>
          <a:spcPct val="0"/>
        </a:spcBef>
        <a:spcAft>
          <a:spcPct val="0"/>
        </a:spcAft>
        <a:defRPr sz="2800" b="1">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lvl="1" indent="-285750" algn="l" rtl="0" fontAlgn="base">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lvl="2" indent="-228600" algn="l" rtl="0" fontAlgn="base">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defRPr>
      </a:lvl3pPr>
      <a:lvl4pPr marL="1600200" lvl="3" indent="-228600" algn="l" rtl="0" fontAlgn="base">
        <a:spcBef>
          <a:spcPct val="20000"/>
        </a:spcBef>
        <a:spcAft>
          <a:spcPct val="0"/>
        </a:spcAft>
        <a:buFont typeface="Wingdings" panose="05000000000000000000" pitchFamily="2" charset="2"/>
        <a:buChar char="–"/>
        <a:defRPr kern="1200">
          <a:solidFill>
            <a:schemeClr val="tx1"/>
          </a:solidFill>
          <a:latin typeface="+mn-lt"/>
          <a:ea typeface="+mn-ea"/>
          <a:cs typeface="+mn-cs"/>
        </a:defRPr>
      </a:lvl4pPr>
      <a:lvl5pPr marL="2057400" lvl="4" indent="-228600" algn="l" rtl="0" fontAlgn="base">
        <a:spcBef>
          <a:spcPct val="20000"/>
        </a:spcBef>
        <a:spcAft>
          <a:spcPct val="0"/>
        </a:spcAft>
        <a:buFont typeface="Wingdings" panose="05000000000000000000" pitchFamily="2" charset="2"/>
        <a:buChar char="»"/>
        <a:defRPr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标题 75779"/>
          <p:cNvSpPr>
            <a:spLocks noGrp="1"/>
          </p:cNvSpPr>
          <p:nvPr>
            <p:ph type="ctrTitle"/>
          </p:nvPr>
        </p:nvSpPr>
        <p:spPr>
          <a:xfrm>
            <a:off x="644525" y="3125788"/>
            <a:ext cx="8153400" cy="762000"/>
          </a:xfrm>
        </p:spPr>
        <p:txBody>
          <a:bodyPr/>
          <a:lstStyle/>
          <a:p>
            <a:pPr>
              <a:lnSpc>
                <a:spcPts val="6065"/>
              </a:lnSpc>
            </a:pPr>
            <a:r>
              <a:rPr lang="zh-CN" altLang="en-US" sz="4400">
                <a:solidFill>
                  <a:schemeClr val="tx1"/>
                </a:solidFill>
                <a:effectLst>
                  <a:outerShdw blurRad="38100" dist="38100" dir="2700000" algn="tl">
                    <a:srgbClr val="C0C0C0"/>
                  </a:outerShdw>
                </a:effectLst>
                <a:latin typeface="Verdana" panose="020B0604030504040204" pitchFamily="34" charset="0"/>
                <a:ea typeface="宋体" panose="02010600030101010101" pitchFamily="2" charset="-122"/>
              </a:rPr>
              <a:t>脊灰防控和</a:t>
            </a:r>
            <a:r>
              <a:rPr lang="zh-CN" altLang="en-US" sz="440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rPr>
              <a:t>AFP</a:t>
            </a:r>
            <a:r>
              <a:rPr lang="zh-CN" altLang="en-US" sz="4400">
                <a:solidFill>
                  <a:schemeClr val="tx1"/>
                </a:solidFill>
                <a:effectLst>
                  <a:outerShdw blurRad="38100" dist="38100" dir="2700000" algn="tl">
                    <a:srgbClr val="C0C0C0"/>
                  </a:outerShdw>
                </a:effectLst>
                <a:latin typeface="Verdana" panose="020B0604030504040204" pitchFamily="34" charset="0"/>
                <a:ea typeface="宋体" panose="02010600030101010101" pitchFamily="2" charset="-122"/>
              </a:rPr>
              <a:t>监测</a:t>
            </a:r>
          </a:p>
        </p:txBody>
      </p:sp>
      <p:pic>
        <p:nvPicPr>
          <p:cNvPr id="7170"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6238" y="381000"/>
            <a:ext cx="2071687"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文本框 5"/>
          <p:cNvSpPr txBox="1"/>
          <p:nvPr/>
        </p:nvSpPr>
        <p:spPr>
          <a:xfrm>
            <a:off x="2781300" y="4283075"/>
            <a:ext cx="3733800" cy="1291590"/>
          </a:xfrm>
          <a:prstGeom prst="rect">
            <a:avLst/>
          </a:prstGeom>
          <a:noFill/>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latinLnBrk="1">
              <a:lnSpc>
                <a:spcPct val="150000"/>
              </a:lnSpc>
            </a:pPr>
            <a:r>
              <a:rPr lang="zh-CN" altLang="en-US" sz="2000" b="1" dirty="0">
                <a:solidFill>
                  <a:schemeClr val="tx1"/>
                </a:solidFill>
                <a:latin typeface="宋体" panose="02010600030101010101" pitchFamily="2" charset="-122"/>
                <a:ea typeface="宋体" panose="02010600030101010101" pitchFamily="2" charset="-122"/>
                <a:sym typeface="+mn-ea"/>
              </a:rPr>
              <a:t>自贡市疾控中心免规所</a:t>
            </a:r>
            <a:endParaRPr lang="zh-CN" altLang="en-US" sz="2000" b="1" dirty="0">
              <a:solidFill>
                <a:schemeClr val="tx1"/>
              </a:solidFill>
              <a:latin typeface="宋体" panose="02010600030101010101" pitchFamily="2" charset="-122"/>
              <a:ea typeface="宋体" panose="02010600030101010101" pitchFamily="2" charset="-122"/>
            </a:endParaRPr>
          </a:p>
          <a:p>
            <a:pPr algn="ctr" latinLnBrk="1">
              <a:lnSpc>
                <a:spcPct val="150000"/>
              </a:lnSpc>
            </a:pPr>
            <a:r>
              <a:rPr lang="en-US" altLang="zh-CN" sz="2000" b="1" dirty="0">
                <a:solidFill>
                  <a:schemeClr val="tx1"/>
                </a:solidFill>
                <a:latin typeface="宋体" panose="02010600030101010101" pitchFamily="2" charset="-122"/>
                <a:ea typeface="宋体" panose="02010600030101010101" pitchFamily="2" charset="-122"/>
                <a:sym typeface="+mn-ea"/>
              </a:rPr>
              <a:t>2021</a:t>
            </a:r>
            <a:r>
              <a:rPr lang="zh-CN" altLang="en-US" sz="2000" b="1" dirty="0">
                <a:solidFill>
                  <a:schemeClr val="tx1"/>
                </a:solidFill>
                <a:latin typeface="宋体" panose="02010600030101010101" pitchFamily="2" charset="-122"/>
                <a:ea typeface="宋体" panose="02010600030101010101" pitchFamily="2" charset="-122"/>
                <a:sym typeface="+mn-ea"/>
              </a:rPr>
              <a:t>年</a:t>
            </a:r>
            <a:r>
              <a:rPr lang="en-US" altLang="zh-CN" sz="2000" b="1" dirty="0">
                <a:solidFill>
                  <a:schemeClr val="tx1"/>
                </a:solidFill>
                <a:latin typeface="宋体" panose="02010600030101010101" pitchFamily="2" charset="-122"/>
                <a:ea typeface="宋体" panose="02010600030101010101" pitchFamily="2" charset="-122"/>
                <a:sym typeface="+mn-ea"/>
              </a:rPr>
              <a:t>9</a:t>
            </a:r>
            <a:r>
              <a:rPr lang="zh-CN" altLang="en-US" sz="2000" b="1" dirty="0">
                <a:solidFill>
                  <a:schemeClr val="tx1"/>
                </a:solidFill>
                <a:latin typeface="宋体" panose="02010600030101010101" pitchFamily="2" charset="-122"/>
                <a:ea typeface="宋体" panose="02010600030101010101" pitchFamily="2" charset="-122"/>
                <a:sym typeface="+mn-ea"/>
              </a:rPr>
              <a:t>月</a:t>
            </a:r>
            <a:endParaRPr lang="zh-CN" altLang="en-US" sz="2000" b="1" dirty="0">
              <a:solidFill>
                <a:srgbClr val="002A7E"/>
              </a:solidFill>
              <a:latin typeface="宋体" panose="02010600030101010101" pitchFamily="2" charset="-122"/>
              <a:ea typeface="宋体" panose="02010600030101010101" pitchFamily="2" charset="-122"/>
            </a:endParaRPr>
          </a:p>
          <a:p>
            <a:r>
              <a:rPr lang="zh-CN" altLang="en-US" dirty="0">
                <a:ea typeface="宋体" panose="02010600030101010101" pitchFamily="2" charset="-122"/>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altLang="zh-CN" sz="3200" dirty="0" err="1">
                <a:ea typeface="宋体" panose="02010600030101010101" pitchFamily="2" charset="-122"/>
              </a:rPr>
              <a:t>AFP监测</a:t>
            </a:r>
            <a:r>
              <a:rPr lang="zh-CN" altLang="en-US" sz="3200" dirty="0" err="1">
                <a:ea typeface="宋体" panose="02010600030101010101" pitchFamily="2" charset="-122"/>
              </a:rPr>
              <a:t>方案</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3"/>
          <p:cNvSpPr txBox="1"/>
          <p:nvPr/>
        </p:nvSpPr>
        <p:spPr>
          <a:xfrm>
            <a:off x="1078230" y="1219835"/>
            <a:ext cx="7009765" cy="5477510"/>
          </a:xfrm>
          <a:prstGeom prst="rect">
            <a:avLst/>
          </a:prstGeom>
          <a:noFill/>
        </p:spPr>
        <p:txBody>
          <a:bodyPr wrap="square" rtlCol="0">
            <a:spAutoFit/>
          </a:bodyPr>
          <a:lstStyle/>
          <a:p>
            <a:pPr marR="0" lvl="0" indent="0" algn="l" defTabSz="914400" rtl="0" eaLnBrk="1" fontAlgn="auto" latinLnBrk="0" hangingPunct="1">
              <a:lnSpc>
                <a:spcPts val="3000"/>
              </a:lnSpc>
              <a:spcBef>
                <a:spcPts val="0"/>
              </a:spcBef>
              <a:spcAft>
                <a:spcPts val="0"/>
              </a:spcAft>
              <a:buClr>
                <a:schemeClr val="tx2"/>
              </a:buClr>
              <a:buSzPct val="50000"/>
              <a:buFont typeface="Wingdings" panose="05000000000000000000" charset="0"/>
              <a:buChar char="u"/>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监测</a:t>
            </a:r>
            <a:r>
              <a:rPr lang="zh-CN" altLang="zh-CN" sz="2000" b="1"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目的</a:t>
            </a:r>
            <a:endParaRPr kumimoji="0" lang="en-US" altLang="zh-CN" sz="20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1" fontAlgn="auto" latinLnBrk="0" hangingPunct="1">
              <a:lnSpc>
                <a:spcPts val="3000"/>
              </a:lnSpc>
              <a:spcBef>
                <a:spcPts val="0"/>
              </a:spcBef>
              <a:spcAft>
                <a:spcPts val="0"/>
              </a:spcAft>
              <a:buClr>
                <a:schemeClr val="tx2"/>
              </a:buClr>
              <a:buSzPct val="50000"/>
              <a:buFont typeface="Wingdings" panose="05000000000000000000" charset="0"/>
              <a:buChar char="u"/>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监测病例</a:t>
            </a:r>
            <a:r>
              <a:rPr lang="zh-CN" altLang="zh-CN" sz="2000" b="1"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定义与分类</a:t>
            </a:r>
            <a:endParaRPr kumimoji="0" lang="zh-CN" altLang="zh-CN" sz="20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1" fontAlgn="auto" latinLnBrk="0" hangingPunct="1">
              <a:lnSpc>
                <a:spcPts val="3000"/>
              </a:lnSpc>
              <a:spcBef>
                <a:spcPts val="0"/>
              </a:spcBef>
              <a:spcAft>
                <a:spcPts val="0"/>
              </a:spcAft>
              <a:buClr>
                <a:schemeClr val="tx2"/>
              </a:buClr>
              <a:buSzPct val="50000"/>
              <a:buFont typeface="Wingdings" panose="05000000000000000000" charset="0"/>
              <a:buChar char="u"/>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监测</a:t>
            </a:r>
            <a:r>
              <a:rPr lang="zh-CN" altLang="zh-CN" sz="2000" b="1"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内容</a:t>
            </a:r>
            <a:endParaRPr kumimoji="0" lang="zh-CN" altLang="zh-CN" sz="20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en-US"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AFP</a:t>
            </a: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病例报告和管理</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主动监测</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病例调查</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en-US"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AFP</a:t>
            </a: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病例随访</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en-US"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AFP</a:t>
            </a: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病例的专家诊断</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实验室监测</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疫情处理</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评价指标</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资料管理与信息反馈</a:t>
            </a:r>
            <a:endParaRPr kumimoji="0" lang="zh-CN" altLang="zh-CN"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indent="0" algn="l" defTabSz="914400" rtl="0" eaLnBrk="1" fontAlgn="auto" latinLnBrk="0" hangingPunct="1">
              <a:lnSpc>
                <a:spcPts val="3000"/>
              </a:lnSpc>
              <a:spcBef>
                <a:spcPts val="0"/>
              </a:spcBef>
              <a:spcAft>
                <a:spcPts val="0"/>
              </a:spcAft>
              <a:buClr>
                <a:schemeClr val="tx2"/>
              </a:buClr>
              <a:buSzPct val="70000"/>
              <a:buFont typeface="Wingdings" panose="05000000000000000000" charset="0"/>
              <a:buChar char="Ø"/>
              <a:defRPr/>
            </a:pP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异地</a:t>
            </a:r>
            <a:r>
              <a:rPr lang="en-US"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AFP</a:t>
            </a:r>
            <a:r>
              <a:rPr lang="zh-CN" altLang="zh-CN" sz="20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病例监测管理</a:t>
            </a:r>
            <a:endParaRPr kumimoji="0" lang="zh-CN"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indent="0" algn="l" defTabSz="914400" rtl="0" eaLnBrk="1" fontAlgn="auto" latinLnBrk="0" hangingPunct="1">
              <a:lnSpc>
                <a:spcPts val="3000"/>
              </a:lnSpc>
              <a:spcBef>
                <a:spcPts val="0"/>
              </a:spcBef>
              <a:spcAft>
                <a:spcPts val="0"/>
              </a:spcAft>
              <a:buClr>
                <a:schemeClr val="tx2"/>
              </a:buClr>
              <a:buSzPct val="50000"/>
              <a:buFont typeface="Wingdings" panose="05000000000000000000" charset="0"/>
              <a:buChar char="u"/>
              <a:defRPr/>
            </a:pPr>
            <a:r>
              <a:rPr lang="zh-CN" altLang="zh-CN" sz="2000" b="1"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职责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altLang="zh-CN" sz="3200" dirty="0" err="1">
                <a:ea typeface="宋体" panose="02010600030101010101" pitchFamily="2" charset="-122"/>
              </a:rPr>
              <a:t>监测</a:t>
            </a:r>
            <a:r>
              <a:rPr lang="zh-CN" sz="3200" dirty="0">
                <a:ea typeface="宋体" panose="02010600030101010101" pitchFamily="2" charset="-122"/>
              </a:rPr>
              <a:t>目的</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533400" y="1950085"/>
            <a:ext cx="8001000" cy="3415030"/>
          </a:xfrm>
          <a:prstGeom prst="rect">
            <a:avLst/>
          </a:prstGeom>
          <a:noFill/>
        </p:spPr>
        <p:txBody>
          <a:bodyPr wrap="square" rtlCol="0">
            <a:spAutoFit/>
          </a:bodyPr>
          <a:lstStyle/>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及时发现输入性脊灰野病毒，采取措施防止病毒传播，保持无脊灰状态。</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及时发现脊灰疫苗衍生病毒（</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VDPV</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）及其循环，采取措施控制病毒进一步传播。</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评价免疫工作质量，发现薄弱环节。</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监测脊灰病毒变异情况，为调整疫苗免疫策略提供依据</a:t>
            </a:r>
            <a:r>
              <a:rPr lang="zh-CN" altLang="en-US" sz="2400" dirty="0">
                <a:sym typeface="+mn-ea"/>
              </a:rPr>
              <a:t>。</a:t>
            </a:r>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altLang="zh-CN" sz="3200" dirty="0" err="1">
                <a:ea typeface="宋体" panose="02010600030101010101" pitchFamily="2" charset="-122"/>
              </a:rPr>
              <a:t>监测</a:t>
            </a:r>
            <a:r>
              <a:rPr lang="zh-CN" sz="3200" dirty="0">
                <a:ea typeface="宋体" panose="02010600030101010101" pitchFamily="2" charset="-122"/>
              </a:rPr>
              <a:t>病例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1414145" y="1659890"/>
            <a:ext cx="7120255" cy="3538220"/>
          </a:xfrm>
          <a:prstGeom prst="rect">
            <a:avLst/>
          </a:prstGeom>
          <a:noFill/>
        </p:spPr>
        <p:txBody>
          <a:bodyPr wrap="square" rtlCol="0">
            <a:spAutoFit/>
          </a:bodyPr>
          <a:lstStyle/>
          <a:p>
            <a:pPr marL="457200" indent="-457200">
              <a:buClr>
                <a:srgbClr val="364EB6"/>
              </a:buClr>
              <a:buFont typeface="Wingdings" panose="05000000000000000000" charset="0"/>
              <a:buChar char="u"/>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AFP病例</a:t>
            </a: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高危AFP病例</a:t>
            </a: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聚集性临床符合病例</a:t>
            </a: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脊灰疫苗衍生病毒（VDPV）病例</a:t>
            </a:r>
          </a:p>
          <a:p>
            <a:pPr marL="0" indent="0">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sz="3200">
                <a:ea typeface="宋体" panose="02010600030101010101" pitchFamily="2" charset="-122"/>
              </a:rPr>
              <a:t>急性弛缓性麻痹（AFP）病例</a:t>
            </a:r>
          </a:p>
        </p:txBody>
      </p:sp>
      <p:pic>
        <p:nvPicPr>
          <p:cNvPr id="9219" name="图片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10235" y="1435735"/>
            <a:ext cx="7790815" cy="403098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Ø"/>
            </a:pPr>
            <a:r>
              <a:rPr lang="zh-CN" altLang="en-US" sz="2800" b="1">
                <a:latin typeface="宋体" panose="02010600030101010101" pitchFamily="2" charset="-122"/>
                <a:ea typeface="宋体" panose="02010600030101010101" pitchFamily="2" charset="-122"/>
                <a:cs typeface="宋体" panose="02010600030101010101" pitchFamily="2" charset="-122"/>
              </a:rPr>
              <a:t>病例定义：</a:t>
            </a:r>
          </a:p>
          <a:p>
            <a:pPr marL="914400" lvl="1" indent="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所有</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15岁以下</a:t>
            </a:r>
            <a:r>
              <a:rPr lang="zh-CN" altLang="en-US" sz="2400" b="1">
                <a:latin typeface="宋体" panose="02010600030101010101" pitchFamily="2" charset="-122"/>
                <a:ea typeface="宋体" panose="02010600030101010101" pitchFamily="2" charset="-122"/>
                <a:cs typeface="宋体" panose="02010600030101010101" pitchFamily="2" charset="-122"/>
              </a:rPr>
              <a:t>出现急性弛缓性麻痹症状的病例，和任何年龄临床诊断为脊灰的病例均作为AFP病例。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Ø"/>
            </a:pPr>
            <a:r>
              <a:rPr lang="zh-CN" altLang="en-US" sz="2800" b="1">
                <a:latin typeface="宋体" panose="02010600030101010101" pitchFamily="2" charset="-122"/>
                <a:ea typeface="宋体" panose="02010600030101010101" pitchFamily="2" charset="-122"/>
                <a:cs typeface="宋体" panose="02010600030101010101" pitchFamily="2" charset="-122"/>
              </a:rPr>
              <a:t>AFP病例的</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诊断要点</a:t>
            </a:r>
            <a:r>
              <a:rPr lang="zh-CN" altLang="en-US" sz="2800" b="1">
                <a:latin typeface="宋体" panose="02010600030101010101" pitchFamily="2" charset="-122"/>
                <a:ea typeface="宋体" panose="02010600030101010101" pitchFamily="2" charset="-122"/>
                <a:cs typeface="宋体" panose="02010600030101010101" pitchFamily="2" charset="-122"/>
              </a:rPr>
              <a:t>：</a:t>
            </a:r>
          </a:p>
          <a:p>
            <a:pPr marL="914400" lvl="1" indent="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急性起病</a:t>
            </a:r>
          </a:p>
          <a:p>
            <a:pPr marL="914400" lvl="1" indent="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肌张力减弱、肌力下降、腱反射减弱或消失</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dirty="0" err="1">
                <a:ea typeface="宋体" panose="02010600030101010101" pitchFamily="2" charset="-122"/>
              </a:rPr>
              <a:t>常见的</a:t>
            </a:r>
            <a:r>
              <a:rPr lang="en-US" altLang="zh-CN" sz="3200" dirty="0" err="1">
                <a:ea typeface="宋体" panose="02010600030101010101" pitchFamily="2" charset="-122"/>
              </a:rPr>
              <a:t>AFP</a:t>
            </a:r>
            <a:r>
              <a:rPr lang="zh-CN" altLang="en-US" sz="3200" dirty="0" err="1">
                <a:ea typeface="宋体" panose="02010600030101010101" pitchFamily="2" charset="-122"/>
              </a:rPr>
              <a:t>病例（ICD10编码）</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97155" y="1221105"/>
            <a:ext cx="9183370" cy="5426075"/>
          </a:xfrm>
          <a:prstGeom prst="rect">
            <a:avLst/>
          </a:prstGeom>
          <a:noFill/>
        </p:spPr>
        <p:txBody>
          <a:bodyPr wrap="square" rtlCol="0">
            <a:spAutoFit/>
          </a:bodyPr>
          <a:lstStyle/>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脊髓灰质炎（</a:t>
            </a:r>
            <a:r>
              <a:rPr lang="en-US" altLang="zh-CN" sz="1800" dirty="0">
                <a:sym typeface="+mn-ea"/>
              </a:rPr>
              <a:t>A80</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格林巴利综合征（感染性多发性神经根神经炎，</a:t>
            </a:r>
            <a:r>
              <a:rPr lang="en-US" altLang="zh-CN" sz="1800" dirty="0">
                <a:sym typeface="+mn-ea"/>
              </a:rPr>
              <a:t>GBS</a:t>
            </a:r>
            <a:r>
              <a:rPr lang="zh-CN" altLang="en-US" sz="1800" dirty="0">
                <a:sym typeface="+mn-ea"/>
              </a:rPr>
              <a:t>）（</a:t>
            </a:r>
            <a:r>
              <a:rPr lang="en-US" altLang="zh-CN" sz="1800" dirty="0">
                <a:sym typeface="+mn-ea"/>
              </a:rPr>
              <a:t>G61.0</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横贯性脊髓炎、脊髓炎、脑脊髓炎、急性神经根脊髓炎（</a:t>
            </a:r>
            <a:r>
              <a:rPr lang="en-US" altLang="zh-CN" sz="1800" dirty="0">
                <a:sym typeface="+mn-ea"/>
              </a:rPr>
              <a:t>G37.3, G04.2-G04.9</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多神经病（药物性多神经病，有毒物质引起的多神经病、原因不明性多神经病）（</a:t>
            </a:r>
            <a:r>
              <a:rPr lang="en-US" altLang="zh-CN" sz="1800" dirty="0">
                <a:sym typeface="+mn-ea"/>
              </a:rPr>
              <a:t>G62.0-G62.9</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神经根炎（</a:t>
            </a:r>
            <a:r>
              <a:rPr lang="en-US" altLang="zh-CN" sz="1800" dirty="0">
                <a:sym typeface="+mn-ea"/>
              </a:rPr>
              <a:t>M54.1</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外伤性神经炎（包括臀肌药物注射后引发的神经炎）（</a:t>
            </a:r>
            <a:r>
              <a:rPr lang="en-US" altLang="zh-CN" sz="1800" dirty="0">
                <a:sym typeface="+mn-ea"/>
              </a:rPr>
              <a:t>S24.2, S24.3, S34.2, S34.6, S34.8</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单神经炎（</a:t>
            </a:r>
            <a:r>
              <a:rPr lang="en-US" altLang="zh-CN" sz="1800" dirty="0">
                <a:sym typeface="+mn-ea"/>
              </a:rPr>
              <a:t>G56, G57</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神经丛炎（</a:t>
            </a:r>
            <a:r>
              <a:rPr lang="en-US" altLang="zh-CN" sz="1800" dirty="0">
                <a:sym typeface="+mn-ea"/>
              </a:rPr>
              <a:t>G54.0-G54.9</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周期性麻痹（包括低钾性麻痹、高钾性麻痹、正常钾性麻痹）（</a:t>
            </a:r>
            <a:r>
              <a:rPr lang="en-US" altLang="zh-CN" sz="1800" dirty="0">
                <a:sym typeface="+mn-ea"/>
              </a:rPr>
              <a:t>G72.3</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肌病（包括全身型重症肌无力、中毒性、原因不明性肌病）（</a:t>
            </a:r>
            <a:r>
              <a:rPr lang="en-US" altLang="zh-CN" sz="1800" dirty="0">
                <a:sym typeface="+mn-ea"/>
              </a:rPr>
              <a:t>G72.1, G72.2, G72.9</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急性多发性肌炎（</a:t>
            </a:r>
            <a:r>
              <a:rPr lang="en-US" altLang="zh-CN" sz="1800" dirty="0">
                <a:sym typeface="+mn-ea"/>
              </a:rPr>
              <a:t>M33.2</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肉毒中毒（</a:t>
            </a:r>
            <a:r>
              <a:rPr lang="en-US" altLang="zh-CN" sz="1800" dirty="0">
                <a:sym typeface="+mn-ea"/>
              </a:rPr>
              <a:t>A05.1</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四肢瘫、截瘫和单瘫（原因不明）（</a:t>
            </a:r>
            <a:r>
              <a:rPr lang="en-US" altLang="zh-CN" sz="1800" dirty="0">
                <a:sym typeface="+mn-ea"/>
              </a:rPr>
              <a:t>G82.0, G82.2, G82.3, G82.5</a:t>
            </a:r>
            <a:r>
              <a:rPr lang="zh-CN" altLang="en-US" sz="1800" dirty="0">
                <a:sym typeface="+mn-ea"/>
              </a:rPr>
              <a:t>）；</a:t>
            </a:r>
            <a:endParaRPr lang="zh-CN" altLang="en-US" sz="1800" dirty="0"/>
          </a:p>
          <a:p>
            <a:pPr marL="285750" indent="-285750">
              <a:lnSpc>
                <a:spcPts val="2600"/>
              </a:lnSpc>
              <a:spcBef>
                <a:spcPts val="0"/>
              </a:spcBef>
              <a:spcAft>
                <a:spcPts val="0"/>
              </a:spcAft>
              <a:buClr>
                <a:srgbClr val="364EB6"/>
              </a:buClr>
              <a:buSzPct val="50000"/>
              <a:buFont typeface="Wingdings" panose="05000000000000000000" charset="0"/>
              <a:buChar char="Ø"/>
            </a:pPr>
            <a:r>
              <a:rPr lang="zh-CN" altLang="en-US" sz="1800" dirty="0">
                <a:sym typeface="+mn-ea"/>
              </a:rPr>
              <a:t>短暂性肢体麻痹（</a:t>
            </a:r>
            <a:r>
              <a:rPr lang="en-US" altLang="zh-CN" sz="1800" dirty="0">
                <a:sym typeface="+mn-ea"/>
              </a:rPr>
              <a:t>R29.8</a:t>
            </a:r>
            <a:r>
              <a:rPr lang="zh-CN" altLang="en-US" sz="1800" dirty="0">
                <a:sym typeface="+mn-ea"/>
              </a:rPr>
              <a:t>）。</a:t>
            </a:r>
            <a:endParaRPr lang="zh-CN" altLang="en-US" sz="1800" dirty="0"/>
          </a:p>
        </p:txBody>
      </p:sp>
      <p:grpSp>
        <p:nvGrpSpPr>
          <p:cNvPr id="5" name="组合 4"/>
          <p:cNvGrpSpPr/>
          <p:nvPr/>
        </p:nvGrpSpPr>
        <p:grpSpPr>
          <a:xfrm>
            <a:off x="4071934" y="3071810"/>
            <a:ext cx="4359910" cy="2578100"/>
            <a:chOff x="6333" y="5786"/>
            <a:chExt cx="6866" cy="4060"/>
          </a:xfrm>
        </p:grpSpPr>
        <p:sp>
          <p:nvSpPr>
            <p:cNvPr id="3" name="矩形 2"/>
            <p:cNvSpPr/>
            <p:nvPr/>
          </p:nvSpPr>
          <p:spPr>
            <a:xfrm>
              <a:off x="6333" y="5786"/>
              <a:ext cx="6867" cy="406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790" y="5786"/>
              <a:ext cx="6251" cy="3779"/>
            </a:xfrm>
            <a:prstGeom prst="rect">
              <a:avLst/>
            </a:prstGeom>
            <a:noFill/>
          </p:spPr>
          <p:txBody>
            <a:bodyPr wrap="square" rtlCol="0">
              <a:spAutoFit/>
            </a:bodyPr>
            <a:lstStyle/>
            <a:p>
              <a:pPr>
                <a:lnSpc>
                  <a:spcPct val="150000"/>
                </a:lnSpc>
              </a:pPr>
              <a:r>
                <a:rPr lang="zh-CN" altLang="en-US" sz="2000" b="1">
                  <a:latin typeface="宋体" panose="02010600030101010101" pitchFamily="2" charset="-122"/>
                  <a:ea typeface="宋体" panose="02010600030101010101" pitchFamily="2" charset="-122"/>
                  <a:cs typeface="宋体" panose="02010600030101010101" pitchFamily="2" charset="-122"/>
                </a:rPr>
                <a:t>AFP病例监测是症状监测</a:t>
              </a:r>
            </a:p>
            <a:p>
              <a:pPr>
                <a:lnSpc>
                  <a:spcPct val="150000"/>
                </a:lnSpc>
              </a:pPr>
              <a:r>
                <a:rPr lang="zh-CN" altLang="en-US" sz="2000" b="1">
                  <a:latin typeface="宋体" panose="02010600030101010101" pitchFamily="2" charset="-122"/>
                  <a:ea typeface="宋体" panose="02010600030101010101" pitchFamily="2" charset="-122"/>
                  <a:cs typeface="宋体" panose="02010600030101010101" pitchFamily="2" charset="-122"/>
                </a:rPr>
                <a:t>1.符合AFP症状，临床诊断属于这14种疾病，必须报。</a:t>
              </a:r>
            </a:p>
            <a:p>
              <a:pPr>
                <a:lnSpc>
                  <a:spcPct val="150000"/>
                </a:lnSpc>
              </a:pPr>
              <a:r>
                <a:rPr lang="zh-CN" altLang="en-US" sz="2000" b="1">
                  <a:latin typeface="宋体" panose="02010600030101010101" pitchFamily="2" charset="-122"/>
                  <a:ea typeface="宋体" panose="02010600030101010101" pitchFamily="2" charset="-122"/>
                  <a:cs typeface="宋体" panose="02010600030101010101" pitchFamily="2" charset="-122"/>
                </a:rPr>
                <a:t>2.不局限于这14种疾病，只要符合AFP症状，均应报。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altLang="zh-CN" sz="3200" dirty="0" smtClean="0">
                <a:ea typeface="宋体" panose="02010600030101010101" pitchFamily="2" charset="-122"/>
              </a:rPr>
              <a:t>AFP</a:t>
            </a:r>
            <a:r>
              <a:rPr lang="zh-CN" altLang="en-US" sz="3200" dirty="0">
                <a:ea typeface="宋体" panose="02010600030101010101" pitchFamily="2" charset="-122"/>
              </a:rPr>
              <a:t>病</a:t>
            </a:r>
            <a:r>
              <a:rPr lang="zh-CN" altLang="en-US" sz="3200" dirty="0" smtClean="0">
                <a:ea typeface="宋体" panose="02010600030101010101" pitchFamily="2" charset="-122"/>
              </a:rPr>
              <a:t>例主动搜素</a:t>
            </a:r>
            <a:endParaRPr lang="zh-CN" altLang="en-US" sz="3200" dirty="0">
              <a:ea typeface="宋体" panose="02010600030101010101" pitchFamily="2" charset="-122"/>
            </a:endParaRP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p:nvSpPr>
        <p:spPr>
          <a:xfrm>
            <a:off x="539552" y="1340768"/>
            <a:ext cx="7200800" cy="3831818"/>
          </a:xfrm>
          <a:prstGeom prst="rect">
            <a:avLst/>
          </a:prstGeom>
        </p:spPr>
        <p:txBody>
          <a:bodyPr wrap="square">
            <a:spAutoFit/>
          </a:bodyPr>
          <a:lstStyle/>
          <a:p>
            <a:pPr fontAlgn="auto">
              <a:lnSpc>
                <a:spcPct val="150000"/>
              </a:lnSpc>
            </a:pP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1.监测频率</a:t>
            </a:r>
          </a:p>
          <a:p>
            <a:pPr fontAlgn="auto">
              <a:lnSpc>
                <a:spcPct val="150000"/>
              </a:lnSpc>
            </a:pPr>
            <a:r>
              <a:rPr lang="zh-CN" altLang="en-US" dirty="0" smtClean="0">
                <a:latin typeface="黑体" panose="02010609060101010101" charset="-122"/>
                <a:ea typeface="黑体" panose="02010609060101010101" charset="-122"/>
                <a:cs typeface="黑体" panose="02010609060101010101" charset="-122"/>
                <a:sym typeface="+mn-lt"/>
              </a:rPr>
              <a:t>每月</a:t>
            </a:r>
            <a:r>
              <a:rPr lang="en-US" altLang="zh-CN" dirty="0" smtClean="0">
                <a:latin typeface="黑体" panose="02010609060101010101" charset="-122"/>
                <a:ea typeface="黑体" panose="02010609060101010101" charset="-122"/>
                <a:cs typeface="黑体" panose="02010609060101010101" charset="-122"/>
                <a:sym typeface="+mn-lt"/>
              </a:rPr>
              <a:t>3</a:t>
            </a:r>
            <a:r>
              <a:rPr lang="zh-CN" altLang="en-US" dirty="0" smtClean="0">
                <a:latin typeface="黑体" panose="02010609060101010101" charset="-122"/>
                <a:ea typeface="黑体" panose="02010609060101010101" charset="-122"/>
                <a:cs typeface="黑体" panose="02010609060101010101" charset="-122"/>
                <a:sym typeface="+mn-lt"/>
              </a:rPr>
              <a:t>次主动搜索（旬搜索），上旬：</a:t>
            </a:r>
            <a:r>
              <a:rPr lang="en-US" altLang="zh-CN" dirty="0" smtClean="0">
                <a:latin typeface="黑体" panose="02010609060101010101" charset="-122"/>
                <a:ea typeface="黑体" panose="02010609060101010101" charset="-122"/>
                <a:cs typeface="黑体" panose="02010609060101010101" charset="-122"/>
                <a:sym typeface="+mn-lt"/>
              </a:rPr>
              <a:t>1-10</a:t>
            </a:r>
            <a:r>
              <a:rPr lang="zh-CN" altLang="en-US" dirty="0" smtClean="0">
                <a:latin typeface="黑体" panose="02010609060101010101" charset="-122"/>
                <a:ea typeface="黑体" panose="02010609060101010101" charset="-122"/>
                <a:cs typeface="黑体" panose="02010609060101010101" charset="-122"/>
                <a:sym typeface="+mn-lt"/>
              </a:rPr>
              <a:t>号；中旬：</a:t>
            </a:r>
            <a:r>
              <a:rPr lang="en-US" altLang="zh-CN" dirty="0" smtClean="0">
                <a:latin typeface="黑体" panose="02010609060101010101" charset="-122"/>
                <a:ea typeface="黑体" panose="02010609060101010101" charset="-122"/>
                <a:cs typeface="黑体" panose="02010609060101010101" charset="-122"/>
                <a:sym typeface="+mn-lt"/>
              </a:rPr>
              <a:t>11-20</a:t>
            </a:r>
            <a:r>
              <a:rPr lang="zh-CN" altLang="en-US" dirty="0" smtClean="0">
                <a:latin typeface="黑体" panose="02010609060101010101" charset="-122"/>
                <a:ea typeface="黑体" panose="02010609060101010101" charset="-122"/>
                <a:cs typeface="黑体" panose="02010609060101010101" charset="-122"/>
                <a:sym typeface="+mn-lt"/>
              </a:rPr>
              <a:t>号；下旬：</a:t>
            </a:r>
            <a:r>
              <a:rPr lang="en-US" altLang="zh-CN" dirty="0" smtClean="0">
                <a:latin typeface="黑体" panose="02010609060101010101" charset="-122"/>
                <a:ea typeface="黑体" panose="02010609060101010101" charset="-122"/>
                <a:cs typeface="黑体" panose="02010609060101010101" charset="-122"/>
                <a:sym typeface="+mn-lt"/>
              </a:rPr>
              <a:t>21-</a:t>
            </a:r>
            <a:r>
              <a:rPr lang="zh-CN" altLang="en-US" dirty="0" smtClean="0">
                <a:latin typeface="黑体" panose="02010609060101010101" charset="-122"/>
                <a:ea typeface="黑体" panose="02010609060101010101" charset="-122"/>
                <a:cs typeface="黑体" panose="02010609060101010101" charset="-122"/>
                <a:sym typeface="+mn-lt"/>
              </a:rPr>
              <a:t>月底</a:t>
            </a:r>
          </a:p>
          <a:p>
            <a:pPr fontAlgn="auto">
              <a:lnSpc>
                <a:spcPct val="150000"/>
              </a:lnSpc>
            </a:pP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2.监测内容</a:t>
            </a:r>
          </a:p>
          <a:p>
            <a:pPr fontAlgn="auto">
              <a:lnSpc>
                <a:spcPct val="150000"/>
              </a:lnSpc>
            </a:pPr>
            <a:r>
              <a:rPr lang="zh-CN" altLang="en-US" dirty="0" smtClean="0">
                <a:latin typeface="黑体" panose="02010609060101010101" charset="-122"/>
                <a:ea typeface="黑体" panose="02010609060101010101" charset="-122"/>
                <a:cs typeface="黑体" panose="02010609060101010101" charset="-122"/>
                <a:sym typeface="+mn-lt"/>
              </a:rPr>
              <a:t>（1）查阅儿科、神经内科等重点科室门诊日志、出入院记录：</a:t>
            </a:r>
            <a:endParaRPr lang="en-US" altLang="zh-CN" dirty="0" smtClean="0">
              <a:latin typeface="黑体" panose="02010609060101010101" charset="-122"/>
              <a:ea typeface="黑体" panose="02010609060101010101" charset="-122"/>
              <a:cs typeface="黑体" panose="02010609060101010101" charset="-122"/>
              <a:sym typeface="+mn-lt"/>
            </a:endParaRPr>
          </a:p>
          <a:p>
            <a:pPr fontAlgn="auto">
              <a:lnSpc>
                <a:spcPct val="150000"/>
              </a:lnSpc>
            </a:pPr>
            <a:r>
              <a:rPr lang="en-US" altLang="zh-CN" dirty="0" smtClean="0">
                <a:latin typeface="黑体" panose="02010609060101010101" charset="-122"/>
                <a:ea typeface="黑体" panose="02010609060101010101" charset="-122"/>
                <a:cs typeface="黑体" panose="02010609060101010101" charset="-122"/>
                <a:sym typeface="+mn-lt"/>
              </a:rPr>
              <a:t>     </a:t>
            </a:r>
            <a:r>
              <a:rPr lang="zh-CN" altLang="en-US" dirty="0" smtClean="0">
                <a:latin typeface="黑体" panose="02010609060101010101" charset="-122"/>
                <a:ea typeface="黑体" panose="02010609060101010101" charset="-122"/>
                <a:cs typeface="黑体" panose="02010609060101010101" charset="-122"/>
                <a:sym typeface="+mn-lt"/>
              </a:rPr>
              <a:t>搜索关键词：</a:t>
            </a: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“脊髓、格林巴利</a:t>
            </a:r>
            <a:r>
              <a:rPr lang="en-US" altLang="zh-CN" dirty="0" smtClean="0">
                <a:solidFill>
                  <a:srgbClr val="FF0000"/>
                </a:solidFill>
                <a:latin typeface="黑体" panose="02010609060101010101" charset="-122"/>
                <a:ea typeface="黑体" panose="02010609060101010101" charset="-122"/>
                <a:cs typeface="黑体" panose="02010609060101010101" charset="-122"/>
                <a:sym typeface="+mn-lt"/>
              </a:rPr>
              <a:t>/</a:t>
            </a: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吉兰巴雷</a:t>
            </a:r>
            <a:r>
              <a:rPr lang="en-US" altLang="zh-CN" dirty="0" smtClean="0">
                <a:solidFill>
                  <a:srgbClr val="FF0000"/>
                </a:solidFill>
                <a:latin typeface="黑体" panose="02010609060101010101" charset="-122"/>
                <a:ea typeface="黑体" panose="02010609060101010101" charset="-122"/>
                <a:cs typeface="黑体" panose="02010609060101010101" charset="-122"/>
                <a:sym typeface="+mn-lt"/>
              </a:rPr>
              <a:t>/GBS</a:t>
            </a: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、神经病、神经根、神经炎、神经丛、麻痹、肌无力、肌炎、肌病、肉毒、钾、瘫</a:t>
            </a:r>
          </a:p>
          <a:p>
            <a:pPr fontAlgn="auto">
              <a:lnSpc>
                <a:spcPct val="150000"/>
              </a:lnSpc>
            </a:pPr>
            <a:r>
              <a:rPr lang="zh-CN" altLang="en-US" dirty="0" smtClean="0">
                <a:solidFill>
                  <a:srgbClr val="FF0000"/>
                </a:solidFill>
                <a:latin typeface="黑体" panose="02010609060101010101" charset="-122"/>
                <a:ea typeface="黑体" panose="02010609060101010101" charset="-122"/>
                <a:cs typeface="黑体" panose="02010609060101010101" charset="-122"/>
                <a:sym typeface="+mn-lt"/>
              </a:rPr>
              <a:t>“</a:t>
            </a:r>
            <a:r>
              <a:rPr lang="zh-CN" altLang="en-US" dirty="0" smtClean="0">
                <a:latin typeface="黑体" panose="02010609060101010101" charset="-122"/>
                <a:ea typeface="黑体" panose="02010609060101010101" charset="-122"/>
                <a:cs typeface="黑体" panose="02010609060101010101" charset="-122"/>
                <a:sym typeface="+mn-lt"/>
              </a:rPr>
              <a:t>等，关注是否存在符合监测病例定义的病例。</a:t>
            </a:r>
          </a:p>
          <a:p>
            <a:pPr fontAlgn="auto">
              <a:lnSpc>
                <a:spcPct val="150000"/>
              </a:lnSpc>
            </a:pPr>
            <a:r>
              <a:rPr lang="zh-CN" altLang="en-US" dirty="0" smtClean="0">
                <a:latin typeface="黑体" panose="02010609060101010101" charset="-122"/>
                <a:ea typeface="黑体" panose="02010609060101010101" charset="-122"/>
                <a:cs typeface="黑体" panose="02010609060101010101" charset="-122"/>
                <a:sym typeface="+mn-lt"/>
              </a:rPr>
              <a:t>（2）填报主动搜索记录表。</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dirty="0" err="1">
                <a:ea typeface="宋体" panose="02010600030101010101" pitchFamily="2" charset="-122"/>
              </a:rPr>
              <a:t>高危</a:t>
            </a:r>
            <a:r>
              <a:rPr lang="en-US" altLang="zh-CN" sz="3200" dirty="0" err="1">
                <a:ea typeface="宋体" panose="02010600030101010101" pitchFamily="2" charset="-122"/>
              </a:rPr>
              <a:t>AFP</a:t>
            </a:r>
            <a:r>
              <a:rPr lang="zh-CN" altLang="en-US" sz="3200" dirty="0" err="1">
                <a:ea typeface="宋体" panose="02010600030101010101" pitchFamily="2" charset="-122"/>
              </a:rPr>
              <a:t>病例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875155"/>
            <a:ext cx="8195945" cy="310769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年龄小于5岁、接种OPV次数少于3次或服苗史不详、未采或未采集到合格大便标本的AFP病例</a:t>
            </a: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临床怀疑为脊灰的病例</a:t>
            </a: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sz="3200">
                <a:ea typeface="宋体" panose="02010600030101010101" pitchFamily="2" charset="-122"/>
              </a:rPr>
              <a:t>聚集性临床符合病例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875155"/>
            <a:ext cx="8195945" cy="246126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同一县（区）或相邻县（区）发现2例或2例以上的临床符合病例，发病时间间隔2个月以内</a:t>
            </a: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sz="3200">
                <a:ea typeface="宋体" panose="02010600030101010101" pitchFamily="2" charset="-122"/>
              </a:rPr>
              <a:t>脊灰疫苗衍生病毒（VDPV）病例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221740"/>
            <a:ext cx="8302625" cy="532320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AFP病例大便标本分离到VDPV</a:t>
            </a: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VDPV是指与原始疫苗病毒Sabin株相比</a:t>
            </a:r>
          </a:p>
          <a:p>
            <a:pPr marL="1257300" lvl="1" indent="-342900">
              <a:lnSpc>
                <a:spcPct val="150000"/>
              </a:lnSpc>
              <a:buClr>
                <a:srgbClr val="364EB6"/>
              </a:buClr>
              <a:buSzPct val="50000"/>
              <a:buFont typeface="Wingdings" panose="05000000000000000000" charset="0"/>
              <a:buChar char="Ø"/>
            </a:pPr>
            <a:r>
              <a:rPr lang="en-US" altLang="zh-CN" sz="2000" b="1">
                <a:latin typeface="宋体" panose="02010600030101010101" pitchFamily="2" charset="-122"/>
                <a:ea typeface="宋体" panose="02010600030101010101" pitchFamily="2" charset="-122"/>
                <a:cs typeface="宋体" panose="02010600030101010101" pitchFamily="2" charset="-122"/>
                <a:sym typeface="+mn-ea"/>
              </a:rPr>
              <a:t>Ⅰ</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型和</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Ⅲ</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型VP1区核苷酸序列变异</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个，且＜</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135</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个</a:t>
            </a:r>
          </a:p>
          <a:p>
            <a:pPr marL="914400" lvl="1" indent="0">
              <a:lnSpc>
                <a:spcPct val="150000"/>
              </a:lnSpc>
              <a:buClr>
                <a:srgbClr val="364EB6"/>
              </a:buClr>
              <a:buSzPct val="50000"/>
              <a:buFont typeface="Wingdings" panose="05000000000000000000" charset="0"/>
              <a:buNone/>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   （变异率</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15%</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marL="1257300" lvl="1" indent="-342900">
              <a:lnSpc>
                <a:spcPct val="150000"/>
              </a:lnSpc>
              <a:buClr>
                <a:srgbClr val="364EB6"/>
              </a:buClr>
              <a:buSzPct val="50000"/>
              <a:buFont typeface="Wingdings" panose="05000000000000000000" charset="0"/>
              <a:buChar char="Ø"/>
            </a:pPr>
            <a:r>
              <a:rPr lang="en-US" altLang="zh-CN" sz="2000" b="1">
                <a:latin typeface="宋体" panose="02010600030101010101" pitchFamily="2" charset="-122"/>
                <a:ea typeface="宋体" panose="02010600030101010101" pitchFamily="2" charset="-122"/>
                <a:cs typeface="宋体" panose="02010600030101010101" pitchFamily="2" charset="-122"/>
                <a:sym typeface="+mn-ea"/>
              </a:rPr>
              <a:t>Ⅱ</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型VP1区核苷酸序列变异</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个，且＜</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135</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个</a:t>
            </a:r>
          </a:p>
          <a:p>
            <a:pPr marL="914400" lvl="1" indent="0">
              <a:lnSpc>
                <a:spcPct val="150000"/>
              </a:lnSpc>
              <a:buClr>
                <a:srgbClr val="364EB6"/>
              </a:buClr>
              <a:buSzPct val="50000"/>
              <a:buFont typeface="Wingdings" panose="05000000000000000000" charset="0"/>
              <a:buNone/>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   （变异率</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0.6%</a:t>
            </a:r>
            <a:r>
              <a:rPr lang="zh-CN" altLang="en-US" sz="2000" b="1" noProof="0" dirty="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15%</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rPr>
              <a:t>  </a:t>
            </a:r>
          </a:p>
          <a:p>
            <a:pPr marL="0" indent="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  如发生2例或2例以上相关的VDPV病例，则视为VDPV循环（cVDPVs）</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AFP</a:t>
            </a:r>
            <a:r>
              <a:rPr sz="3200">
                <a:ea typeface="宋体" panose="02010600030101010101" pitchFamily="2" charset="-122"/>
              </a:rPr>
              <a:t>病例</a:t>
            </a:r>
            <a:r>
              <a:rPr lang="zh-CN" sz="3200">
                <a:ea typeface="宋体" panose="02010600030101010101" pitchFamily="2" charset="-122"/>
              </a:rPr>
              <a:t>报告要求</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501140"/>
            <a:ext cx="8195945" cy="449262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各级各类医疗机构和相关人员发现AFP病例后，</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24</a:t>
            </a:r>
            <a:r>
              <a:rPr lang="zh-CN" altLang="en-US" sz="2400" b="1">
                <a:latin typeface="宋体" panose="02010600030101010101" pitchFamily="2" charset="-122"/>
                <a:ea typeface="宋体" panose="02010600030101010101" pitchFamily="2" charset="-122"/>
                <a:cs typeface="宋体" panose="02010600030101010101" pitchFamily="2" charset="-122"/>
              </a:rPr>
              <a:t>小时内填写AFP病例报告卡并通过网络直报。</a:t>
            </a: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对尚不具备网络直报条件的医疗机构，应在24小时内以电话或者传真形式报至当地县级疾病预防控制机构，同时寄出传染病报告卡，由县级疾病预防控制机构进行网络直报。</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pic>
        <p:nvPicPr>
          <p:cNvPr id="3" name="图片 2"/>
          <p:cNvPicPr>
            <a:picLocks noChangeAspect="1"/>
          </p:cNvPicPr>
          <p:nvPr/>
        </p:nvPicPr>
        <p:blipFill>
          <a:blip r:embed="rId4" cstate="print"/>
          <a:stretch>
            <a:fillRect/>
          </a:stretch>
        </p:blipFill>
        <p:spPr>
          <a:xfrm>
            <a:off x="1809750" y="1242695"/>
            <a:ext cx="5524500" cy="657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altLang="en-US" sz="3200">
                <a:ea typeface="宋体" panose="02010600030101010101" pitchFamily="2" charset="-122"/>
              </a:rPr>
              <a:t>内  容</a:t>
            </a: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grpSp>
        <p:nvGrpSpPr>
          <p:cNvPr id="8195" name="组合 79875"/>
          <p:cNvGrpSpPr/>
          <p:nvPr/>
        </p:nvGrpSpPr>
        <p:grpSpPr bwMode="auto">
          <a:xfrm>
            <a:off x="2172970" y="1905000"/>
            <a:ext cx="4797425" cy="831850"/>
            <a:chOff x="1296" y="1824"/>
            <a:chExt cx="2976" cy="432"/>
          </a:xfrm>
        </p:grpSpPr>
        <p:sp>
          <p:nvSpPr>
            <p:cNvPr id="8196" name="圆角矩形 79876"/>
            <p:cNvSpPr>
              <a:spLocks noChangeArrowheads="1"/>
            </p:cNvSpPr>
            <p:nvPr/>
          </p:nvSpPr>
          <p:spPr bwMode="auto">
            <a:xfrm>
              <a:off x="1536" y="1899"/>
              <a:ext cx="2736" cy="288"/>
            </a:xfrm>
            <a:prstGeom prst="roundRect">
              <a:avLst>
                <a:gd name="adj" fmla="val 16667"/>
              </a:avLst>
            </a:prstGeom>
            <a:gradFill rotWithShape="1">
              <a:gsLst>
                <a:gs pos="0">
                  <a:schemeClr val="accent2"/>
                </a:gs>
                <a:gs pos="50000">
                  <a:srgbClr val="F7DACC"/>
                </a:gs>
                <a:gs pos="100000">
                  <a:schemeClr val="accent2"/>
                </a:gs>
              </a:gsLst>
              <a:lin ang="5400000" scaled="1"/>
            </a:gradFill>
            <a:ln w="12700">
              <a:solidFill>
                <a:schemeClr val="bg1"/>
              </a:solidFill>
              <a:rou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197" name="菱形 79877"/>
            <p:cNvSpPr>
              <a:spLocks noChangeArrowheads="1"/>
            </p:cNvSpPr>
            <p:nvPr/>
          </p:nvSpPr>
          <p:spPr bwMode="auto">
            <a:xfrm>
              <a:off x="1296" y="1824"/>
              <a:ext cx="432" cy="432"/>
            </a:xfrm>
            <a:prstGeom prst="diamond">
              <a:avLst/>
            </a:prstGeom>
            <a:solidFill>
              <a:schemeClr val="accent2"/>
            </a:solidFill>
            <a:ln w="25400">
              <a:solidFill>
                <a:schemeClr val="bg1"/>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198" name="文本框 79878"/>
            <p:cNvSpPr txBox="1">
              <a:spLocks noChangeArrowheads="1"/>
            </p:cNvSpPr>
            <p:nvPr/>
          </p:nvSpPr>
          <p:spPr bwMode="auto">
            <a:xfrm>
              <a:off x="1680" y="1934"/>
              <a:ext cx="2160"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zh-CN" altLang="en-US" sz="2400" b="1">
                  <a:solidFill>
                    <a:srgbClr val="000000"/>
                  </a:solidFill>
                  <a:ea typeface="宋体" panose="02010600030101010101" pitchFamily="2" charset="-122"/>
                </a:rPr>
                <a:t>脊灰简介</a:t>
              </a:r>
            </a:p>
          </p:txBody>
        </p:sp>
        <p:sp>
          <p:nvSpPr>
            <p:cNvPr id="8199" name="文本框 79879"/>
            <p:cNvSpPr txBox="1">
              <a:spLocks noChangeArrowheads="1"/>
            </p:cNvSpPr>
            <p:nvPr/>
          </p:nvSpPr>
          <p:spPr bwMode="auto">
            <a:xfrm>
              <a:off x="1392" y="1934"/>
              <a:ext cx="223"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2400">
                  <a:solidFill>
                    <a:schemeClr val="bg1"/>
                  </a:solidFill>
                  <a:ea typeface="宋体" panose="02010600030101010101" pitchFamily="2" charset="-122"/>
                </a:rPr>
                <a:t>1</a:t>
              </a:r>
            </a:p>
          </p:txBody>
        </p:sp>
      </p:grpSp>
      <p:grpSp>
        <p:nvGrpSpPr>
          <p:cNvPr id="8210" name="组合 79890"/>
          <p:cNvGrpSpPr/>
          <p:nvPr/>
        </p:nvGrpSpPr>
        <p:grpSpPr bwMode="auto">
          <a:xfrm>
            <a:off x="2173605" y="2920365"/>
            <a:ext cx="4797425" cy="831850"/>
            <a:chOff x="1296" y="1824"/>
            <a:chExt cx="2976" cy="432"/>
          </a:xfrm>
        </p:grpSpPr>
        <p:sp>
          <p:nvSpPr>
            <p:cNvPr id="8211" name="圆角矩形 79891"/>
            <p:cNvSpPr>
              <a:spLocks noChangeArrowheads="1"/>
            </p:cNvSpPr>
            <p:nvPr/>
          </p:nvSpPr>
          <p:spPr bwMode="auto">
            <a:xfrm>
              <a:off x="1536" y="1899"/>
              <a:ext cx="2736" cy="288"/>
            </a:xfrm>
            <a:prstGeom prst="roundRect">
              <a:avLst>
                <a:gd name="adj" fmla="val 16667"/>
              </a:avLst>
            </a:prstGeom>
            <a:gradFill rotWithShape="1">
              <a:gsLst>
                <a:gs pos="0">
                  <a:schemeClr val="folHlink"/>
                </a:gs>
                <a:gs pos="50000">
                  <a:srgbClr val="EAF3DF"/>
                </a:gs>
                <a:gs pos="100000">
                  <a:schemeClr val="folHlink"/>
                </a:gs>
              </a:gsLst>
              <a:lin ang="5400000" scaled="1"/>
            </a:gradFill>
            <a:ln w="12700">
              <a:solidFill>
                <a:schemeClr val="bg1"/>
              </a:solidFill>
              <a:rou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212" name="菱形 79892"/>
            <p:cNvSpPr>
              <a:spLocks noChangeArrowheads="1"/>
            </p:cNvSpPr>
            <p:nvPr/>
          </p:nvSpPr>
          <p:spPr bwMode="auto">
            <a:xfrm>
              <a:off x="1296" y="1824"/>
              <a:ext cx="432" cy="432"/>
            </a:xfrm>
            <a:prstGeom prst="diamond">
              <a:avLst/>
            </a:prstGeom>
            <a:solidFill>
              <a:schemeClr val="folHlink"/>
            </a:solidFill>
            <a:ln w="25400">
              <a:solidFill>
                <a:schemeClr val="bg1"/>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213" name="文本框 79893"/>
            <p:cNvSpPr txBox="1">
              <a:spLocks noChangeArrowheads="1"/>
            </p:cNvSpPr>
            <p:nvPr/>
          </p:nvSpPr>
          <p:spPr bwMode="auto">
            <a:xfrm>
              <a:off x="1680" y="1934"/>
              <a:ext cx="2160"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endParaRPr lang="zh-CN" altLang="en-US" sz="2400" b="1">
                <a:solidFill>
                  <a:srgbClr val="000000"/>
                </a:solidFill>
                <a:ea typeface="宋体" panose="02010600030101010101" pitchFamily="2" charset="-122"/>
              </a:endParaRPr>
            </a:p>
          </p:txBody>
        </p:sp>
        <p:sp>
          <p:nvSpPr>
            <p:cNvPr id="8214" name="文本框 79894"/>
            <p:cNvSpPr txBox="1">
              <a:spLocks noChangeArrowheads="1"/>
            </p:cNvSpPr>
            <p:nvPr/>
          </p:nvSpPr>
          <p:spPr bwMode="auto">
            <a:xfrm>
              <a:off x="1393" y="1923"/>
              <a:ext cx="223"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2400">
                  <a:solidFill>
                    <a:schemeClr val="bg1"/>
                  </a:solidFill>
                  <a:ea typeface="宋体" panose="02010600030101010101" pitchFamily="2" charset="-122"/>
                </a:rPr>
                <a:t>2</a:t>
              </a:r>
            </a:p>
          </p:txBody>
        </p:sp>
      </p:grpSp>
      <p:pic>
        <p:nvPicPr>
          <p:cNvPr id="8215"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79888"/>
          <p:cNvSpPr txBox="1">
            <a:spLocks noChangeArrowheads="1"/>
          </p:cNvSpPr>
          <p:nvPr/>
        </p:nvSpPr>
        <p:spPr bwMode="auto">
          <a:xfrm>
            <a:off x="2727858" y="3132587"/>
            <a:ext cx="3804410" cy="46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AFP</a:t>
            </a:r>
            <a:r>
              <a:rPr lang="zh-CN" altLang="en-US" sz="2400" b="1">
                <a:solidFill>
                  <a:srgbClr val="000000"/>
                </a:solidFill>
                <a:ea typeface="宋体" panose="02010600030101010101" pitchFamily="2" charset="-122"/>
              </a:rPr>
              <a:t>病例监测工作要求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sym typeface="+mn-ea"/>
              </a:rPr>
              <a:t>各级职责</a:t>
            </a:r>
            <a:r>
              <a:rPr lang="en-US" altLang="zh-CN" sz="3200">
                <a:ea typeface="宋体" panose="02010600030101010101" pitchFamily="2" charset="-122"/>
                <a:sym typeface="+mn-ea"/>
              </a:rPr>
              <a:t>—</a:t>
            </a:r>
            <a:r>
              <a:rPr lang="zh-CN" altLang="en-US" sz="3200">
                <a:ea typeface="宋体" panose="02010600030101010101" pitchFamily="2" charset="-122"/>
                <a:sym typeface="+mn-ea"/>
              </a:rPr>
              <a:t>各级医疗机构</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840105" y="1657350"/>
            <a:ext cx="7694295" cy="375348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负责本医院AFP病例发现与报告工作；</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制定本单位监测报告程序和工作制度，在本单位开展病例的主动监测；</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在疾控机构指导下组织开展对预防保健科、儿科、神经内科、传染科、病案室等相关科室和人员的AFP监测培训；</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协助疾控机构进行AFP病例调查、标本采集并开展主动监测工作；</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收集、补充AFP病例的临床资料，提供给辖区疾控机构。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sym typeface="+mn-ea"/>
              </a:rPr>
              <a:t>各级职责</a:t>
            </a:r>
            <a:r>
              <a:rPr lang="en-US" altLang="zh-CN" sz="3200">
                <a:ea typeface="宋体" panose="02010600030101010101" pitchFamily="2" charset="-122"/>
                <a:sym typeface="+mn-ea"/>
              </a:rPr>
              <a:t>—</a:t>
            </a:r>
            <a:r>
              <a:rPr lang="zh-CN" altLang="en-US" sz="3200">
                <a:ea typeface="宋体" panose="02010600030101010101" pitchFamily="2" charset="-122"/>
                <a:sym typeface="+mn-ea"/>
              </a:rPr>
              <a:t>县级疾病预防控制机构</a:t>
            </a:r>
            <a:endParaRPr lang="zh-CN" sz="3200">
              <a:ea typeface="宋体" panose="02010600030101010101" pitchFamily="2" charset="-122"/>
            </a:endParaRP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506220"/>
            <a:ext cx="8195945" cy="329184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收集辖区内AFP病例报告，按规定向上级疾控机构报告；</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开展AFP病例调查、标本采集、运送及病例随访工作；</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负责辖区内病例的主动监测工作；</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负责对辖区内各级医疗卫生机构相关人员AFP监测的培训；</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对辖区内病例监测工作开展督导、检查，评价监测质量，并向上级疾控机构和本级卫生行政部门报告监测工作情况。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AFP</a:t>
            </a:r>
            <a:r>
              <a:rPr sz="3200">
                <a:ea typeface="宋体" panose="02010600030101010101" pitchFamily="2" charset="-122"/>
              </a:rPr>
              <a:t>病例</a:t>
            </a:r>
            <a:r>
              <a:rPr lang="zh-CN" sz="3200">
                <a:ea typeface="宋体" panose="02010600030101010101" pitchFamily="2" charset="-122"/>
              </a:rPr>
              <a:t>报告和管理流程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5" name="Picture 2"/>
          <p:cNvPicPr>
            <a:picLocks noChangeAspect="1"/>
          </p:cNvPicPr>
          <p:nvPr/>
        </p:nvPicPr>
        <p:blipFill>
          <a:blip r:embed="rId4" cstate="print"/>
          <a:stretch>
            <a:fillRect/>
          </a:stretch>
        </p:blipFill>
        <p:spPr>
          <a:xfrm>
            <a:off x="1139190" y="1235075"/>
            <a:ext cx="6865620" cy="567880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sz="3200">
                <a:ea typeface="宋体" panose="02010600030101010101" pitchFamily="2" charset="-122"/>
              </a:rPr>
              <a:t>病例</a:t>
            </a:r>
            <a:r>
              <a:rPr lang="zh-CN" sz="3200">
                <a:ea typeface="宋体" panose="02010600030101010101" pitchFamily="2" charset="-122"/>
              </a:rPr>
              <a:t>调查</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875155"/>
            <a:ext cx="8195945" cy="375348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接到AFP病例报告后，县级疾控机构应在</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48小时内</a:t>
            </a:r>
            <a:r>
              <a:rPr lang="zh-CN" altLang="en-US" sz="2800" b="1">
                <a:latin typeface="宋体" panose="02010600030101010101" pitchFamily="2" charset="-122"/>
                <a:ea typeface="宋体" panose="02010600030101010101" pitchFamily="2" charset="-122"/>
                <a:cs typeface="宋体" panose="02010600030101010101" pitchFamily="2" charset="-122"/>
              </a:rPr>
              <a:t>派专业人员对病例开展个案调查，在临床医生配合下，详细填写“急性弛缓性麻痹病例个案调查表”</a:t>
            </a: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altLang="zh-CN" sz="3200">
                <a:ea typeface="宋体" panose="02010600030101010101" pitchFamily="2" charset="-122"/>
              </a:rPr>
              <a:t>AFP</a:t>
            </a:r>
            <a:r>
              <a:rPr lang="zh-CN" altLang="en-US" sz="3200">
                <a:ea typeface="宋体" panose="02010600030101010101" pitchFamily="2" charset="-122"/>
              </a:rPr>
              <a:t>病例</a:t>
            </a:r>
            <a:r>
              <a:rPr lang="zh-CN" sz="3200">
                <a:ea typeface="宋体" panose="02010600030101010101" pitchFamily="2" charset="-122"/>
              </a:rPr>
              <a:t>标本采集</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444500" y="1689735"/>
            <a:ext cx="8872855" cy="412305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对所有AFP病例应采集双份大便标本用于病毒分离</a:t>
            </a:r>
          </a:p>
          <a:p>
            <a:pPr marL="0" indent="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  标本的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采集要求</a:t>
            </a:r>
            <a:r>
              <a:rPr lang="zh-CN" altLang="en-US" sz="2800" b="1">
                <a:latin typeface="宋体" panose="02010600030101010101" pitchFamily="2" charset="-122"/>
                <a:ea typeface="宋体" panose="02010600030101010101" pitchFamily="2" charset="-122"/>
                <a:cs typeface="宋体" panose="02010600030101010101" pitchFamily="2" charset="-122"/>
              </a:rPr>
              <a:t>：</a:t>
            </a:r>
          </a:p>
          <a:p>
            <a:pPr marL="9144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在麻痹出现后</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14天内</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采集；</a:t>
            </a:r>
          </a:p>
          <a:p>
            <a:pPr marL="9144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两份标本采集时间至少间隔</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24小时</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a:t>
            </a:r>
          </a:p>
          <a:p>
            <a:pPr marL="9144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每份标本重量</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克（约为成人的大拇指末节大小）。</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50000"/>
              </a:lnSpc>
              <a:buClr>
                <a:srgbClr val="364EB6"/>
              </a:buClr>
              <a:buFont typeface="Wingdings" panose="05000000000000000000" charset="0"/>
              <a:buNone/>
            </a:pP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rPr>
              <a:t>接触者标本的采集</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231775" y="1367790"/>
            <a:ext cx="8872855" cy="412305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以下情况应采集AFP病例的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5名</a:t>
            </a:r>
            <a:r>
              <a:rPr lang="zh-CN" altLang="en-US" sz="2800" b="1">
                <a:latin typeface="宋体" panose="02010600030101010101" pitchFamily="2" charset="-122"/>
                <a:ea typeface="宋体" panose="02010600030101010101" pitchFamily="2" charset="-122"/>
                <a:cs typeface="宋体" panose="02010600030101010101" pitchFamily="2" charset="-122"/>
              </a:rPr>
              <a:t>接触者（原则上5岁以下）大便标本：</a:t>
            </a:r>
          </a:p>
          <a:p>
            <a:pPr marL="13716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未采集到合格大便标本的AFP病例</a:t>
            </a:r>
          </a:p>
          <a:p>
            <a:pPr marL="13716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根据临床或流行病学资料高度怀疑为脊灰的AFP病例</a:t>
            </a:r>
          </a:p>
          <a:p>
            <a:pPr marL="13716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死亡的AFP病例</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a:latin typeface="宋体" panose="02010600030101010101" pitchFamily="2" charset="-122"/>
                <a:ea typeface="宋体" panose="02010600030101010101" pitchFamily="2" charset="-122"/>
                <a:cs typeface="宋体" panose="02010600030101010101" pitchFamily="2" charset="-122"/>
              </a:rPr>
              <a:t>每一名接触者只采集</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一份</a:t>
            </a:r>
            <a:r>
              <a:rPr lang="zh-CN" altLang="en-US" sz="2800" b="1">
                <a:latin typeface="宋体" panose="02010600030101010101" pitchFamily="2" charset="-122"/>
                <a:ea typeface="宋体" panose="02010600030101010101" pitchFamily="2" charset="-122"/>
                <a:cs typeface="宋体" panose="02010600030101010101" pitchFamily="2" charset="-122"/>
              </a:rPr>
              <a:t>大便标本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rPr>
              <a:t>原始标本运送</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323215" y="1323975"/>
            <a:ext cx="8496935" cy="439991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rPr>
              <a:t>标本采集后要在</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7天内</a:t>
            </a:r>
            <a:r>
              <a:rPr lang="zh-CN" altLang="en-US" sz="2400" b="1" dirty="0">
                <a:latin typeface="宋体" panose="02010600030101010101" pitchFamily="2" charset="-122"/>
                <a:ea typeface="宋体" panose="02010600030101010101" pitchFamily="2" charset="-122"/>
                <a:cs typeface="宋体" panose="02010600030101010101" pitchFamily="2" charset="-122"/>
              </a:rPr>
              <a:t>送达省级脊灰实验室，标本应</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冷藏运送</a:t>
            </a:r>
            <a:r>
              <a:rPr lang="zh-CN" altLang="en-US" sz="2400" b="1" dirty="0">
                <a:latin typeface="宋体" panose="02010600030101010101" pitchFamily="2" charset="-122"/>
                <a:ea typeface="宋体" panose="02010600030101010101" pitchFamily="2" charset="-122"/>
                <a:cs typeface="宋体" panose="02010600030101010101" pitchFamily="2" charset="-122"/>
              </a:rPr>
              <a:t>，在送达省脊灰实验室时带冰且包装完整。标本的运送要符合国家对标本运送的有关要求。</a:t>
            </a:r>
            <a:endPar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lvl="0" indent="-457200">
              <a:lnSpc>
                <a:spcPct val="150000"/>
              </a:lnSpc>
              <a:buClr>
                <a:srgbClr val="364EB6"/>
              </a:buClr>
              <a:buSzPct val="50000"/>
              <a:buFont typeface="Wingdings" panose="05000000000000000000" charset="0"/>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采集的标本应有完整的登记资料（</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个案调查表、标本送检表</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），一并送达省疾控中心。</a:t>
            </a:r>
          </a:p>
          <a:p>
            <a:pPr marL="457200" lvl="0" indent="-457200">
              <a:lnSpc>
                <a:spcPct val="150000"/>
              </a:lnSpc>
              <a:buClr>
                <a:srgbClr val="364EB6"/>
              </a:buClr>
              <a:buSzPct val="50000"/>
              <a:buFont typeface="Wingdings" panose="05000000000000000000" charset="0"/>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标本的标签填写要清楚（</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rPr>
              <a:t>病例姓名、采便日期、第几份便</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等），标本送检表项目要填写完整。</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AFP</a:t>
            </a:r>
            <a:r>
              <a:rPr sz="3200">
                <a:ea typeface="宋体" panose="02010600030101010101" pitchFamily="2" charset="-122"/>
              </a:rPr>
              <a:t>病例</a:t>
            </a:r>
            <a:r>
              <a:rPr lang="zh-CN" sz="3200">
                <a:ea typeface="宋体" panose="02010600030101010101" pitchFamily="2" charset="-122"/>
              </a:rPr>
              <a:t>随访</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330325"/>
            <a:ext cx="8195945" cy="439991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在麻痹发生</a:t>
            </a:r>
            <a:r>
              <a:rPr lang="zh-CN" altLang="en-US" sz="2000" b="1">
                <a:solidFill>
                  <a:srgbClr val="C00000"/>
                </a:solidFill>
                <a:latin typeface="宋体" panose="02010600030101010101" pitchFamily="2" charset="-122"/>
                <a:ea typeface="宋体" panose="02010600030101010101" pitchFamily="2" charset="-122"/>
                <a:cs typeface="宋体" panose="02010600030101010101" pitchFamily="2" charset="-122"/>
              </a:rPr>
              <a:t>60天</a:t>
            </a:r>
            <a:r>
              <a:rPr lang="zh-CN" altLang="en-US" sz="2000" b="1">
                <a:latin typeface="宋体" panose="02010600030101010101" pitchFamily="2" charset="-122"/>
                <a:ea typeface="宋体" panose="02010600030101010101" pitchFamily="2" charset="-122"/>
                <a:cs typeface="宋体" panose="02010600030101010101" pitchFamily="2" charset="-122"/>
              </a:rPr>
              <a:t>后，要对所报告的AFP病例进行随访。随访由县或市级疾控机构完成，随访必须要见到病例本人，建议随访者为对该病例进行过调查的人员。</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随访时要填写“AFP病例随访表”，随访表填写完成后要及时上报市、省级疾控机构，并及时</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（麻痹</a:t>
            </a:r>
            <a:r>
              <a:rPr lang="zh-CN" altLang="en-US" sz="20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75天内</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）录入专病系统。</a:t>
            </a:r>
            <a:r>
              <a:rPr lang="zh-CN" altLang="en-US" sz="2000" b="1">
                <a:latin typeface="宋体" panose="02010600030101010101" pitchFamily="2" charset="-122"/>
                <a:ea typeface="宋体" panose="02010600030101010101" pitchFamily="2" charset="-122"/>
                <a:cs typeface="宋体" panose="02010600030101010101" pitchFamily="2" charset="-122"/>
              </a:rPr>
              <a:t> </a:t>
            </a: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在病例首次进行个案调查时没有明确临床诊断的病例，力求在随访时能够得出明确诊断，以补充个案资料。必要时组织省级专家组专家进行访视。 </a:t>
            </a:r>
            <a:r>
              <a:rPr lang="zh-CN" altLang="en-US" sz="2800" b="1">
                <a:latin typeface="宋体" panose="02010600030101010101" pitchFamily="2" charset="-122"/>
                <a:ea typeface="宋体" panose="02010600030101010101" pitchFamily="2" charset="-122"/>
                <a:cs typeface="宋体" panose="02010600030101010101" pitchFamily="2" charset="-122"/>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AFP</a:t>
            </a:r>
            <a:r>
              <a:rPr sz="3200">
                <a:ea typeface="宋体" panose="02010600030101010101" pitchFamily="2" charset="-122"/>
              </a:rPr>
              <a:t>病例</a:t>
            </a:r>
            <a:r>
              <a:rPr lang="zh-CN" sz="3200">
                <a:ea typeface="宋体" panose="02010600030101010101" pitchFamily="2" charset="-122"/>
              </a:rPr>
              <a:t>的排除</a:t>
            </a:r>
            <a:r>
              <a:rPr lang="en-US" altLang="zh-CN" sz="3200">
                <a:ea typeface="宋体" panose="02010600030101010101" pitchFamily="2" charset="-122"/>
              </a:rPr>
              <a:t>—</a:t>
            </a:r>
            <a:r>
              <a:rPr lang="zh-CN" altLang="en-US" sz="3200">
                <a:ea typeface="宋体" panose="02010600030101010101" pitchFamily="2" charset="-122"/>
              </a:rPr>
              <a:t>如何订正</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p:cNvPicPr>
            <a:picLocks noChangeAspect="1"/>
          </p:cNvPicPr>
          <p:nvPr/>
        </p:nvPicPr>
        <p:blipFill>
          <a:blip r:embed="rId4" cstate="print"/>
          <a:stretch>
            <a:fillRect/>
          </a:stretch>
        </p:blipFill>
        <p:spPr>
          <a:xfrm>
            <a:off x="19050" y="1097280"/>
            <a:ext cx="4413885" cy="4740275"/>
          </a:xfrm>
          <a:prstGeom prst="rect">
            <a:avLst/>
          </a:prstGeom>
        </p:spPr>
      </p:pic>
      <p:pic>
        <p:nvPicPr>
          <p:cNvPr id="5" name="图片 4"/>
          <p:cNvPicPr>
            <a:picLocks noChangeAspect="1"/>
          </p:cNvPicPr>
          <p:nvPr/>
        </p:nvPicPr>
        <p:blipFill>
          <a:blip r:embed="rId5" cstate="print"/>
          <a:stretch>
            <a:fillRect/>
          </a:stretch>
        </p:blipFill>
        <p:spPr>
          <a:xfrm>
            <a:off x="1877695" y="4025900"/>
            <a:ext cx="7299325" cy="2626360"/>
          </a:xfrm>
          <a:prstGeom prst="rect">
            <a:avLst/>
          </a:prstGeom>
        </p:spPr>
      </p:pic>
      <p:sp>
        <p:nvSpPr>
          <p:cNvPr id="2" name="文本框 1"/>
          <p:cNvSpPr txBox="1"/>
          <p:nvPr/>
        </p:nvSpPr>
        <p:spPr>
          <a:xfrm>
            <a:off x="4805680" y="2065020"/>
            <a:ext cx="4185285" cy="398780"/>
          </a:xfrm>
          <a:prstGeom prst="rect">
            <a:avLst/>
          </a:prstGeom>
          <a:noFill/>
        </p:spPr>
        <p:txBody>
          <a:bodyPr wrap="square" rtlCol="0">
            <a:spAutoFit/>
          </a:bodyPr>
          <a:lstStyle/>
          <a:p>
            <a:r>
              <a:rPr lang="zh-CN" altLang="en-US" sz="2000" b="1">
                <a:latin typeface="宋体" panose="02010600030101010101" pitchFamily="2" charset="-122"/>
                <a:ea typeface="宋体" panose="02010600030101010101" pitchFamily="2" charset="-122"/>
              </a:rPr>
              <a:t>病例类型要与初步调查结果一致</a:t>
            </a:r>
          </a:p>
        </p:txBody>
      </p:sp>
      <p:sp>
        <p:nvSpPr>
          <p:cNvPr id="4" name="圆角矩形 3"/>
          <p:cNvSpPr/>
          <p:nvPr/>
        </p:nvSpPr>
        <p:spPr>
          <a:xfrm>
            <a:off x="4707255" y="1838325"/>
            <a:ext cx="4101465" cy="94869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AFP监测系统评价指标</a:t>
            </a:r>
          </a:p>
        </p:txBody>
      </p:sp>
      <p:pic>
        <p:nvPicPr>
          <p:cNvPr id="9219" name="图片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59690" y="1020445"/>
            <a:ext cx="9025255" cy="5731377"/>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监测的敏感性</a:t>
            </a:r>
          </a:p>
          <a:p>
            <a:pPr marL="1371600" lvl="1" indent="-457200">
              <a:lnSpc>
                <a:spcPct val="150000"/>
              </a:lnSpc>
              <a:buClr>
                <a:srgbClr val="364EB6"/>
              </a:buClr>
              <a:buSzPct val="50000"/>
              <a:buFont typeface="Wingdings" panose="05000000000000000000" charset="0"/>
              <a:buChar char="Ø"/>
            </a:pPr>
            <a:r>
              <a:rPr lang="zh-CN" altLang="en-US" sz="18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15</a:t>
            </a:r>
            <a:r>
              <a:rPr lang="zh-CN" altLang="en-US" sz="1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岁以下儿童非脊灰AFP病例报告发病率</a:t>
            </a:r>
            <a:r>
              <a:rPr lang="zh-CN" altLang="en-US" sz="18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8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8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/10万</a:t>
            </a:r>
            <a:endParaRPr lang="zh-CN" altLang="en-US" sz="20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Clr>
                <a:srgbClr val="364EB6"/>
              </a:buClr>
              <a:buSzPct val="50000"/>
              <a:buFont typeface="Wingdings" panose="05000000000000000000" charset="0"/>
              <a:buChar char="u"/>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监测的及时性</a:t>
            </a:r>
          </a:p>
          <a:p>
            <a:pPr marL="1371600" lvl="1" indent="-4572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AFP病例监测报告（包括“零”病例报告）及时率≥</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80%</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marL="1371600" lvl="1" indent="-4572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AFP病例报告后48小时内调查及时率≥</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80%</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marL="1371600" lvl="1" indent="-4572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AFP病例14天内双份合格大便标本采集率≥</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80%</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marL="1371600" lvl="1" indent="-4572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AFP病例大便标本7天内送达省级脊灰实验室及时率≥</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80%</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marL="1371600" lvl="1" indent="-4572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AFP病例麻痹75天内随访及时率≥</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80%</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914400" lvl="1" indent="0">
              <a:lnSpc>
                <a:spcPct val="150000"/>
              </a:lnSpc>
              <a:buClr>
                <a:srgbClr val="364EB6"/>
              </a:buClr>
              <a:buSzPct val="50000"/>
              <a:buFont typeface="Wingdings" panose="05000000000000000000" charset="0"/>
              <a:buNone/>
            </a:pP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grpSp>
        <p:nvGrpSpPr>
          <p:cNvPr id="8195" name="组合 79875"/>
          <p:cNvGrpSpPr/>
          <p:nvPr/>
        </p:nvGrpSpPr>
        <p:grpSpPr bwMode="auto">
          <a:xfrm>
            <a:off x="1416050" y="2168525"/>
            <a:ext cx="6951345" cy="1680845"/>
            <a:chOff x="1296" y="1824"/>
            <a:chExt cx="2976" cy="432"/>
          </a:xfrm>
        </p:grpSpPr>
        <p:sp>
          <p:nvSpPr>
            <p:cNvPr id="8196" name="圆角矩形 79876"/>
            <p:cNvSpPr>
              <a:spLocks noChangeArrowheads="1"/>
            </p:cNvSpPr>
            <p:nvPr/>
          </p:nvSpPr>
          <p:spPr bwMode="auto">
            <a:xfrm>
              <a:off x="1536" y="1899"/>
              <a:ext cx="2736" cy="288"/>
            </a:xfrm>
            <a:prstGeom prst="roundRect">
              <a:avLst>
                <a:gd name="adj" fmla="val 16667"/>
              </a:avLst>
            </a:prstGeom>
            <a:gradFill rotWithShape="1">
              <a:gsLst>
                <a:gs pos="0">
                  <a:schemeClr val="accent2"/>
                </a:gs>
                <a:gs pos="50000">
                  <a:srgbClr val="F7DACC"/>
                </a:gs>
                <a:gs pos="100000">
                  <a:schemeClr val="accent2"/>
                </a:gs>
              </a:gsLst>
              <a:lin ang="5400000" scaled="1"/>
            </a:gradFill>
            <a:ln w="12700">
              <a:solidFill>
                <a:schemeClr val="bg1"/>
              </a:solidFill>
              <a:rou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197" name="菱形 79877"/>
            <p:cNvSpPr>
              <a:spLocks noChangeArrowheads="1"/>
            </p:cNvSpPr>
            <p:nvPr/>
          </p:nvSpPr>
          <p:spPr bwMode="auto">
            <a:xfrm>
              <a:off x="1296" y="1824"/>
              <a:ext cx="432" cy="432"/>
            </a:xfrm>
            <a:prstGeom prst="diamond">
              <a:avLst/>
            </a:prstGeom>
            <a:solidFill>
              <a:schemeClr val="accent2"/>
            </a:solidFill>
            <a:ln w="25400">
              <a:solidFill>
                <a:schemeClr val="bg1"/>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198" name="文本框 79878"/>
            <p:cNvSpPr txBox="1">
              <a:spLocks noChangeArrowheads="1"/>
            </p:cNvSpPr>
            <p:nvPr/>
          </p:nvSpPr>
          <p:spPr bwMode="auto">
            <a:xfrm>
              <a:off x="1654" y="1949"/>
              <a:ext cx="21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zh-CN" altLang="en-US" sz="4000" b="1">
                  <a:solidFill>
                    <a:srgbClr val="000000"/>
                  </a:solidFill>
                  <a:ea typeface="宋体" panose="02010600030101010101" pitchFamily="2" charset="-122"/>
                </a:rPr>
                <a:t>脊灰简介</a:t>
              </a:r>
            </a:p>
          </p:txBody>
        </p:sp>
        <p:sp>
          <p:nvSpPr>
            <p:cNvPr id="8199" name="文本框 79879"/>
            <p:cNvSpPr txBox="1">
              <a:spLocks noChangeArrowheads="1"/>
            </p:cNvSpPr>
            <p:nvPr/>
          </p:nvSpPr>
          <p:spPr bwMode="auto">
            <a:xfrm>
              <a:off x="1400" y="1952"/>
              <a:ext cx="223"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4000">
                  <a:solidFill>
                    <a:schemeClr val="bg1"/>
                  </a:solidFill>
                  <a:ea typeface="宋体" panose="02010600030101010101" pitchFamily="2" charset="-122"/>
                </a:rPr>
                <a:t>1</a:t>
              </a:r>
            </a:p>
          </p:txBody>
        </p:sp>
      </p:grpSp>
      <p:grpSp>
        <p:nvGrpSpPr>
          <p:cNvPr id="4" name="组合 3"/>
          <p:cNvGrpSpPr/>
          <p:nvPr/>
        </p:nvGrpSpPr>
        <p:grpSpPr>
          <a:xfrm>
            <a:off x="76200" y="1905"/>
            <a:ext cx="8915400" cy="1217295"/>
            <a:chOff x="120" y="3"/>
            <a:chExt cx="14040" cy="1917"/>
          </a:xfrm>
        </p:grpSpPr>
        <p:pic>
          <p:nvPicPr>
            <p:cNvPr id="8215"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 y="3"/>
              <a:ext cx="1333" cy="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20" y="720"/>
              <a:ext cx="14040" cy="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异地AFP病例</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473710" y="1372235"/>
            <a:ext cx="8195945" cy="384619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定义</a:t>
            </a:r>
          </a:p>
          <a:p>
            <a:pPr marL="1371600" lvl="1" indent="-457200">
              <a:lnSpc>
                <a:spcPct val="150000"/>
              </a:lnSpc>
              <a:buClr>
                <a:srgbClr val="364EB6"/>
              </a:buClr>
              <a:buSzPct val="50000"/>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非本地户籍、居住＜</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天的</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AFP</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病例，分为：</a:t>
            </a:r>
          </a:p>
          <a:p>
            <a:pPr marL="1371600" lvl="1" indent="-457200" algn="l">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跨省异地AFP病例</a:t>
            </a:r>
          </a:p>
          <a:p>
            <a:pPr marL="1371600" lvl="1" indent="-457200" algn="l">
              <a:lnSpc>
                <a:spcPct val="150000"/>
              </a:lnSpc>
              <a:buClr>
                <a:srgbClr val="364EB6"/>
              </a:buClr>
              <a:buSzPct val="50000"/>
              <a:buFont typeface="Wingdings" panose="05000000000000000000" charset="0"/>
              <a:buChar char="Ø"/>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本省异地AFP病例（跨县或跨市）</a:t>
            </a:r>
          </a:p>
          <a:p>
            <a:pPr marL="457200" lvl="0" indent="-457200" algn="l">
              <a:lnSpc>
                <a:spcPct val="150000"/>
              </a:lnSpc>
              <a:buClr>
                <a:srgbClr val="364EB6"/>
              </a:buClr>
              <a:buSzPct val="50000"/>
              <a:buFont typeface="Wingdings" panose="05000000000000000000" charset="0"/>
              <a:buChar char="u"/>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管理</a:t>
            </a:r>
          </a:p>
          <a:p>
            <a:pPr marL="1371600" lvl="1" indent="-457200" algn="l">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归属原居住地县级以上疾控机构</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sym typeface="+mn-ea"/>
              </a:rPr>
              <a:t>异地AFP病例监测管理</a:t>
            </a:r>
            <a:endParaRPr lang="zh-CN" sz="3200">
              <a:ea typeface="宋体" panose="02010600030101010101" pitchFamily="2" charset="-122"/>
            </a:endParaRP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406525"/>
            <a:ext cx="8195945" cy="510159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rPr>
              <a:t>病例的报告、调查、采样送检等各项监测工作</a:t>
            </a:r>
          </a:p>
          <a:p>
            <a:pPr marL="1371600" lvl="1" indent="-457200">
              <a:lnSpc>
                <a:spcPct val="150000"/>
              </a:lnSpc>
              <a:buClr>
                <a:srgbClr val="364EB6"/>
              </a:buClr>
              <a:buSzPct val="50000"/>
              <a:buFont typeface="Wingdings" panose="05000000000000000000" charset="0"/>
              <a:buChar char="Ø"/>
            </a:pP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由</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病例暂住地</a:t>
            </a:r>
            <a:r>
              <a:rPr lang="zh-CN" altLang="en-US" sz="2400" b="1">
                <a:latin typeface="宋体" panose="02010600030101010101" pitchFamily="2" charset="-122"/>
                <a:ea typeface="宋体" panose="02010600030101010101" pitchFamily="2" charset="-122"/>
                <a:cs typeface="宋体" panose="02010600030101010101" pitchFamily="2" charset="-122"/>
              </a:rPr>
              <a:t>的县级以上疾控机构负责完成，及时将病例资料（个案调查表等）上报，并及时转出病例。</a:t>
            </a:r>
          </a:p>
          <a:p>
            <a:pPr marL="457200" marR="0" lvl="0" indent="-457200" algn="l" rtl="0" eaLnBrk="1" latinLnBrk="0" hangingPunct="1">
              <a:lnSpc>
                <a:spcPct val="150000"/>
              </a:lnSpc>
              <a:spcBef>
                <a:spcPct val="20000"/>
              </a:spcBef>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异地病例随访由</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病例归属地</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疾控机构完成。</a:t>
            </a:r>
            <a:endParaRPr kumimoji="0" lang="zh-CN" altLang="en-US" sz="2400" b="1" i="0" u="none" strike="noStrike" kern="1200" cap="none" spc="0" normalizeH="0" baseline="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marR="0" lvl="0" indent="-457200" algn="l" rtl="0" eaLnBrk="1" latinLnBrk="0" hangingPunct="1">
              <a:lnSpc>
                <a:spcPct val="150000"/>
              </a:lnSpc>
              <a:spcBef>
                <a:spcPct val="20000"/>
              </a:spcBef>
              <a:buClr>
                <a:srgbClr val="364EB6"/>
              </a:buClr>
              <a:buSzPct val="50000"/>
              <a:buFont typeface="Wingdings" panose="05000000000000000000" charset="0"/>
              <a:buChar char="u"/>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异地AFP病例实验室结果，由省疾控中心反馈给病例归属地市级疾控机构。</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marL="457200" indent="-457200" algn="l">
              <a:lnSpc>
                <a:spcPct val="150000"/>
              </a:lnSpc>
              <a:buClr>
                <a:srgbClr val="364EB6"/>
              </a:buClr>
              <a:buSzPct val="50000"/>
              <a:buFont typeface="Wingdings" panose="05000000000000000000" charset="0"/>
              <a:buChar char="u"/>
            </a:pP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en-US" sz="3200">
                <a:ea typeface="宋体" panose="02010600030101010101" pitchFamily="2" charset="-122"/>
              </a:rPr>
              <a:t>异地AFP病例监测管理</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691005"/>
            <a:ext cx="8195945" cy="338455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病例归属地疾控机构接到异地报告的AFP病例后，应及时与病例当时所在地市级或县级（本省异地AFP病例）疾控机构沟通，</a:t>
            </a:r>
            <a:r>
              <a:rPr lang="zh-CN" altLang="en-US"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及时转入</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收治病例，收集该病例的个案、病案、实验室、随访等资料进行综合管理。</a:t>
            </a:r>
          </a:p>
          <a:p>
            <a:pPr marL="457200" indent="-457200" algn="l">
              <a:lnSpc>
                <a:spcPct val="150000"/>
              </a:lnSpc>
              <a:buClr>
                <a:srgbClr val="364EB6"/>
              </a:buClr>
              <a:buSzPct val="50000"/>
              <a:buFont typeface="Wingdings" panose="05000000000000000000" charset="0"/>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rPr>
              <a:t>跨省异地病例及时与省级CDC沟通</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sym typeface="+mn-ea"/>
              </a:rPr>
              <a:t>监测质量</a:t>
            </a:r>
            <a:endParaRPr lang="zh-CN" altLang="en-US" sz="3200">
              <a:ea typeface="宋体" panose="02010600030101010101" pitchFamily="2" charset="-122"/>
              <a:sym typeface="+mn-ea"/>
            </a:endParaRP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609600" y="1602740"/>
            <a:ext cx="7822565" cy="411289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342900" indent="0" eaLnBrk="1" latinLnBrk="0" hangingPunct="1">
              <a:lnSpc>
                <a:spcPts val="4000"/>
              </a:lnSpc>
              <a:buClr>
                <a:srgbClr val="166CA3"/>
              </a:buClr>
              <a:buSzPct val="50000"/>
              <a:buFont typeface="Wingdings" panose="05000000000000000000" charset="0"/>
              <a:buChar char="u"/>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纸质个案调查表与网络直报信息不一致</a:t>
            </a:r>
          </a:p>
          <a:p>
            <a:pPr marL="1257300" lvl="1" indent="0" eaLnBrk="1" latinLnBrk="0" hangingPunct="1">
              <a:lnSpc>
                <a:spcPts val="4000"/>
              </a:lnSpc>
              <a:buClr>
                <a:srgbClr val="166CA3"/>
              </a:buClr>
              <a:buSzPct val="50000"/>
              <a:buFont typeface="Wingdings" panose="05000000000000000000" charset="0"/>
              <a:buChar char="Ø"/>
            </a:pPr>
            <a:r>
              <a:rPr lang="zh-CN" altLang="en-US" sz="20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出生日期、麻痹日期、病例报告日期、调查日期、临床症状、肌力下降情况、采样日期等</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0" eaLnBrk="1" latinLnBrk="0" hangingPunct="1">
              <a:lnSpc>
                <a:spcPts val="4000"/>
              </a:lnSpc>
              <a:buClr>
                <a:srgbClr val="166CA3"/>
              </a:buClr>
              <a:buSzPct val="50000"/>
              <a:buFont typeface="Wingdings" panose="05000000000000000000" charset="0"/>
              <a:buChar char="u"/>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除肌力下降无其他临床症状、初步诊断及随访诊断均不详</a:t>
            </a:r>
          </a:p>
          <a:p>
            <a:pPr marL="342900" indent="0" eaLnBrk="1" latinLnBrk="0" hangingPunct="1">
              <a:lnSpc>
                <a:spcPts val="4000"/>
              </a:lnSpc>
              <a:buClr>
                <a:srgbClr val="166CA3"/>
              </a:buClr>
              <a:buSzPct val="50000"/>
              <a:buFont typeface="Wingdings" panose="05000000000000000000" charset="0"/>
              <a:buChar char="u"/>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个别县（区）报告的AFP病例四肢肌力、肌张力均为正常</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sym typeface="+mn-ea"/>
              </a:rPr>
              <a:t>标本采集与送检问题</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338455" y="874395"/>
            <a:ext cx="8195945" cy="4555093"/>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rPr>
              <a:t>标本量不足</a:t>
            </a:r>
          </a:p>
          <a:p>
            <a:pPr marL="1257300" lvl="1" indent="-342900">
              <a:lnSpc>
                <a:spcPct val="150000"/>
              </a:lnSpc>
              <a:buClr>
                <a:srgbClr val="364EB6"/>
              </a:buClr>
              <a:buSzPct val="50000"/>
              <a:buFont typeface="Wingdings" panose="05000000000000000000" charset="0"/>
              <a:buChar char="Ø"/>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每份标本重量≥5克，约为成人的大拇指末节大小</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rPr>
              <a:t>标签不规范</a:t>
            </a:r>
          </a:p>
          <a:p>
            <a:pPr marL="1257300" lvl="1" indent="-3429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病例姓名、采便日期、标本序号未填写</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rPr>
              <a:t>采样瓶不规范</a:t>
            </a:r>
          </a:p>
          <a:p>
            <a:pPr marL="457200" indent="-457200">
              <a:lnSpc>
                <a:spcPct val="150000"/>
              </a:lnSpc>
              <a:buClr>
                <a:srgbClr val="364EB6"/>
              </a:buClr>
              <a:buSzPct val="50000"/>
              <a:buFont typeface="Wingdings" panose="05000000000000000000" charset="0"/>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rPr>
              <a:t>送检不规范</a:t>
            </a:r>
          </a:p>
          <a:p>
            <a:pPr marL="1257300" lvl="1" indent="-3429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无标本送检表，送检表项目填写不全</a:t>
            </a:r>
          </a:p>
          <a:p>
            <a:pPr marL="457200" indent="-457200">
              <a:lnSpc>
                <a:spcPct val="150000"/>
              </a:lnSpc>
              <a:buClr>
                <a:srgbClr val="364EB6"/>
              </a:buClr>
              <a:buSzPct val="50000"/>
              <a:buFont typeface="Wingdings" panose="05000000000000000000" charset="0"/>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rPr>
              <a:t>接触者标本的采集</a:t>
            </a:r>
          </a:p>
          <a:p>
            <a:pPr marL="1257300" lvl="1" indent="-342900">
              <a:lnSpc>
                <a:spcPct val="150000"/>
              </a:lnSpc>
              <a:buClr>
                <a:srgbClr val="364EB6"/>
              </a:buClr>
              <a:buSzPct val="50000"/>
              <a:buFont typeface="Wingdings" panose="05000000000000000000" charset="0"/>
              <a:buChar char="Ø"/>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rPr>
              <a:t>5名接触者，1名接触者1份便标本和送检</a:t>
            </a:r>
            <a:r>
              <a:rPr lang="zh-CN" altLang="en-US" sz="20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表</a:t>
            </a:r>
            <a:endPar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sz="3200">
                <a:ea typeface="宋体" panose="02010600030101010101" pitchFamily="2" charset="-122"/>
                <a:sym typeface="+mn-ea"/>
              </a:rPr>
              <a:t>随访问题</a:t>
            </a:r>
            <a:endParaRPr lang="zh-CN" altLang="en-US" sz="3200">
              <a:ea typeface="宋体" panose="02010600030101010101" pitchFamily="2" charset="-122"/>
              <a:sym typeface="+mn-ea"/>
            </a:endParaRP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474345" y="4923790"/>
            <a:ext cx="8195945" cy="1445260"/>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2000" b="1">
                <a:latin typeface="宋体" panose="02010600030101010101" pitchFamily="2" charset="-122"/>
                <a:ea typeface="宋体" panose="02010600030101010101" pitchFamily="2" charset="-122"/>
                <a:cs typeface="宋体" panose="02010600030101010101" pitchFamily="2" charset="-122"/>
              </a:rPr>
              <a:t>病例首次进行个案调查时没有明确临床诊断，在随访时能够尽量得出明确诊断，以便省级专家诊断小组进行病例的诊断分类。</a:t>
            </a:r>
          </a:p>
        </p:txBody>
      </p:sp>
      <p:pic>
        <p:nvPicPr>
          <p:cNvPr id="4" name="图片 3" descr="不详2.jpg"/>
          <p:cNvPicPr>
            <a:picLocks noChangeAspect="1"/>
          </p:cNvPicPr>
          <p:nvPr/>
        </p:nvPicPr>
        <p:blipFill>
          <a:blip r:embed="rId4" cstate="print"/>
          <a:stretch>
            <a:fillRect/>
          </a:stretch>
        </p:blipFill>
        <p:spPr>
          <a:xfrm>
            <a:off x="88257" y="1235374"/>
            <a:ext cx="4548187" cy="3411140"/>
          </a:xfrm>
          <a:prstGeom prst="rect">
            <a:avLst/>
          </a:prstGeom>
          <a:ln>
            <a:noFill/>
          </a:ln>
          <a:effectLst>
            <a:outerShdw blurRad="292100" dist="139700" dir="2700000" algn="tl" rotWithShape="0">
              <a:srgbClr val="333333">
                <a:alpha val="65000"/>
              </a:srgbClr>
            </a:outerShdw>
          </a:effectLst>
        </p:spPr>
      </p:pic>
      <p:pic>
        <p:nvPicPr>
          <p:cNvPr id="7" name="图片 6" descr="不详3_副本.jpg"/>
          <p:cNvPicPr>
            <a:picLocks noChangeAspect="1"/>
          </p:cNvPicPr>
          <p:nvPr/>
        </p:nvPicPr>
        <p:blipFill>
          <a:blip r:embed="rId5" cstate="print"/>
          <a:stretch>
            <a:fillRect/>
          </a:stretch>
        </p:blipFill>
        <p:spPr>
          <a:xfrm>
            <a:off x="4471985" y="1714498"/>
            <a:ext cx="4572032" cy="3429024"/>
          </a:xfrm>
          <a:prstGeom prst="rect">
            <a:avLst/>
          </a:prstGeom>
          <a:ln>
            <a:noFill/>
          </a:ln>
          <a:effectLst>
            <a:outerShdw blurRad="292100" dist="139700" dir="2700000" algn="tl" rotWithShape="0">
              <a:srgbClr val="333333">
                <a:alpha val="65000"/>
              </a:srgbClr>
            </a:outerShdw>
          </a:effectLst>
        </p:spPr>
      </p:pic>
      <p:sp>
        <p:nvSpPr>
          <p:cNvPr id="5" name="椭圆 4"/>
          <p:cNvSpPr/>
          <p:nvPr/>
        </p:nvSpPr>
        <p:spPr>
          <a:xfrm>
            <a:off x="1828800" y="3200400"/>
            <a:ext cx="1066800" cy="304800"/>
          </a:xfrm>
          <a:prstGeom prst="ellipse">
            <a:avLst/>
          </a:prstGeom>
          <a:noFill/>
          <a:ln w="19050">
            <a:solidFill>
              <a:srgbClr val="FF0000"/>
            </a:solid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80897"/>
          <p:cNvSpPr>
            <a:spLocks noGrp="1" noChangeArrowheads="1"/>
          </p:cNvSpPr>
          <p:nvPr>
            <p:ph type="title"/>
          </p:nvPr>
        </p:nvSpPr>
        <p:spPr/>
        <p:txBody>
          <a:bodyPr/>
          <a:lstStyle/>
          <a:p>
            <a:r>
              <a:rPr lang="zh-CN" altLang="en-US" sz="3200">
                <a:ea typeface="宋体" panose="02010600030101010101" pitchFamily="2" charset="-122"/>
                <a:sym typeface="+mn-ea"/>
              </a:rPr>
              <a:t>麻痹时间与就诊时间</a:t>
            </a:r>
          </a:p>
        </p:txBody>
      </p:sp>
      <p:pic>
        <p:nvPicPr>
          <p:cNvPr id="9219"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本框 1"/>
          <p:cNvSpPr txBox="1"/>
          <p:nvPr/>
        </p:nvSpPr>
        <p:spPr>
          <a:xfrm>
            <a:off x="473710" y="4986020"/>
            <a:ext cx="8703945" cy="1630045"/>
          </a:xfrm>
          <a:prstGeom prst="rect">
            <a:avLst/>
          </a:prstGeom>
          <a:noFill/>
        </p:spPr>
        <p:txBody>
          <a:bodyPr wrap="square" rtlCol="0">
            <a:spAutoFit/>
          </a:bodyPr>
          <a:lstStyle/>
          <a:p>
            <a:pPr marL="0" indent="0">
              <a:buClr>
                <a:srgbClr val="364EB6"/>
              </a:buClr>
              <a:buFont typeface="Wingdings" panose="05000000000000000000" charset="0"/>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Clr>
                <a:srgbClr val="364EB6"/>
              </a:buClr>
              <a:buSzPct val="50000"/>
              <a:buFont typeface="Wingdings" panose="05000000000000000000" charset="0"/>
              <a:buChar char="u"/>
            </a:pPr>
            <a:r>
              <a:rPr lang="zh-CN" altLang="en-US" sz="1600" dirty="0">
                <a:latin typeface="宋体" panose="02010600030101010101" pitchFamily="2" charset="-122"/>
                <a:ea typeface="宋体" panose="02010600030101010101" pitchFamily="2" charset="-122"/>
                <a:cs typeface="宋体" panose="02010600030101010101" pitchFamily="2" charset="-122"/>
              </a:rPr>
              <a:t>部分</a:t>
            </a:r>
            <a:r>
              <a:rPr lang="zh-CN" altLang="en-US" sz="1600" dirty="0" smtClean="0">
                <a:latin typeface="宋体" panose="02010600030101010101" pitchFamily="2" charset="-122"/>
                <a:ea typeface="宋体" panose="02010600030101010101" pitchFamily="2" charset="-122"/>
                <a:cs typeface="宋体" panose="02010600030101010101" pitchFamily="2" charset="-122"/>
              </a:rPr>
              <a:t>外市报</a:t>
            </a:r>
            <a:r>
              <a:rPr lang="zh-CN" altLang="en-US" sz="1600" dirty="0">
                <a:latin typeface="宋体" panose="02010600030101010101" pitchFamily="2" charset="-122"/>
                <a:ea typeface="宋体" panose="02010600030101010101" pitchFamily="2" charset="-122"/>
                <a:cs typeface="宋体" panose="02010600030101010101" pitchFamily="2" charset="-122"/>
              </a:rPr>
              <a:t>告的病例曾经</a:t>
            </a:r>
            <a:r>
              <a:rPr lang="zh-CN" altLang="en-US" sz="1600" dirty="0" smtClean="0">
                <a:latin typeface="宋体" panose="02010600030101010101" pitchFamily="2" charset="-122"/>
                <a:ea typeface="宋体" panose="02010600030101010101" pitchFamily="2" charset="-122"/>
                <a:cs typeface="宋体" panose="02010600030101010101" pitchFamily="2" charset="-122"/>
              </a:rPr>
              <a:t>在市内</a:t>
            </a:r>
            <a:r>
              <a:rPr lang="zh-CN" altLang="en-US" sz="1600" dirty="0">
                <a:latin typeface="宋体" panose="02010600030101010101" pitchFamily="2" charset="-122"/>
                <a:ea typeface="宋体" panose="02010600030101010101" pitchFamily="2" charset="-122"/>
                <a:cs typeface="宋体" panose="02010600030101010101" pitchFamily="2" charset="-122"/>
              </a:rPr>
              <a:t>医疗机构就诊过，但是当地并没有进行报告，可能存在漏报现象。建议当地认真分析原因，加强对医务人员AFP病例监测工作的培训，提高报病意识，同时疾控机构要加强对AFP病例的主动搜索，避免病例漏报。</a:t>
            </a:r>
          </a:p>
        </p:txBody>
      </p:sp>
      <p:pic>
        <p:nvPicPr>
          <p:cNvPr id="4" name="图片 3"/>
          <p:cNvPicPr>
            <a:picLocks noChangeAspect="1"/>
          </p:cNvPicPr>
          <p:nvPr/>
        </p:nvPicPr>
        <p:blipFill>
          <a:blip r:embed="rId4" cstate="print"/>
          <a:stretch>
            <a:fillRect/>
          </a:stretch>
        </p:blipFill>
        <p:spPr>
          <a:xfrm>
            <a:off x="-33655" y="2312670"/>
            <a:ext cx="9211310" cy="2938145"/>
          </a:xfrm>
          <a:prstGeom prst="rect">
            <a:avLst/>
          </a:prstGeom>
        </p:spPr>
      </p:pic>
      <p:pic>
        <p:nvPicPr>
          <p:cNvPr id="7" name="图片 6"/>
          <p:cNvPicPr>
            <a:picLocks noChangeAspect="1"/>
          </p:cNvPicPr>
          <p:nvPr/>
        </p:nvPicPr>
        <p:blipFill>
          <a:blip r:embed="rId5" cstate="print"/>
          <a:stretch>
            <a:fillRect/>
          </a:stretch>
        </p:blipFill>
        <p:spPr>
          <a:xfrm>
            <a:off x="1494155" y="1257300"/>
            <a:ext cx="7040245" cy="10553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标题 75779"/>
          <p:cNvSpPr>
            <a:spLocks noGrp="1"/>
          </p:cNvSpPr>
          <p:nvPr>
            <p:ph type="ctrTitle"/>
          </p:nvPr>
        </p:nvSpPr>
        <p:spPr>
          <a:xfrm>
            <a:off x="644525" y="3125788"/>
            <a:ext cx="8153400" cy="762000"/>
          </a:xfrm>
        </p:spPr>
        <p:txBody>
          <a:bodyPr/>
          <a:lstStyle/>
          <a:p>
            <a:pPr>
              <a:lnSpc>
                <a:spcPts val="6065"/>
              </a:lnSpc>
            </a:pPr>
            <a:r>
              <a:rPr lang="zh-CN" altLang="en-US" sz="4800">
                <a:solidFill>
                  <a:schemeClr val="tx1"/>
                </a:solidFill>
                <a:effectLst>
                  <a:outerShdw blurRad="38100" dist="38100" dir="2700000" algn="tl">
                    <a:srgbClr val="C0C0C0"/>
                  </a:outerShdw>
                </a:effectLst>
                <a:latin typeface="Verdana" panose="020B0604030504040204" pitchFamily="34" charset="0"/>
                <a:ea typeface="宋体" panose="02010600030101010101" pitchFamily="2" charset="-122"/>
              </a:rPr>
              <a:t>谢 谢 ！</a:t>
            </a:r>
          </a:p>
        </p:txBody>
      </p:sp>
      <p:pic>
        <p:nvPicPr>
          <p:cNvPr id="7170"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6238" y="381000"/>
            <a:ext cx="2071687"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sz="3200">
                <a:ea typeface="宋体" panose="02010600030101010101" pitchFamily="2" charset="-122"/>
                <a:sym typeface="+mn-ea"/>
              </a:rPr>
              <a:t>脊髓灰质炎</a:t>
            </a:r>
            <a:endParaRPr lang="zh-CN" sz="3200">
              <a:ea typeface="宋体" panose="02010600030101010101" pitchFamily="2" charset="-122"/>
            </a:endParaRP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pic>
        <p:nvPicPr>
          <p:cNvPr id="8215"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内容占位符 1"/>
          <p:cNvSpPr>
            <a:spLocks noGrp="1"/>
          </p:cNvSpPr>
          <p:nvPr>
            <p:ph idx="1"/>
          </p:nvPr>
        </p:nvSpPr>
        <p:spPr>
          <a:xfrm>
            <a:off x="1009650" y="1445895"/>
            <a:ext cx="7848600" cy="2523490"/>
          </a:xfrm>
        </p:spPr>
        <p:txBody>
          <a:bodyPr vert="horz" rtlCol="0">
            <a:normAutofit fontScale="90000" lnSpcReduction="20000"/>
          </a:bodyPr>
          <a:lstStyle/>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脊髓灰质炎（简称脊灰）是由</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脊髓灰质炎</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病毒引起的急性肠道传染病</a:t>
            </a: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多发生于小儿，俗称</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小儿麻痹症</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一年四季均可发生，夏、秋季为流行高峰。</a:t>
            </a: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我国</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7～9</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月发病最多，一般以</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岁以下儿童为主。</a:t>
            </a: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
                <a:schemeClr val="accent1">
                  <a:lumMod val="25000"/>
                </a:schemeClr>
              </a:buClr>
              <a:buSzPct val="85000"/>
              <a:buFont typeface="Wingdings 2" panose="05020102010507070707"/>
              <a:buNone/>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pic>
        <p:nvPicPr>
          <p:cNvPr id="15364" name="Picture 5"/>
          <p:cNvPicPr>
            <a:picLocks noChangeAspect="1"/>
          </p:cNvPicPr>
          <p:nvPr/>
        </p:nvPicPr>
        <p:blipFill>
          <a:blip r:embed="rId4" cstate="print"/>
          <a:stretch>
            <a:fillRect/>
          </a:stretch>
        </p:blipFill>
        <p:spPr>
          <a:xfrm>
            <a:off x="1600835" y="3969385"/>
            <a:ext cx="5666740" cy="27908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sz="3200">
                <a:ea typeface="宋体" panose="02010600030101010101" pitchFamily="2" charset="-122"/>
                <a:sym typeface="+mn-ea"/>
              </a:rPr>
              <a:t>临床表现</a:t>
            </a:r>
            <a:endParaRPr lang="zh-CN" sz="3200">
              <a:ea typeface="宋体" panose="02010600030101010101" pitchFamily="2" charset="-122"/>
            </a:endParaRP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pic>
        <p:nvPicPr>
          <p:cNvPr id="8215"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内容占位符 1"/>
          <p:cNvSpPr>
            <a:spLocks noGrp="1"/>
          </p:cNvSpPr>
          <p:nvPr>
            <p:ph idx="1"/>
          </p:nvPr>
        </p:nvSpPr>
        <p:spPr>
          <a:xfrm>
            <a:off x="1009650" y="1445895"/>
            <a:ext cx="7848600" cy="3562350"/>
          </a:xfrm>
        </p:spPr>
        <p:txBody>
          <a:bodyPr vert="horz" rtlCol="0">
            <a:normAutofit fontScale="90000"/>
          </a:bodyPr>
          <a:lstStyle/>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潜伏期为3～35天（一般为5～14天）</a:t>
            </a: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90％以上的感染者无症状</a:t>
            </a: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仅少数感染者出现麻痹症状（占</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p>
          <a:p>
            <a:pPr marL="742950" marR="0" lvl="1" indent="-285750"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早期以发热伴上呼吸道感染及胃肠炎症状为主</a:t>
            </a: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kumimoji="0" lang="zh-CN" altLang="en-US"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病毒侵犯脊髓前角运动神经元，导致肌肉麻痹特别是肢体肌肉发生</a:t>
            </a:r>
            <a:r>
              <a:rPr kumimoji="0" lang="zh-CN" altLang="en-US"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不对称性</a:t>
            </a:r>
            <a:r>
              <a:rPr kumimoji="0" lang="zh-CN" altLang="en-US"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弛缓性麻痹，并留下瘫痪后遗症</a:t>
            </a:r>
          </a:p>
          <a:p>
            <a:pPr marL="0" marR="0" lvl="0" indent="0" algn="l" defTabSz="914400" rtl="0" eaLnBrk="1" fontAlgn="auto" latinLnBrk="0" hangingPunct="1">
              <a:lnSpc>
                <a:spcPct val="150000"/>
              </a:lnSpc>
              <a:spcBef>
                <a:spcPct val="20000"/>
              </a:spcBef>
              <a:spcAft>
                <a:spcPts val="0"/>
              </a:spcAft>
              <a:buSzPct val="50000"/>
              <a:buFont typeface="Wingdings" panose="05000000000000000000" charset="0"/>
              <a:buNone/>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
                <a:schemeClr val="accent1">
                  <a:lumMod val="25000"/>
                </a:schemeClr>
              </a:buClr>
              <a:buSzPct val="85000"/>
              <a:buFont typeface="Wingdings 2" panose="05020102010507070707"/>
              <a:buNone/>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sz="3200">
                <a:ea typeface="宋体" panose="02010600030101010101" pitchFamily="2" charset="-122"/>
                <a:sym typeface="+mn-ea"/>
              </a:rPr>
              <a:t>流行病学特征</a:t>
            </a:r>
            <a:endParaRPr lang="zh-CN" sz="3200">
              <a:ea typeface="宋体" panose="02010600030101010101" pitchFamily="2" charset="-122"/>
            </a:endParaRP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pic>
        <p:nvPicPr>
          <p:cNvPr id="8215"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内容占位符 1"/>
          <p:cNvSpPr>
            <a:spLocks noGrp="1"/>
          </p:cNvSpPr>
          <p:nvPr>
            <p:ph idx="1"/>
          </p:nvPr>
        </p:nvSpPr>
        <p:spPr>
          <a:xfrm>
            <a:off x="609600" y="942975"/>
            <a:ext cx="7832090" cy="5748655"/>
          </a:xfrm>
        </p:spPr>
        <p:txBody>
          <a:bodyPr vert="horz" rtlCol="0">
            <a:normAutofit/>
          </a:bodyPr>
          <a:lstStyle/>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传染源</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人是脊髓灰质炎病毒的唯一自然宿主</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病人、隐性感染者和病毒携带者都是传染源</a:t>
            </a: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传播途径</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主要通过粪-口途径传播</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发病早期咽部排毒可经飞沫传播，但时间短暂</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sz="3200">
                <a:ea typeface="宋体" panose="02010600030101010101" pitchFamily="2" charset="-122"/>
                <a:sym typeface="+mn-ea"/>
              </a:rPr>
              <a:t>流行病学特征</a:t>
            </a:r>
            <a:endParaRPr lang="zh-CN" sz="3200">
              <a:ea typeface="宋体" panose="02010600030101010101" pitchFamily="2" charset="-122"/>
            </a:endParaRP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pic>
        <p:nvPicPr>
          <p:cNvPr id="8215"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内容占位符 1"/>
          <p:cNvSpPr>
            <a:spLocks noGrp="1"/>
          </p:cNvSpPr>
          <p:nvPr>
            <p:ph idx="1"/>
          </p:nvPr>
        </p:nvSpPr>
        <p:spPr>
          <a:xfrm>
            <a:off x="609600" y="942975"/>
            <a:ext cx="7832090" cy="5748655"/>
          </a:xfrm>
        </p:spPr>
        <p:txBody>
          <a:bodyPr vert="horz" rtlCol="0">
            <a:normAutofit/>
          </a:bodyPr>
          <a:lstStyle/>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易感人群</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人对脊灰病毒普遍易感</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感染后能产生对同型病毒的持久免疫力</a:t>
            </a: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传染期</a:t>
            </a: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感染者一般通过粪便排出病毒，可达</a:t>
            </a:r>
            <a:r>
              <a:rPr lang="zh-CN"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数</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周</a:t>
            </a:r>
            <a:r>
              <a:rPr lang="zh-CN"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至数</a:t>
            </a:r>
            <a:r>
              <a:rPr lang="zh-CN" altLang="en-US" sz="2400"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月</a:t>
            </a:r>
          </a:p>
          <a:p>
            <a:pPr marR="0" lvl="1" algn="l" defTabSz="914400" rtl="0" eaLnBrk="1" fontAlgn="auto" latinLnBrk="0" hangingPunct="1">
              <a:lnSpc>
                <a:spcPct val="150000"/>
              </a:lnSpc>
              <a:spcBef>
                <a:spcPct val="20000"/>
              </a:spcBef>
              <a:spcAft>
                <a:spcPts val="0"/>
              </a:spcAft>
              <a:buSzPct val="50000"/>
              <a:buFont typeface="Wingdings" panose="05000000000000000000" charset="0"/>
              <a:buChar char="Ø"/>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潜伏期末至发病后</a:t>
            </a:r>
            <a:r>
              <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6</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周均有传染性</a:t>
            </a: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79873"/>
          <p:cNvSpPr>
            <a:spLocks noGrp="1" noChangeArrowheads="1"/>
          </p:cNvSpPr>
          <p:nvPr>
            <p:ph type="title"/>
          </p:nvPr>
        </p:nvSpPr>
        <p:spPr/>
        <p:txBody>
          <a:bodyPr/>
          <a:lstStyle/>
          <a:p>
            <a:r>
              <a:rPr lang="zh-CN" sz="3200">
                <a:ea typeface="宋体" panose="02010600030101010101" pitchFamily="2" charset="-122"/>
                <a:sym typeface="+mn-ea"/>
              </a:rPr>
              <a:t>脊灰病例的诊断</a:t>
            </a:r>
            <a:endParaRPr lang="zh-CN" sz="3200">
              <a:ea typeface="宋体" panose="02010600030101010101" pitchFamily="2" charset="-122"/>
            </a:endParaRPr>
          </a:p>
        </p:txBody>
      </p:sp>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pic>
        <p:nvPicPr>
          <p:cNvPr id="8215" name="图片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775" y="1588"/>
            <a:ext cx="84613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内容占位符 1"/>
          <p:cNvSpPr>
            <a:spLocks noGrp="1"/>
          </p:cNvSpPr>
          <p:nvPr>
            <p:ph idx="1"/>
          </p:nvPr>
        </p:nvSpPr>
        <p:spPr>
          <a:xfrm>
            <a:off x="56515" y="840740"/>
            <a:ext cx="8908415" cy="5452110"/>
          </a:xfrm>
        </p:spPr>
        <p:txBody>
          <a:bodyPr vert="horz" rtlCol="0">
            <a:normAutofit/>
          </a:bodyPr>
          <a:lstStyle/>
          <a:p>
            <a:pPr marL="0" marR="0" lvl="0" indent="0" algn="l" defTabSz="914400" rtl="0" eaLnBrk="1" fontAlgn="auto" latinLnBrk="0" hangingPunct="1">
              <a:lnSpc>
                <a:spcPct val="150000"/>
              </a:lnSpc>
              <a:spcBef>
                <a:spcPct val="20000"/>
              </a:spcBef>
              <a:spcAft>
                <a:spcPts val="0"/>
              </a:spcAft>
              <a:buSzPct val="50000"/>
              <a:buFont typeface="Wingdings" panose="05000000000000000000" charset="0"/>
              <a:buNone/>
              <a:defRPr/>
            </a:pP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Clr>
                <a:schemeClr val="accent1"/>
              </a:buClr>
              <a:buSzPct val="50000"/>
              <a:buFont typeface="Wingdings" panose="05000000000000000000" charset="0"/>
              <a:buChar char="u"/>
              <a:defRPr/>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诊断工作要求 </a:t>
            </a:r>
            <a:r>
              <a:rPr lang="zh-CN" altLang="en-US" sz="32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b="1" dirty="0"/>
          </a:p>
          <a:p>
            <a:pPr lvl="1">
              <a:lnSpc>
                <a:spcPct val="150000"/>
              </a:lnSpc>
            </a:pP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各级各类医疗卫生机构和个人不得作出脊灰诊断。（需要病毒学检测）</a:t>
            </a:r>
            <a:endPar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r>
              <a:rPr lang="en-US" altLang="zh-CN" sz="1800" b="1" dirty="0">
                <a:latin typeface="宋体" panose="02010600030101010101" pitchFamily="2" charset="-122"/>
                <a:ea typeface="宋体" panose="02010600030101010101" pitchFamily="2" charset="-122"/>
                <a:cs typeface="宋体" panose="02010600030101010101" pitchFamily="2" charset="-122"/>
                <a:sym typeface="+mn-ea"/>
              </a:rPr>
              <a:t>WPV</a:t>
            </a: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病例、</a:t>
            </a:r>
            <a:r>
              <a:rPr lang="en-US" altLang="zh-CN" sz="1800" b="1" dirty="0">
                <a:latin typeface="宋体" panose="02010600030101010101" pitchFamily="2" charset="-122"/>
                <a:ea typeface="宋体" panose="02010600030101010101" pitchFamily="2" charset="-122"/>
                <a:cs typeface="宋体" panose="02010600030101010101" pitchFamily="2" charset="-122"/>
                <a:sym typeface="+mn-ea"/>
              </a:rPr>
              <a:t>VDPV</a:t>
            </a: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病例须由省级以上</a:t>
            </a:r>
            <a:r>
              <a:rPr lang="en-US" altLang="zh-CN" sz="1800" b="1" dirty="0">
                <a:latin typeface="宋体" panose="02010600030101010101" pitchFamily="2" charset="-122"/>
                <a:ea typeface="宋体" panose="02010600030101010101" pitchFamily="2" charset="-122"/>
                <a:cs typeface="宋体" panose="02010600030101010101" pitchFamily="2" charset="-122"/>
                <a:sym typeface="+mn-ea"/>
              </a:rPr>
              <a:t>AFP</a:t>
            </a: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病例专家诊断组明确诊断。</a:t>
            </a:r>
            <a:endParaRPr lang="en-US" altLang="zh-CN" sz="1800" b="1"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r>
              <a:rPr lang="en-US" altLang="zh-CN" sz="1800" b="1" dirty="0">
                <a:latin typeface="宋体" panose="02010600030101010101" pitchFamily="2" charset="-122"/>
                <a:ea typeface="宋体" panose="02010600030101010101" pitchFamily="2" charset="-122"/>
                <a:cs typeface="宋体" panose="02010600030101010101" pitchFamily="2" charset="-122"/>
                <a:sym typeface="+mn-ea"/>
              </a:rPr>
              <a:t>VAPP</a:t>
            </a: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病例涉及到国家免疫规划政策，须由省级以上预防接种异常反应调查诊断组或由省级医学会组织的预防接种异常反应鉴定专家组明确诊断。</a:t>
            </a:r>
            <a:endParaRPr lang="en-US" altLang="zh-CN" sz="1800" b="1"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r>
              <a:rPr lang="zh-CN" altLang="en-US" sz="1800" b="1" dirty="0">
                <a:latin typeface="宋体" panose="02010600030101010101" pitchFamily="2" charset="-122"/>
                <a:ea typeface="宋体" panose="02010600030101010101" pitchFamily="2" charset="-122"/>
                <a:cs typeface="宋体" panose="02010600030101010101" pitchFamily="2" charset="-122"/>
                <a:sym typeface="+mn-ea"/>
              </a:rPr>
              <a:t>所有诊断应依据国家卫健委颁布的诊断标准。</a:t>
            </a:r>
            <a:endParaRPr lang="en-US" altLang="zh-CN" sz="1800" b="1"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各级医疗机构在诊治过程中凡遇到急性弛缓性麻痹症状的病例</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必须慎重诊断</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在不能明确病因的情况下</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均作为“急性弛缓性麻痹</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原因待查</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”诊断</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不应做出“类脊灰”和“脊灰</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原因待查</a:t>
            </a:r>
            <a:r>
              <a:rPr lang="en-US" altLang="zh-CN"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”等其他诊断。</a:t>
            </a:r>
            <a:endParaRPr kumimoji="0" lang="zh-CN" altLang="en-US"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R="0" lvl="0" algn="l" defTabSz="914400" rtl="0" eaLnBrk="1" fontAlgn="auto" latinLnBrk="0" hangingPunct="1">
              <a:lnSpc>
                <a:spcPct val="150000"/>
              </a:lnSpc>
              <a:spcBef>
                <a:spcPct val="20000"/>
              </a:spcBef>
              <a:spcAft>
                <a:spcPts val="0"/>
              </a:spcAft>
              <a:buSzPct val="50000"/>
              <a:buFont typeface="Wingdings" panose="05000000000000000000" charset="0"/>
              <a:buChar char="u"/>
              <a:defRPr/>
            </a:pPr>
            <a:endParaRPr kumimoji="0" lang="zh-CN" altLang="en-US" sz="2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457200" marR="0" lvl="1" indent="0" algn="l" defTabSz="914400" rtl="0" eaLnBrk="1" fontAlgn="auto" latinLnBrk="0" hangingPunct="1">
              <a:lnSpc>
                <a:spcPct val="150000"/>
              </a:lnSpc>
              <a:spcBef>
                <a:spcPct val="20000"/>
              </a:spcBef>
              <a:spcAft>
                <a:spcPts val="0"/>
              </a:spcAft>
              <a:buClr>
                <a:schemeClr val="accent1">
                  <a:lumMod val="25000"/>
                </a:schemeClr>
              </a:buClr>
              <a:buSzPct val="85000"/>
              <a:buFont typeface="Wingdings 2" panose="05020102010507070707"/>
              <a:buNone/>
              <a:defRPr/>
            </a:pPr>
            <a:endPar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79874"/>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a:ea typeface="宋体" panose="02010600030101010101" pitchFamily="2" charset="-122"/>
            </a:endParaRPr>
          </a:p>
        </p:txBody>
      </p:sp>
      <p:grpSp>
        <p:nvGrpSpPr>
          <p:cNvPr id="4" name="组合 3"/>
          <p:cNvGrpSpPr/>
          <p:nvPr/>
        </p:nvGrpSpPr>
        <p:grpSpPr>
          <a:xfrm>
            <a:off x="76200" y="1905"/>
            <a:ext cx="8915400" cy="1217295"/>
            <a:chOff x="120" y="3"/>
            <a:chExt cx="14040" cy="1917"/>
          </a:xfrm>
        </p:grpSpPr>
        <p:pic>
          <p:nvPicPr>
            <p:cNvPr id="8215"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 y="3"/>
              <a:ext cx="1333" cy="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20" y="720"/>
              <a:ext cx="14040" cy="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443990" y="2331085"/>
            <a:ext cx="6894830" cy="1644650"/>
            <a:chOff x="2180" y="4105"/>
            <a:chExt cx="10858" cy="2590"/>
          </a:xfrm>
        </p:grpSpPr>
        <p:grpSp>
          <p:nvGrpSpPr>
            <p:cNvPr id="8210" name="组合 79890"/>
            <p:cNvGrpSpPr/>
            <p:nvPr/>
          </p:nvGrpSpPr>
          <p:grpSpPr bwMode="auto">
            <a:xfrm>
              <a:off x="2180" y="4105"/>
              <a:ext cx="10858" cy="2591"/>
              <a:chOff x="1296" y="1824"/>
              <a:chExt cx="2976" cy="432"/>
            </a:xfrm>
          </p:grpSpPr>
          <p:sp>
            <p:nvSpPr>
              <p:cNvPr id="8211" name="圆角矩形 79891"/>
              <p:cNvSpPr>
                <a:spLocks noChangeArrowheads="1"/>
              </p:cNvSpPr>
              <p:nvPr/>
            </p:nvSpPr>
            <p:spPr bwMode="auto">
              <a:xfrm>
                <a:off x="1536" y="1899"/>
                <a:ext cx="2736" cy="288"/>
              </a:xfrm>
              <a:prstGeom prst="roundRect">
                <a:avLst>
                  <a:gd name="adj" fmla="val 16667"/>
                </a:avLst>
              </a:prstGeom>
              <a:gradFill rotWithShape="1">
                <a:gsLst>
                  <a:gs pos="0">
                    <a:schemeClr val="folHlink"/>
                  </a:gs>
                  <a:gs pos="50000">
                    <a:srgbClr val="EAF3DF"/>
                  </a:gs>
                  <a:gs pos="100000">
                    <a:schemeClr val="folHlink"/>
                  </a:gs>
                </a:gsLst>
                <a:lin ang="5400000" scaled="1"/>
              </a:gradFill>
              <a:ln w="12700">
                <a:solidFill>
                  <a:schemeClr val="bg1"/>
                </a:solidFill>
                <a:rou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212" name="菱形 79892"/>
              <p:cNvSpPr>
                <a:spLocks noChangeArrowheads="1"/>
              </p:cNvSpPr>
              <p:nvPr/>
            </p:nvSpPr>
            <p:spPr bwMode="auto">
              <a:xfrm>
                <a:off x="1296" y="1824"/>
                <a:ext cx="432" cy="432"/>
              </a:xfrm>
              <a:prstGeom prst="diamond">
                <a:avLst/>
              </a:prstGeom>
              <a:solidFill>
                <a:schemeClr val="folHlink"/>
              </a:solidFill>
              <a:ln w="25400">
                <a:solidFill>
                  <a:schemeClr val="bg1"/>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213" name="文本框 79893"/>
              <p:cNvSpPr txBox="1">
                <a:spLocks noChangeArrowheads="1"/>
              </p:cNvSpPr>
              <p:nvPr/>
            </p:nvSpPr>
            <p:spPr bwMode="auto">
              <a:xfrm>
                <a:off x="1680" y="1934"/>
                <a:ext cx="2160"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endParaRPr lang="zh-CN" altLang="en-US" sz="2400" b="1">
                  <a:solidFill>
                    <a:srgbClr val="000000"/>
                  </a:solidFill>
                  <a:ea typeface="宋体" panose="02010600030101010101" pitchFamily="2" charset="-122"/>
                </a:endParaRPr>
              </a:p>
            </p:txBody>
          </p:sp>
          <p:sp>
            <p:nvSpPr>
              <p:cNvPr id="8214" name="文本框 79894"/>
              <p:cNvSpPr txBox="1">
                <a:spLocks noChangeArrowheads="1"/>
              </p:cNvSpPr>
              <p:nvPr/>
            </p:nvSpPr>
            <p:spPr bwMode="auto">
              <a:xfrm>
                <a:off x="1389" y="1934"/>
                <a:ext cx="223"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4000">
                    <a:solidFill>
                      <a:schemeClr val="bg1"/>
                    </a:solidFill>
                    <a:ea typeface="宋体" panose="02010600030101010101" pitchFamily="2" charset="-122"/>
                  </a:rPr>
                  <a:t>2</a:t>
                </a:r>
              </a:p>
            </p:txBody>
          </p:sp>
        </p:grpSp>
        <p:sp>
          <p:nvSpPr>
            <p:cNvPr id="2" name="文本框 79888"/>
            <p:cNvSpPr txBox="1">
              <a:spLocks noChangeArrowheads="1"/>
            </p:cNvSpPr>
            <p:nvPr/>
          </p:nvSpPr>
          <p:spPr bwMode="auto">
            <a:xfrm>
              <a:off x="3056" y="4862"/>
              <a:ext cx="9651" cy="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0" hangingPunct="0"/>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40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AFP</a:t>
              </a:r>
              <a:r>
                <a:rPr lang="zh-CN" altLang="en-US" sz="4000" b="1">
                  <a:solidFill>
                    <a:srgbClr val="000000"/>
                  </a:solidFill>
                  <a:ea typeface="宋体" panose="02010600030101010101" pitchFamily="2" charset="-122"/>
                </a:rPr>
                <a:t>病例监测工作要求</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221TGp_sky_light">
  <a:themeElements>
    <a:clrScheme name="">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E"/>
      </a:accent5>
      <a:accent6>
        <a:srgbClr val="C2490D"/>
      </a:accent6>
      <a:hlink>
        <a:srgbClr val="36A1B6"/>
      </a:hlink>
      <a:folHlink>
        <a:srgbClr val="9CC769"/>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221TGp_sky_light">
  <a:themeElements>
    <a:clrScheme name="">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E"/>
      </a:accent5>
      <a:accent6>
        <a:srgbClr val="C2490D"/>
      </a:accent6>
      <a:hlink>
        <a:srgbClr val="36A1B6"/>
      </a:hlink>
      <a:folHlink>
        <a:srgbClr val="9CC769"/>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1_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1_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3724</Words>
  <Application>Microsoft Office PowerPoint</Application>
  <PresentationFormat>全屏显示(4:3)</PresentationFormat>
  <Paragraphs>235</Paragraphs>
  <Slides>37</Slides>
  <Notes>32</Notes>
  <HiddenSlides>0</HiddenSlides>
  <MMClips>0</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221TGp_sky_light</vt:lpstr>
      <vt:lpstr>1_221TGp_sky_light</vt:lpstr>
      <vt:lpstr>脊灰防控和AFP监测</vt:lpstr>
      <vt:lpstr>内  容</vt:lpstr>
      <vt:lpstr>幻灯片 3</vt:lpstr>
      <vt:lpstr>脊髓灰质炎</vt:lpstr>
      <vt:lpstr>临床表现</vt:lpstr>
      <vt:lpstr>流行病学特征</vt:lpstr>
      <vt:lpstr>流行病学特征</vt:lpstr>
      <vt:lpstr>脊灰病例的诊断</vt:lpstr>
      <vt:lpstr>幻灯片 9</vt:lpstr>
      <vt:lpstr>AFP监测方案</vt:lpstr>
      <vt:lpstr>监测目的</vt:lpstr>
      <vt:lpstr>监测病例</vt:lpstr>
      <vt:lpstr>急性弛缓性麻痹（AFP）病例</vt:lpstr>
      <vt:lpstr>常见的AFP病例（ICD10编码）</vt:lpstr>
      <vt:lpstr>AFP病例主动搜素</vt:lpstr>
      <vt:lpstr>高危AFP病例</vt:lpstr>
      <vt:lpstr>聚集性临床符合病例</vt:lpstr>
      <vt:lpstr>脊灰疫苗衍生病毒（VDPV）病例</vt:lpstr>
      <vt:lpstr>AFP病例报告要求</vt:lpstr>
      <vt:lpstr>各级职责—各级医疗机构</vt:lpstr>
      <vt:lpstr>各级职责—县级疾病预防控制机构</vt:lpstr>
      <vt:lpstr>AFP病例报告和管理流程</vt:lpstr>
      <vt:lpstr>病例调查</vt:lpstr>
      <vt:lpstr>AFP病例标本采集</vt:lpstr>
      <vt:lpstr>接触者标本的采集</vt:lpstr>
      <vt:lpstr>原始标本运送</vt:lpstr>
      <vt:lpstr>AFP病例随访</vt:lpstr>
      <vt:lpstr>AFP病例的排除—如何订正</vt:lpstr>
      <vt:lpstr>AFP监测系统评价指标</vt:lpstr>
      <vt:lpstr>异地AFP病例</vt:lpstr>
      <vt:lpstr>异地AFP病例监测管理</vt:lpstr>
      <vt:lpstr>异地AFP病例监测管理</vt:lpstr>
      <vt:lpstr>监测质量</vt:lpstr>
      <vt:lpstr>标本采集与送检问题</vt:lpstr>
      <vt:lpstr>随访问题</vt:lpstr>
      <vt:lpstr>麻痹时间与就诊时间</vt:lpstr>
      <vt:lpstr>谢 谢 ！</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Administrator</cp:lastModifiedBy>
  <cp:revision>665</cp:revision>
  <dcterms:created xsi:type="dcterms:W3CDTF">2005-02-25T08:08:00Z</dcterms:created>
  <dcterms:modified xsi:type="dcterms:W3CDTF">2021-09-22T02:19:19Z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64208A660EAE4B52A5D8306D87003219</vt:lpwstr>
  </property>
</Properties>
</file>