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Override5.xml" ContentType="application/vnd.openxmlformats-officedocument.themeOverrid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heme/themeOverride4.xml" ContentType="application/vnd.openxmlformats-officedocument.themeOverride+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344" r:id="rId2"/>
    <p:sldId id="299" r:id="rId3"/>
    <p:sldId id="445" r:id="rId4"/>
    <p:sldId id="444" r:id="rId5"/>
    <p:sldId id="446" r:id="rId6"/>
    <p:sldId id="410" r:id="rId7"/>
    <p:sldId id="448" r:id="rId8"/>
    <p:sldId id="447" r:id="rId9"/>
    <p:sldId id="450" r:id="rId10"/>
    <p:sldId id="483" r:id="rId11"/>
    <p:sldId id="411" r:id="rId12"/>
    <p:sldId id="412" r:id="rId13"/>
    <p:sldId id="399" r:id="rId14"/>
    <p:sldId id="355" r:id="rId15"/>
    <p:sldId id="358" r:id="rId16"/>
    <p:sldId id="380" r:id="rId17"/>
    <p:sldId id="359" r:id="rId18"/>
    <p:sldId id="392" r:id="rId19"/>
    <p:sldId id="382" r:id="rId20"/>
    <p:sldId id="393" r:id="rId21"/>
    <p:sldId id="394" r:id="rId22"/>
    <p:sldId id="362" r:id="rId23"/>
    <p:sldId id="395" r:id="rId24"/>
    <p:sldId id="396" r:id="rId25"/>
    <p:sldId id="397" r:id="rId26"/>
    <p:sldId id="398" r:id="rId27"/>
    <p:sldId id="443" r:id="rId28"/>
    <p:sldId id="404" r:id="rId29"/>
    <p:sldId id="405" r:id="rId30"/>
    <p:sldId id="406" r:id="rId31"/>
    <p:sldId id="407" r:id="rId32"/>
    <p:sldId id="348" r:id="rId33"/>
  </p:sldIdLst>
  <p:sldSz cx="9144000" cy="5143500" type="screen16x9"/>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6092"/>
    <a:srgbClr val="2B4C73"/>
    <a:srgbClr val="305480"/>
    <a:srgbClr val="DDDDDD"/>
    <a:srgbClr val="FDFDFD"/>
    <a:srgbClr val="005A9E"/>
    <a:srgbClr val="9C9899"/>
    <a:srgbClr val="DBDBDB"/>
    <a:srgbClr val="F2F2F2"/>
    <a:srgbClr val="E7E7E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96" autoAdjust="0"/>
    <p:restoredTop sz="95380" autoAdjust="0"/>
  </p:normalViewPr>
  <p:slideViewPr>
    <p:cSldViewPr>
      <p:cViewPr varScale="1">
        <p:scale>
          <a:sx n="113" d="100"/>
          <a:sy n="113" d="100"/>
        </p:scale>
        <p:origin x="-906" y="-96"/>
      </p:cViewPr>
      <p:guideLst>
        <p:guide orient="horz" pos="1582"/>
        <p:guide pos="2857"/>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25D477-AE64-46E1-9AB5-695E408BAA85}" type="datetimeFigureOut">
              <a:rPr lang="zh-CN" altLang="en-US" smtClean="0"/>
              <a:pPr/>
              <a:t>2021/9/22</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A23211-66F3-4E52-BE2E-D8A9E8DA1D0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A23211-66F3-4E52-BE2E-D8A9E8DA1D06}"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11</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12</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13</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14</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15</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16</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17</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18</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19</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20</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按照平常的主动搜索查漏来看，较多“出疹</a:t>
            </a:r>
            <a:r>
              <a:rPr lang="en-US" altLang="zh-CN" dirty="0" smtClean="0"/>
              <a:t>+</a:t>
            </a:r>
            <a:r>
              <a:rPr lang="zh-CN" altLang="en-US" dirty="0" smtClean="0"/>
              <a:t>发热</a:t>
            </a:r>
            <a:r>
              <a:rPr lang="en-US" altLang="zh-CN" dirty="0" smtClean="0"/>
              <a:t>+</a:t>
            </a:r>
            <a:r>
              <a:rPr lang="zh-CN" altLang="en-US" dirty="0" smtClean="0"/>
              <a:t>上呼吸道感染”病例被漏报。麻疹监测为症状监测，只要有类似症状，均应作为疑似病例报告，而不是临床医生认为像麻疹才报告。报告范围应宽而不应窄。</a:t>
            </a:r>
            <a:endParaRPr lang="zh-CN" altLang="en-US" dirty="0"/>
          </a:p>
        </p:txBody>
      </p:sp>
      <p:sp>
        <p:nvSpPr>
          <p:cNvPr id="4" name="灯片编号占位符 3"/>
          <p:cNvSpPr>
            <a:spLocks noGrp="1"/>
          </p:cNvSpPr>
          <p:nvPr>
            <p:ph type="sldNum" sz="quarter" idx="10"/>
          </p:nvPr>
        </p:nvSpPr>
        <p:spPr/>
        <p:txBody>
          <a:bodyPr/>
          <a:lstStyle/>
          <a:p>
            <a:fld id="{6BA23211-66F3-4E52-BE2E-D8A9E8DA1D06}"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pPr/>
              <a:t>21</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22</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23</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24</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25</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26</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27</a:t>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A23211-66F3-4E52-BE2E-D8A9E8DA1D06}" type="slidenum">
              <a:rPr lang="zh-CN" altLang="en-US" smtClean="0"/>
              <a:pPr/>
              <a:t>28</a:t>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29</a:t>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30</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按照平常的主动搜索查漏来看，较多“出疹</a:t>
            </a:r>
            <a:r>
              <a:rPr lang="en-US" altLang="zh-CN" dirty="0" smtClean="0"/>
              <a:t>+</a:t>
            </a:r>
            <a:r>
              <a:rPr lang="zh-CN" altLang="en-US" dirty="0" smtClean="0"/>
              <a:t>发热</a:t>
            </a:r>
            <a:r>
              <a:rPr lang="en-US" altLang="zh-CN" dirty="0" smtClean="0"/>
              <a:t>+</a:t>
            </a:r>
            <a:r>
              <a:rPr lang="zh-CN" altLang="en-US" dirty="0" smtClean="0"/>
              <a:t>上呼吸道感染”病例被漏报。麻疹监测为症状监测，只要有类似症状，均应作为疑似病例报告，而不是临床医生认为像麻疹才报告。报告范围应宽而不应窄。</a:t>
            </a:r>
            <a:endParaRPr lang="zh-CN" altLang="en-US" dirty="0"/>
          </a:p>
        </p:txBody>
      </p:sp>
      <p:sp>
        <p:nvSpPr>
          <p:cNvPr id="4" name="灯片编号占位符 3"/>
          <p:cNvSpPr>
            <a:spLocks noGrp="1"/>
          </p:cNvSpPr>
          <p:nvPr>
            <p:ph type="sldNum" sz="quarter" idx="10"/>
          </p:nvPr>
        </p:nvSpPr>
        <p:spPr/>
        <p:txBody>
          <a:bodyPr/>
          <a:lstStyle/>
          <a:p>
            <a:fld id="{6BA23211-66F3-4E52-BE2E-D8A9E8DA1D06}" type="slidenum">
              <a:rPr lang="zh-CN" altLang="en-US" smtClean="0"/>
              <a:pPr/>
              <a:t>4</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31</a:t>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A23211-66F3-4E52-BE2E-D8A9E8DA1D06}" type="slidenum">
              <a:rPr lang="zh-CN" altLang="en-US" smtClean="0"/>
              <a:pPr/>
              <a:t>32</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按照平常的主动搜索查漏来看，较多“出疹</a:t>
            </a:r>
            <a:r>
              <a:rPr lang="en-US" altLang="zh-CN" dirty="0" smtClean="0"/>
              <a:t>+</a:t>
            </a:r>
            <a:r>
              <a:rPr lang="zh-CN" altLang="en-US" dirty="0" smtClean="0"/>
              <a:t>发热</a:t>
            </a:r>
            <a:r>
              <a:rPr lang="en-US" altLang="zh-CN" dirty="0" smtClean="0"/>
              <a:t>+</a:t>
            </a:r>
            <a:r>
              <a:rPr lang="zh-CN" altLang="en-US" dirty="0" smtClean="0"/>
              <a:t>上呼吸道感染”病例被漏报。麻疹监测为症状监测，只要有类似症状，均应作为疑似病例报告，而不是临床医生认为像麻疹才报告。报告范围应宽而不应窄。</a:t>
            </a:r>
            <a:endParaRPr lang="zh-CN" altLang="en-US" dirty="0"/>
          </a:p>
        </p:txBody>
      </p:sp>
      <p:sp>
        <p:nvSpPr>
          <p:cNvPr id="4" name="灯片编号占位符 3"/>
          <p:cNvSpPr>
            <a:spLocks noGrp="1"/>
          </p:cNvSpPr>
          <p:nvPr>
            <p:ph type="sldNum" sz="quarter" idx="10"/>
          </p:nvPr>
        </p:nvSpPr>
        <p:spPr/>
        <p:txBody>
          <a:bodyPr/>
          <a:lstStyle/>
          <a:p>
            <a:fld id="{6BA23211-66F3-4E52-BE2E-D8A9E8DA1D06}" type="slidenum">
              <a:rPr lang="zh-CN" altLang="en-US" smtClean="0"/>
              <a:pPr/>
              <a:t>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这里要跟医院强调，不能因为单纯的为了开某种处方药而随意为病例下“异型麻疹”、“重型麻疹”、“轻型麻疹”的诊断。若下此诊断，必须按照传染病报告流程进行网络直报。</a:t>
            </a:r>
            <a:endParaRPr lang="zh-CN" altLang="en-US" dirty="0"/>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此表可与</a:t>
            </a:r>
            <a:r>
              <a:rPr lang="en-US" altLang="zh-CN" dirty="0" smtClean="0"/>
              <a:t>AFP</a:t>
            </a:r>
            <a:r>
              <a:rPr lang="zh-CN" altLang="en-US" dirty="0" smtClean="0"/>
              <a:t>主动搜索表一起填报，正反面打印。</a:t>
            </a:r>
            <a:endParaRPr lang="zh-CN" altLang="en-US" dirty="0"/>
          </a:p>
        </p:txBody>
      </p:sp>
      <p:sp>
        <p:nvSpPr>
          <p:cNvPr id="4" name="灯片编号占位符 3"/>
          <p:cNvSpPr>
            <a:spLocks noGrp="1"/>
          </p:cNvSpPr>
          <p:nvPr>
            <p:ph type="sldNum" sz="quarter" idx="10"/>
          </p:nvPr>
        </p:nvSpPr>
        <p:spPr/>
        <p:txBody>
          <a:bodyPr/>
          <a:lstStyle/>
          <a:p>
            <a:fld id="{6BA23211-66F3-4E52-BE2E-D8A9E8DA1D06}" type="slidenum">
              <a:rPr lang="zh-CN" altLang="en-US" smtClean="0"/>
              <a:pPr/>
              <a:t>7</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这里要跟医院强调，每一个上报的疑似病例均要采集血液和咽拭子，采集后通知区县疾控中心拿样。</a:t>
            </a:r>
            <a:endParaRPr lang="zh-CN" altLang="en-US" dirty="0"/>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8</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按照平常的主动搜索查漏来看，较多“出疹</a:t>
            </a:r>
            <a:r>
              <a:rPr lang="en-US" altLang="zh-CN" dirty="0" smtClean="0"/>
              <a:t>+</a:t>
            </a:r>
            <a:r>
              <a:rPr lang="zh-CN" altLang="en-US" dirty="0" smtClean="0"/>
              <a:t>发热</a:t>
            </a:r>
            <a:r>
              <a:rPr lang="en-US" altLang="zh-CN" dirty="0" smtClean="0"/>
              <a:t>+</a:t>
            </a:r>
            <a:r>
              <a:rPr lang="zh-CN" altLang="en-US" dirty="0" smtClean="0"/>
              <a:t>上呼吸道感染”病例被漏报。麻疹监测为症状监测，只要有类似症状，均应作为疑似病例报告，而不是临床医生认为像麻疹才报告。报告范围应宽而不应窄。</a:t>
            </a:r>
            <a:endParaRPr lang="zh-CN" altLang="en-US" dirty="0"/>
          </a:p>
        </p:txBody>
      </p:sp>
      <p:sp>
        <p:nvSpPr>
          <p:cNvPr id="4" name="灯片编号占位符 3"/>
          <p:cNvSpPr>
            <a:spLocks noGrp="1"/>
          </p:cNvSpPr>
          <p:nvPr>
            <p:ph type="sldNum" sz="quarter" idx="10"/>
          </p:nvPr>
        </p:nvSpPr>
        <p:spPr/>
        <p:txBody>
          <a:bodyPr/>
          <a:lstStyle/>
          <a:p>
            <a:fld id="{6BA23211-66F3-4E52-BE2E-D8A9E8DA1D06}" type="slidenum">
              <a:rPr lang="zh-CN" altLang="en-US" smtClean="0"/>
              <a:pPr/>
              <a:t>9</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这里要跟医院强调，每一个上报的疑似病例均要采集血液和咽拭子，采集后通知区县疾控中心拿样。</a:t>
            </a:r>
            <a:endParaRPr lang="zh-CN" altLang="en-US" dirty="0"/>
          </a:p>
        </p:txBody>
      </p:sp>
      <p:sp>
        <p:nvSpPr>
          <p:cNvPr id="4" name="灯片编号占位符 3"/>
          <p:cNvSpPr>
            <a:spLocks noGrp="1"/>
          </p:cNvSpPr>
          <p:nvPr>
            <p:ph type="sldNum" sz="quarter" idx="10"/>
          </p:nvPr>
        </p:nvSpPr>
        <p:spPr/>
        <p:txBody>
          <a:bodyPr/>
          <a:lstStyle/>
          <a:p>
            <a:fld id="{5DEECC6B-0D75-40C4-9779-324848984028}" type="slidenum">
              <a:rPr lang="zh-CN" altLang="en-US" smtClean="0"/>
              <a:pPr/>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spd="slow" p14:dur="1100" advTm="35000">
        <p14:prism/>
      </p:transition>
    </mc:Choice>
    <mc:Fallback>
      <p:transition spd="slow" advTm="3500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spd="slow" p14:dur="1100" advTm="35000">
        <p14:prism/>
      </p:transition>
    </mc:Choice>
    <mc:Fallback>
      <p:transition spd="slow" advTm="3500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_自定义版式">
    <p:spTree>
      <p:nvGrpSpPr>
        <p:cNvPr id="1" name=""/>
        <p:cNvGrpSpPr/>
        <p:nvPr/>
      </p:nvGrpSpPr>
      <p:grpSpPr>
        <a:xfrm>
          <a:off x="0" y="0"/>
          <a:ext cx="0" cy="0"/>
          <a:chOff x="0" y="0"/>
          <a:chExt cx="0" cy="0"/>
        </a:xfrm>
      </p:grpSpPr>
      <p:sp>
        <p:nvSpPr>
          <p:cNvPr id="13" name="任意多边形: 形状 12"/>
          <p:cNvSpPr>
            <a:spLocks noGrp="1"/>
          </p:cNvSpPr>
          <p:nvPr>
            <p:ph type="pic" sz="quarter" idx="10"/>
          </p:nvPr>
        </p:nvSpPr>
        <p:spPr>
          <a:xfrm>
            <a:off x="3357563" y="1734852"/>
            <a:ext cx="1106220" cy="1283215"/>
          </a:xfrm>
          <a:custGeom>
            <a:avLst/>
            <a:gdLst>
              <a:gd name="connsiteX0" fmla="*/ 737480 w 1474960"/>
              <a:gd name="connsiteY0" fmla="*/ 0 h 1710953"/>
              <a:gd name="connsiteX1" fmla="*/ 1474960 w 1474960"/>
              <a:gd name="connsiteY1" fmla="*/ 368740 h 1710953"/>
              <a:gd name="connsiteX2" fmla="*/ 1474960 w 1474960"/>
              <a:gd name="connsiteY2" fmla="*/ 1342213 h 1710953"/>
              <a:gd name="connsiteX3" fmla="*/ 737480 w 1474960"/>
              <a:gd name="connsiteY3" fmla="*/ 1710953 h 1710953"/>
              <a:gd name="connsiteX4" fmla="*/ 0 w 1474960"/>
              <a:gd name="connsiteY4" fmla="*/ 1342213 h 1710953"/>
              <a:gd name="connsiteX5" fmla="*/ 0 w 1474960"/>
              <a:gd name="connsiteY5" fmla="*/ 368740 h 171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4960" h="1710953">
                <a:moveTo>
                  <a:pt x="737480" y="0"/>
                </a:moveTo>
                <a:lnTo>
                  <a:pt x="1474960" y="368740"/>
                </a:lnTo>
                <a:lnTo>
                  <a:pt x="1474960" y="1342213"/>
                </a:lnTo>
                <a:lnTo>
                  <a:pt x="737480" y="1710953"/>
                </a:lnTo>
                <a:lnTo>
                  <a:pt x="0" y="1342213"/>
                </a:lnTo>
                <a:lnTo>
                  <a:pt x="0" y="368740"/>
                </a:lnTo>
                <a:close/>
              </a:path>
            </a:pathLst>
          </a:custGeom>
          <a:noFill/>
          <a:ln w="57150">
            <a:gradFill flip="none" rotWithShape="1">
              <a:gsLst>
                <a:gs pos="0">
                  <a:schemeClr val="accent1"/>
                </a:gs>
                <a:gs pos="100000">
                  <a:schemeClr val="accent1">
                    <a:lumMod val="75000"/>
                  </a:schemeClr>
                </a:gs>
              </a:gsLst>
              <a:lin ang="8100000" scaled="1"/>
              <a:tileRect/>
            </a:gradFill>
          </a:ln>
          <a:effectLst>
            <a:outerShdw blurRad="381000" dist="381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350">
                <a:solidFill>
                  <a:schemeClr val="lt1"/>
                </a:solidFill>
                <a:latin typeface="微软雅黑" panose="020B0503020204020204" pitchFamily="34" charset="-122"/>
                <a:ea typeface="微软雅黑" panose="020B0503020204020204" pitchFamily="34" charset="-122"/>
              </a:defRPr>
            </a:lvl1pPr>
          </a:lstStyle>
          <a:p>
            <a:pPr marL="0" lvl="0" algn="ctr" defTabSz="342900"/>
            <a:endParaRPr lang="zh-CN" altLang="en-US" dirty="0"/>
          </a:p>
        </p:txBody>
      </p:sp>
      <p:sp>
        <p:nvSpPr>
          <p:cNvPr id="14" name="任意多边形: 形状 13"/>
          <p:cNvSpPr>
            <a:spLocks noGrp="1"/>
          </p:cNvSpPr>
          <p:nvPr>
            <p:ph type="pic" sz="quarter" idx="11"/>
          </p:nvPr>
        </p:nvSpPr>
        <p:spPr>
          <a:xfrm>
            <a:off x="4680218" y="1734852"/>
            <a:ext cx="1106220" cy="1283215"/>
          </a:xfrm>
          <a:custGeom>
            <a:avLst/>
            <a:gdLst>
              <a:gd name="connsiteX0" fmla="*/ 737480 w 1474960"/>
              <a:gd name="connsiteY0" fmla="*/ 0 h 1710953"/>
              <a:gd name="connsiteX1" fmla="*/ 1474960 w 1474960"/>
              <a:gd name="connsiteY1" fmla="*/ 368740 h 1710953"/>
              <a:gd name="connsiteX2" fmla="*/ 1474960 w 1474960"/>
              <a:gd name="connsiteY2" fmla="*/ 1342213 h 1710953"/>
              <a:gd name="connsiteX3" fmla="*/ 737480 w 1474960"/>
              <a:gd name="connsiteY3" fmla="*/ 1710953 h 1710953"/>
              <a:gd name="connsiteX4" fmla="*/ 0 w 1474960"/>
              <a:gd name="connsiteY4" fmla="*/ 1342213 h 1710953"/>
              <a:gd name="connsiteX5" fmla="*/ 0 w 1474960"/>
              <a:gd name="connsiteY5" fmla="*/ 368740 h 171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4960" h="1710953">
                <a:moveTo>
                  <a:pt x="737480" y="0"/>
                </a:moveTo>
                <a:lnTo>
                  <a:pt x="1474960" y="368740"/>
                </a:lnTo>
                <a:lnTo>
                  <a:pt x="1474960" y="1342213"/>
                </a:lnTo>
                <a:lnTo>
                  <a:pt x="737480" y="1710953"/>
                </a:lnTo>
                <a:lnTo>
                  <a:pt x="0" y="1342213"/>
                </a:lnTo>
                <a:lnTo>
                  <a:pt x="0" y="368740"/>
                </a:lnTo>
                <a:close/>
              </a:path>
            </a:pathLst>
          </a:custGeom>
          <a:noFill/>
          <a:ln w="57150">
            <a:gradFill flip="none" rotWithShape="1">
              <a:gsLst>
                <a:gs pos="0">
                  <a:schemeClr val="accent1"/>
                </a:gs>
                <a:gs pos="100000">
                  <a:schemeClr val="accent1">
                    <a:lumMod val="75000"/>
                  </a:schemeClr>
                </a:gs>
              </a:gsLst>
              <a:lin ang="8100000" scaled="1"/>
              <a:tileRect/>
            </a:gradFill>
          </a:ln>
          <a:effectLst>
            <a:outerShdw blurRad="381000" dist="381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350">
                <a:solidFill>
                  <a:schemeClr val="lt1"/>
                </a:solidFill>
                <a:latin typeface="微软雅黑" panose="020B0503020204020204" pitchFamily="34" charset="-122"/>
                <a:ea typeface="微软雅黑" panose="020B0503020204020204" pitchFamily="34" charset="-122"/>
              </a:defRPr>
            </a:lvl1pPr>
          </a:lstStyle>
          <a:p>
            <a:pPr marL="0" lvl="0" algn="ctr" defTabSz="342900"/>
            <a:endParaRPr lang="zh-CN" altLang="en-US" dirty="0"/>
          </a:p>
        </p:txBody>
      </p:sp>
      <p:sp>
        <p:nvSpPr>
          <p:cNvPr id="16" name="任意多边形: 形状 15"/>
          <p:cNvSpPr>
            <a:spLocks noGrp="1"/>
          </p:cNvSpPr>
          <p:nvPr>
            <p:ph type="pic" sz="quarter" idx="12"/>
          </p:nvPr>
        </p:nvSpPr>
        <p:spPr>
          <a:xfrm>
            <a:off x="4680218" y="3151374"/>
            <a:ext cx="1106220" cy="1283215"/>
          </a:xfrm>
          <a:custGeom>
            <a:avLst/>
            <a:gdLst>
              <a:gd name="connsiteX0" fmla="*/ 737480 w 1474960"/>
              <a:gd name="connsiteY0" fmla="*/ 0 h 1710953"/>
              <a:gd name="connsiteX1" fmla="*/ 1474960 w 1474960"/>
              <a:gd name="connsiteY1" fmla="*/ 368740 h 1710953"/>
              <a:gd name="connsiteX2" fmla="*/ 1474960 w 1474960"/>
              <a:gd name="connsiteY2" fmla="*/ 1342213 h 1710953"/>
              <a:gd name="connsiteX3" fmla="*/ 737480 w 1474960"/>
              <a:gd name="connsiteY3" fmla="*/ 1710953 h 1710953"/>
              <a:gd name="connsiteX4" fmla="*/ 0 w 1474960"/>
              <a:gd name="connsiteY4" fmla="*/ 1342213 h 1710953"/>
              <a:gd name="connsiteX5" fmla="*/ 0 w 1474960"/>
              <a:gd name="connsiteY5" fmla="*/ 368740 h 171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4960" h="1710953">
                <a:moveTo>
                  <a:pt x="737480" y="0"/>
                </a:moveTo>
                <a:lnTo>
                  <a:pt x="1474960" y="368740"/>
                </a:lnTo>
                <a:lnTo>
                  <a:pt x="1474960" y="1342213"/>
                </a:lnTo>
                <a:lnTo>
                  <a:pt x="737480" y="1710953"/>
                </a:lnTo>
                <a:lnTo>
                  <a:pt x="0" y="1342213"/>
                </a:lnTo>
                <a:lnTo>
                  <a:pt x="0" y="368740"/>
                </a:lnTo>
                <a:close/>
              </a:path>
            </a:pathLst>
          </a:custGeom>
          <a:noFill/>
          <a:ln w="57150">
            <a:gradFill flip="none" rotWithShape="1">
              <a:gsLst>
                <a:gs pos="0">
                  <a:schemeClr val="accent1"/>
                </a:gs>
                <a:gs pos="100000">
                  <a:schemeClr val="accent1">
                    <a:lumMod val="75000"/>
                  </a:schemeClr>
                </a:gs>
              </a:gsLst>
              <a:lin ang="8100000" scaled="1"/>
              <a:tileRect/>
            </a:gradFill>
          </a:ln>
          <a:effectLst>
            <a:outerShdw blurRad="381000" dist="381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350">
                <a:solidFill>
                  <a:schemeClr val="lt1"/>
                </a:solidFill>
                <a:latin typeface="微软雅黑" panose="020B0503020204020204" pitchFamily="34" charset="-122"/>
                <a:ea typeface="微软雅黑" panose="020B0503020204020204" pitchFamily="34" charset="-122"/>
              </a:defRPr>
            </a:lvl1pPr>
          </a:lstStyle>
          <a:p>
            <a:pPr marL="0" lvl="0" algn="ctr" defTabSz="342900"/>
            <a:endParaRPr lang="zh-CN" altLang="en-US" dirty="0"/>
          </a:p>
        </p:txBody>
      </p:sp>
      <p:sp>
        <p:nvSpPr>
          <p:cNvPr id="15" name="任意多边形: 形状 14"/>
          <p:cNvSpPr>
            <a:spLocks noGrp="1"/>
          </p:cNvSpPr>
          <p:nvPr>
            <p:ph type="pic" sz="quarter" idx="13"/>
          </p:nvPr>
        </p:nvSpPr>
        <p:spPr>
          <a:xfrm>
            <a:off x="3357563" y="3151374"/>
            <a:ext cx="1106220" cy="1283215"/>
          </a:xfrm>
          <a:custGeom>
            <a:avLst/>
            <a:gdLst>
              <a:gd name="connsiteX0" fmla="*/ 737480 w 1474960"/>
              <a:gd name="connsiteY0" fmla="*/ 0 h 1710953"/>
              <a:gd name="connsiteX1" fmla="*/ 1474960 w 1474960"/>
              <a:gd name="connsiteY1" fmla="*/ 368740 h 1710953"/>
              <a:gd name="connsiteX2" fmla="*/ 1474960 w 1474960"/>
              <a:gd name="connsiteY2" fmla="*/ 1342213 h 1710953"/>
              <a:gd name="connsiteX3" fmla="*/ 737480 w 1474960"/>
              <a:gd name="connsiteY3" fmla="*/ 1710953 h 1710953"/>
              <a:gd name="connsiteX4" fmla="*/ 0 w 1474960"/>
              <a:gd name="connsiteY4" fmla="*/ 1342213 h 1710953"/>
              <a:gd name="connsiteX5" fmla="*/ 0 w 1474960"/>
              <a:gd name="connsiteY5" fmla="*/ 368740 h 171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4960" h="1710953">
                <a:moveTo>
                  <a:pt x="737480" y="0"/>
                </a:moveTo>
                <a:lnTo>
                  <a:pt x="1474960" y="368740"/>
                </a:lnTo>
                <a:lnTo>
                  <a:pt x="1474960" y="1342213"/>
                </a:lnTo>
                <a:lnTo>
                  <a:pt x="737480" y="1710953"/>
                </a:lnTo>
                <a:lnTo>
                  <a:pt x="0" y="1342213"/>
                </a:lnTo>
                <a:lnTo>
                  <a:pt x="0" y="368740"/>
                </a:lnTo>
                <a:close/>
              </a:path>
            </a:pathLst>
          </a:custGeom>
          <a:noFill/>
          <a:ln w="57150">
            <a:gradFill flip="none" rotWithShape="1">
              <a:gsLst>
                <a:gs pos="0">
                  <a:schemeClr val="accent1"/>
                </a:gs>
                <a:gs pos="100000">
                  <a:schemeClr val="accent1">
                    <a:lumMod val="75000"/>
                  </a:schemeClr>
                </a:gs>
              </a:gsLst>
              <a:lin ang="8100000" scaled="1"/>
              <a:tileRect/>
            </a:gradFill>
          </a:ln>
          <a:effectLst>
            <a:outerShdw blurRad="381000" dist="381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350">
                <a:solidFill>
                  <a:schemeClr val="lt1"/>
                </a:solidFill>
                <a:latin typeface="微软雅黑" panose="020B0503020204020204" pitchFamily="34" charset="-122"/>
                <a:ea typeface="微软雅黑" panose="020B0503020204020204" pitchFamily="34" charset="-122"/>
              </a:defRPr>
            </a:lvl1pPr>
          </a:lstStyle>
          <a:p>
            <a:pPr marL="0" lvl="0" algn="ctr" defTabSz="342900"/>
            <a:endParaRPr lang="zh-CN" altLang="en-US" dirty="0"/>
          </a:p>
        </p:txBody>
      </p:sp>
    </p:spTree>
  </p:cSld>
  <p:clrMapOvr>
    <a:masterClrMapping/>
  </p:clrMapOvr>
  <mc:AlternateContent xmlns:mc="http://schemas.openxmlformats.org/markup-compatibility/2006">
    <mc:Choice xmlns="" xmlns:p14="http://schemas.microsoft.com/office/powerpoint/2010/main" Requires="p14">
      <p:transition spd="slow" p14:dur="1100" advTm="35000">
        <p14:prism/>
      </p:transition>
    </mc:Choice>
    <mc:Fallback>
      <p:transition spd="slow" advTm="3500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5_自定义版式">
    <p:spTree>
      <p:nvGrpSpPr>
        <p:cNvPr id="1" name=""/>
        <p:cNvGrpSpPr/>
        <p:nvPr/>
      </p:nvGrpSpPr>
      <p:grpSpPr>
        <a:xfrm>
          <a:off x="0" y="0"/>
          <a:ext cx="0" cy="0"/>
          <a:chOff x="0" y="0"/>
          <a:chExt cx="0" cy="0"/>
        </a:xfrm>
      </p:grpSpPr>
      <p:sp>
        <p:nvSpPr>
          <p:cNvPr id="5" name="任意多边形: 形状 4"/>
          <p:cNvSpPr>
            <a:spLocks noGrp="1"/>
          </p:cNvSpPr>
          <p:nvPr>
            <p:ph type="pic" sz="quarter" idx="10"/>
          </p:nvPr>
        </p:nvSpPr>
        <p:spPr>
          <a:xfrm>
            <a:off x="4236723" y="1555414"/>
            <a:ext cx="3958217" cy="2547235"/>
          </a:xfrm>
          <a:custGeom>
            <a:avLst/>
            <a:gdLst>
              <a:gd name="connsiteX0" fmla="*/ 1607919 w 5277623"/>
              <a:gd name="connsiteY0" fmla="*/ 2118233 h 3396313"/>
              <a:gd name="connsiteX1" fmla="*/ 2449386 w 5277623"/>
              <a:gd name="connsiteY1" fmla="*/ 2118233 h 3396313"/>
              <a:gd name="connsiteX2" fmla="*/ 2768905 w 5277623"/>
              <a:gd name="connsiteY2" fmla="*/ 2757273 h 3396313"/>
              <a:gd name="connsiteX3" fmla="*/ 2449386 w 5277623"/>
              <a:gd name="connsiteY3" fmla="*/ 3396313 h 3396313"/>
              <a:gd name="connsiteX4" fmla="*/ 1607919 w 5277623"/>
              <a:gd name="connsiteY4" fmla="*/ 3396313 h 3396313"/>
              <a:gd name="connsiteX5" fmla="*/ 1288399 w 5277623"/>
              <a:gd name="connsiteY5" fmla="*/ 2757273 h 3396313"/>
              <a:gd name="connsiteX6" fmla="*/ 4116637 w 5277623"/>
              <a:gd name="connsiteY6" fmla="*/ 2102903 h 3396313"/>
              <a:gd name="connsiteX7" fmla="*/ 4958103 w 5277623"/>
              <a:gd name="connsiteY7" fmla="*/ 2102903 h 3396313"/>
              <a:gd name="connsiteX8" fmla="*/ 5277623 w 5277623"/>
              <a:gd name="connsiteY8" fmla="*/ 2741943 h 3396313"/>
              <a:gd name="connsiteX9" fmla="*/ 4958103 w 5277623"/>
              <a:gd name="connsiteY9" fmla="*/ 3380983 h 3396313"/>
              <a:gd name="connsiteX10" fmla="*/ 4116637 w 5277623"/>
              <a:gd name="connsiteY10" fmla="*/ 3380983 h 3396313"/>
              <a:gd name="connsiteX11" fmla="*/ 3797116 w 5277623"/>
              <a:gd name="connsiteY11" fmla="*/ 2741943 h 3396313"/>
              <a:gd name="connsiteX12" fmla="*/ 2864649 w 5277623"/>
              <a:gd name="connsiteY12" fmla="*/ 1414667 h 3396313"/>
              <a:gd name="connsiteX13" fmla="*/ 3706117 w 5277623"/>
              <a:gd name="connsiteY13" fmla="*/ 1414667 h 3396313"/>
              <a:gd name="connsiteX14" fmla="*/ 4025636 w 5277623"/>
              <a:gd name="connsiteY14" fmla="*/ 2053707 h 3396313"/>
              <a:gd name="connsiteX15" fmla="*/ 3706117 w 5277623"/>
              <a:gd name="connsiteY15" fmla="*/ 2692747 h 3396313"/>
              <a:gd name="connsiteX16" fmla="*/ 2864649 w 5277623"/>
              <a:gd name="connsiteY16" fmla="*/ 2692747 h 3396313"/>
              <a:gd name="connsiteX17" fmla="*/ 2545129 w 5277623"/>
              <a:gd name="connsiteY17" fmla="*/ 2053707 h 3396313"/>
              <a:gd name="connsiteX18" fmla="*/ 319521 w 5277623"/>
              <a:gd name="connsiteY18" fmla="*/ 1414667 h 3396313"/>
              <a:gd name="connsiteX19" fmla="*/ 1160987 w 5277623"/>
              <a:gd name="connsiteY19" fmla="*/ 1414667 h 3396313"/>
              <a:gd name="connsiteX20" fmla="*/ 1480507 w 5277623"/>
              <a:gd name="connsiteY20" fmla="*/ 2053707 h 3396313"/>
              <a:gd name="connsiteX21" fmla="*/ 1160987 w 5277623"/>
              <a:gd name="connsiteY21" fmla="*/ 2692747 h 3396313"/>
              <a:gd name="connsiteX22" fmla="*/ 319521 w 5277623"/>
              <a:gd name="connsiteY22" fmla="*/ 2692747 h 3396313"/>
              <a:gd name="connsiteX23" fmla="*/ 0 w 5277623"/>
              <a:gd name="connsiteY23" fmla="*/ 2053707 h 3396313"/>
              <a:gd name="connsiteX24" fmla="*/ 1600096 w 5277623"/>
              <a:gd name="connsiteY24" fmla="*/ 711118 h 3396313"/>
              <a:gd name="connsiteX25" fmla="*/ 2441563 w 5277623"/>
              <a:gd name="connsiteY25" fmla="*/ 711118 h 3396313"/>
              <a:gd name="connsiteX26" fmla="*/ 2761082 w 5277623"/>
              <a:gd name="connsiteY26" fmla="*/ 1350157 h 3396313"/>
              <a:gd name="connsiteX27" fmla="*/ 2441563 w 5277623"/>
              <a:gd name="connsiteY27" fmla="*/ 1989197 h 3396313"/>
              <a:gd name="connsiteX28" fmla="*/ 1600096 w 5277623"/>
              <a:gd name="connsiteY28" fmla="*/ 1989197 h 3396313"/>
              <a:gd name="connsiteX29" fmla="*/ 1280575 w 5277623"/>
              <a:gd name="connsiteY29" fmla="*/ 1350157 h 3396313"/>
              <a:gd name="connsiteX30" fmla="*/ 2861777 w 5277623"/>
              <a:gd name="connsiteY30" fmla="*/ 0 h 3396313"/>
              <a:gd name="connsiteX31" fmla="*/ 3703245 w 5277623"/>
              <a:gd name="connsiteY31" fmla="*/ 0 h 3396313"/>
              <a:gd name="connsiteX32" fmla="*/ 4022764 w 5277623"/>
              <a:gd name="connsiteY32" fmla="*/ 639040 h 3396313"/>
              <a:gd name="connsiteX33" fmla="*/ 3703245 w 5277623"/>
              <a:gd name="connsiteY33" fmla="*/ 1278080 h 3396313"/>
              <a:gd name="connsiteX34" fmla="*/ 2861777 w 5277623"/>
              <a:gd name="connsiteY34" fmla="*/ 1278080 h 3396313"/>
              <a:gd name="connsiteX35" fmla="*/ 2542257 w 5277623"/>
              <a:gd name="connsiteY35" fmla="*/ 639040 h 3396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277623" h="3396313">
                <a:moveTo>
                  <a:pt x="1607919" y="2118233"/>
                </a:moveTo>
                <a:lnTo>
                  <a:pt x="2449386" y="2118233"/>
                </a:lnTo>
                <a:lnTo>
                  <a:pt x="2768905" y="2757273"/>
                </a:lnTo>
                <a:lnTo>
                  <a:pt x="2449386" y="3396313"/>
                </a:lnTo>
                <a:lnTo>
                  <a:pt x="1607919" y="3396313"/>
                </a:lnTo>
                <a:lnTo>
                  <a:pt x="1288399" y="2757273"/>
                </a:lnTo>
                <a:close/>
                <a:moveTo>
                  <a:pt x="4116637" y="2102903"/>
                </a:moveTo>
                <a:lnTo>
                  <a:pt x="4958103" y="2102903"/>
                </a:lnTo>
                <a:lnTo>
                  <a:pt x="5277623" y="2741943"/>
                </a:lnTo>
                <a:lnTo>
                  <a:pt x="4958103" y="3380983"/>
                </a:lnTo>
                <a:lnTo>
                  <a:pt x="4116637" y="3380983"/>
                </a:lnTo>
                <a:lnTo>
                  <a:pt x="3797116" y="2741943"/>
                </a:lnTo>
                <a:close/>
                <a:moveTo>
                  <a:pt x="2864649" y="1414667"/>
                </a:moveTo>
                <a:lnTo>
                  <a:pt x="3706117" y="1414667"/>
                </a:lnTo>
                <a:lnTo>
                  <a:pt x="4025636" y="2053707"/>
                </a:lnTo>
                <a:lnTo>
                  <a:pt x="3706117" y="2692747"/>
                </a:lnTo>
                <a:lnTo>
                  <a:pt x="2864649" y="2692747"/>
                </a:lnTo>
                <a:lnTo>
                  <a:pt x="2545129" y="2053707"/>
                </a:lnTo>
                <a:close/>
                <a:moveTo>
                  <a:pt x="319521" y="1414667"/>
                </a:moveTo>
                <a:lnTo>
                  <a:pt x="1160987" y="1414667"/>
                </a:lnTo>
                <a:lnTo>
                  <a:pt x="1480507" y="2053707"/>
                </a:lnTo>
                <a:lnTo>
                  <a:pt x="1160987" y="2692747"/>
                </a:lnTo>
                <a:lnTo>
                  <a:pt x="319521" y="2692747"/>
                </a:lnTo>
                <a:lnTo>
                  <a:pt x="0" y="2053707"/>
                </a:lnTo>
                <a:close/>
                <a:moveTo>
                  <a:pt x="1600096" y="711118"/>
                </a:moveTo>
                <a:lnTo>
                  <a:pt x="2441563" y="711118"/>
                </a:lnTo>
                <a:lnTo>
                  <a:pt x="2761082" y="1350157"/>
                </a:lnTo>
                <a:lnTo>
                  <a:pt x="2441563" y="1989197"/>
                </a:lnTo>
                <a:lnTo>
                  <a:pt x="1600096" y="1989197"/>
                </a:lnTo>
                <a:lnTo>
                  <a:pt x="1280575" y="1350157"/>
                </a:lnTo>
                <a:close/>
                <a:moveTo>
                  <a:pt x="2861777" y="0"/>
                </a:moveTo>
                <a:lnTo>
                  <a:pt x="3703245" y="0"/>
                </a:lnTo>
                <a:lnTo>
                  <a:pt x="4022764" y="639040"/>
                </a:lnTo>
                <a:lnTo>
                  <a:pt x="3703245" y="1278080"/>
                </a:lnTo>
                <a:lnTo>
                  <a:pt x="2861777" y="1278080"/>
                </a:lnTo>
                <a:lnTo>
                  <a:pt x="2542257" y="639040"/>
                </a:lnTo>
                <a:close/>
              </a:path>
            </a:pathLst>
          </a:custGeom>
        </p:spPr>
        <p:txBody>
          <a:bodyPr wrap="square">
            <a:noAutofit/>
          </a:bodyPr>
          <a:lstStyle>
            <a:lvl1pPr>
              <a:defRPr>
                <a:ea typeface="微软雅黑" panose="020B0503020204020204" pitchFamily="34" charset="-122"/>
              </a:defRPr>
            </a:lvl1pPr>
          </a:lstStyle>
          <a:p>
            <a:endParaRPr lang="zh-CN" altLang="en-US" dirty="0"/>
          </a:p>
        </p:txBody>
      </p:sp>
    </p:spTree>
  </p:cSld>
  <p:clrMapOvr>
    <a:masterClrMapping/>
  </p:clrMapOvr>
  <mc:AlternateContent xmlns:mc="http://schemas.openxmlformats.org/markup-compatibility/2006">
    <mc:Choice xmlns="" xmlns:p14="http://schemas.microsoft.com/office/powerpoint/2010/main" Requires="p14">
      <p:transition spd="slow" p14:dur="1100" advTm="35000">
        <p14:prism/>
      </p:transition>
    </mc:Choice>
    <mc:Fallback>
      <p:transition spd="slow" advTm="3500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273844"/>
            <a:ext cx="7886700" cy="994172"/>
          </a:xfrm>
          <a:prstGeom prst="rect">
            <a:avLst/>
          </a:prstGeom>
        </p:spPr>
        <p:txBody>
          <a:bodyPr/>
          <a:lstStyle>
            <a:lvl1pPr>
              <a:defRPr>
                <a:ea typeface="微软雅黑" panose="020B0503020204020204" pitchFamily="34" charset="-122"/>
              </a:defRPr>
            </a:lvl1pPr>
          </a:lstStyle>
          <a:p>
            <a:r>
              <a:rPr lang="zh-CN" altLang="en-US" dirty="0"/>
              <a:t>单击此处编辑母版标题样式</a:t>
            </a:r>
          </a:p>
        </p:txBody>
      </p:sp>
      <p:sp>
        <p:nvSpPr>
          <p:cNvPr id="3" name="内容占位符 2"/>
          <p:cNvSpPr>
            <a:spLocks noGrp="1"/>
          </p:cNvSpPr>
          <p:nvPr>
            <p:ph idx="1" hasCustomPrompt="1"/>
          </p:nvPr>
        </p:nvSpPr>
        <p:spPr>
          <a:xfrm>
            <a:off x="628650" y="1369219"/>
            <a:ext cx="7886700" cy="3263504"/>
          </a:xfrm>
          <a:prstGeom prst="rect">
            <a:avLst/>
          </a:prstGeom>
        </p:spPr>
        <p:txBody>
          <a:bodyPr/>
          <a:lstStyle>
            <a:lvl1pPr>
              <a:defRPr>
                <a:ea typeface="微软雅黑" panose="020B0503020204020204" pitchFamily="34" charset="-122"/>
              </a:defRPr>
            </a:lvl1pPr>
            <a:lvl2pPr>
              <a:defRPr>
                <a:ea typeface="微软雅黑" panose="020B0503020204020204" pitchFamily="34" charset="-122"/>
              </a:defRPr>
            </a:lvl2pPr>
            <a:lvl3pPr>
              <a:defRPr>
                <a:ea typeface="微软雅黑" panose="020B0503020204020204" pitchFamily="34" charset="-122"/>
              </a:defRPr>
            </a:lvl3pPr>
            <a:lvl4pPr>
              <a:defRPr>
                <a:ea typeface="微软雅黑" panose="020B0503020204020204" pitchFamily="34" charset="-122"/>
              </a:defRPr>
            </a:lvl4pPr>
            <a:lvl5pPr>
              <a:defRPr>
                <a:ea typeface="微软雅黑" panose="020B0503020204020204" pitchFamily="34" charset="-122"/>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a:xfrm>
            <a:off x="628650" y="4767263"/>
            <a:ext cx="2057400" cy="273844"/>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429D539-5BED-47D2-AAB7-BD075F4C08FC}" type="datetimeFigureOut">
              <a:rPr lang="zh-CN" altLang="en-US" smtClean="0"/>
              <a:pPr/>
              <a:t>2021/9/22</a:t>
            </a:fld>
            <a:endParaRPr lang="zh-CN" altLang="en-US" dirty="0"/>
          </a:p>
        </p:txBody>
      </p:sp>
      <p:sp>
        <p:nvSpPr>
          <p:cNvPr id="5" name="页脚占位符 4"/>
          <p:cNvSpPr>
            <a:spLocks noGrp="1"/>
          </p:cNvSpPr>
          <p:nvPr>
            <p:ph type="ftr" sz="quarter" idx="11"/>
          </p:nvPr>
        </p:nvSpPr>
        <p:spPr>
          <a:xfrm>
            <a:off x="3028950" y="4767263"/>
            <a:ext cx="3086100" cy="273844"/>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12"/>
          </p:nvPr>
        </p:nvSpPr>
        <p:spPr>
          <a:xfrm>
            <a:off x="6457950" y="4767263"/>
            <a:ext cx="2057400" cy="273844"/>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B6DD878-13B8-4D59-A5A5-EE52F45199EA}" type="slidenum">
              <a:rPr lang="zh-CN" altLang="en-US" smtClean="0"/>
              <a:pPr/>
              <a:t>‹#›</a:t>
            </a:fld>
            <a:endParaRPr lang="zh-CN" altLang="en-US" dirty="0"/>
          </a:p>
        </p:txBody>
      </p:sp>
    </p:spTree>
  </p:cSld>
  <p:clrMapOvr>
    <a:masterClrMapping/>
  </p:clrMapOvr>
  <mc:AlternateContent xmlns:mc="http://schemas.openxmlformats.org/markup-compatibility/2006">
    <mc:Choice xmlns="" xmlns:p14="http://schemas.microsoft.com/office/powerpoint/2010/main" Requires="p14">
      <p:transition spd="slow" p14:dur="1250" advClick="0" advTm="0">
        <p14:switch dir="r"/>
      </p:transition>
    </mc:Choice>
    <mc:Fallback>
      <p:transition spd="slow" advClick="0" advTm="0">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AFAFA"/>
            </a:gs>
            <a:gs pos="50000">
              <a:srgbClr val="FBFBFB"/>
            </a:gs>
            <a:gs pos="100000">
              <a:srgbClr val="FCFCFC"/>
            </a:gs>
          </a:gsLst>
          <a:lin ang="5400000"/>
        </a:gradFill>
        <a:effectLst/>
      </p:bgPr>
    </p:bg>
    <p:spTree>
      <p:nvGrpSpPr>
        <p:cNvPr id="1" name=""/>
        <p:cNvGrpSpPr/>
        <p:nvPr/>
      </p:nvGrpSpPr>
      <p:grpSpPr>
        <a:xfrm>
          <a:off x="0" y="0"/>
          <a:ext cx="0" cy="0"/>
          <a:chOff x="0" y="0"/>
          <a:chExt cx="0" cy="0"/>
        </a:xfrm>
      </p:grpSpPr>
      <p:sp>
        <p:nvSpPr>
          <p:cNvPr id="3" name="矩形 2"/>
          <p:cNvSpPr/>
          <p:nvPr userDrawn="1"/>
        </p:nvSpPr>
        <p:spPr>
          <a:xfrm>
            <a:off x="0" y="0"/>
            <a:ext cx="9144000" cy="5143500"/>
          </a:xfrm>
          <a:prstGeom prst="rect">
            <a:avLst/>
          </a:prstGeom>
          <a:gradFill>
            <a:gsLst>
              <a:gs pos="0">
                <a:schemeClr val="bg1">
                  <a:lumMod val="95000"/>
                </a:schemeClr>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pic>
        <p:nvPicPr>
          <p:cNvPr id="4" name="Picture 2" descr="C:\Users\Administrator\Desktop\PPT整理\用途\asf.png"/>
          <p:cNvPicPr>
            <a:picLocks noChangeAspect="1" noChangeArrowheads="1"/>
          </p:cNvPicPr>
          <p:nvPr userDrawn="1"/>
        </p:nvPicPr>
        <p:blipFill>
          <a:blip r:embed="rId7" cstate="print">
            <a:extLst>
              <a:ext uri="{28A0092B-C50C-407E-A947-70E740481C1C}">
                <a14:useLocalDpi xmlns="" xmlns:a14="http://schemas.microsoft.com/office/drawing/2010/main" val="0"/>
              </a:ext>
            </a:extLst>
          </a:blip>
          <a:srcRect/>
          <a:stretch>
            <a:fillRect/>
          </a:stretch>
        </p:blipFill>
        <p:spPr bwMode="auto">
          <a:xfrm>
            <a:off x="0" y="0"/>
            <a:ext cx="9141883" cy="5143500"/>
          </a:xfrm>
          <a:prstGeom prst="rect">
            <a:avLst/>
          </a:prstGeom>
          <a:noFill/>
          <a:extLst>
            <a:ext uri="{909E8E84-426E-40DD-AFC4-6F175D3DCCD1}">
              <a14:hiddenFill xmlns=""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mc:AlternateContent xmlns:mc="http://schemas.openxmlformats.org/markup-compatibility/2006">
    <mc:Choice xmlns="" xmlns:p14="http://schemas.microsoft.com/office/powerpoint/2010/main" Requires="p14">
      <p:transition spd="slow" p14:dur="1100" advTm="35000">
        <p14:prism/>
      </p:transition>
    </mc:Choice>
    <mc:Fallback>
      <p:transition spd="slow" advTm="35000">
        <p:fade/>
      </p:transition>
    </mc:Fallback>
  </mc:AlternateContent>
  <p:timing>
    <p:tnLst>
      <p:par>
        <p:cTn id="1" dur="indefinite" restart="never" nodeType="tmRoot"/>
      </p:par>
    </p:tnLst>
  </p:timing>
  <p:txStyles>
    <p:titleStyle>
      <a:lvl1pPr algn="ctr" rtl="0" eaLnBrk="0" fontAlgn="base" hangingPunct="0">
        <a:spcBef>
          <a:spcPct val="0"/>
        </a:spcBef>
        <a:spcAft>
          <a:spcPct val="0"/>
        </a:spcAft>
        <a:defRPr sz="3300" kern="1200">
          <a:solidFill>
            <a:schemeClr val="tx1"/>
          </a:solidFill>
          <a:latin typeface="Arial" panose="020B0604020202020204" pitchFamily="34" charset="0"/>
          <a:ea typeface="+mj-ea"/>
          <a:cs typeface="+mj-cs"/>
        </a:defRPr>
      </a:lvl1pPr>
      <a:lvl2pPr algn="ctr" rtl="0" eaLnBrk="0" fontAlgn="base" hangingPunct="0">
        <a:spcBef>
          <a:spcPct val="0"/>
        </a:spcBef>
        <a:spcAft>
          <a:spcPct val="0"/>
        </a:spcAft>
        <a:defRPr sz="3300">
          <a:solidFill>
            <a:schemeClr val="tx1"/>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3300">
          <a:solidFill>
            <a:schemeClr val="tx1"/>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3300">
          <a:solidFill>
            <a:schemeClr val="tx1"/>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3300">
          <a:solidFill>
            <a:schemeClr val="tx1"/>
          </a:solidFill>
          <a:latin typeface="Arial" panose="020B0604020202020204" pitchFamily="34" charset="0"/>
          <a:ea typeface="宋体" panose="02010600030101010101" pitchFamily="2" charset="-122"/>
        </a:defRPr>
      </a:lvl5pPr>
      <a:lvl6pPr marL="342900" algn="ctr" rtl="0" fontAlgn="base">
        <a:spcBef>
          <a:spcPct val="0"/>
        </a:spcBef>
        <a:spcAft>
          <a:spcPct val="0"/>
        </a:spcAft>
        <a:defRPr sz="3300">
          <a:solidFill>
            <a:schemeClr val="tx1"/>
          </a:solidFill>
          <a:latin typeface="Calibri" panose="020F0502020204030204" pitchFamily="34" charset="0"/>
          <a:ea typeface="宋体" panose="02010600030101010101" pitchFamily="2" charset="-122"/>
        </a:defRPr>
      </a:lvl6pPr>
      <a:lvl7pPr marL="685800" algn="ctr" rtl="0" fontAlgn="base">
        <a:spcBef>
          <a:spcPct val="0"/>
        </a:spcBef>
        <a:spcAft>
          <a:spcPct val="0"/>
        </a:spcAft>
        <a:defRPr sz="3300">
          <a:solidFill>
            <a:schemeClr val="tx1"/>
          </a:solidFill>
          <a:latin typeface="Calibri" panose="020F0502020204030204" pitchFamily="34" charset="0"/>
          <a:ea typeface="宋体" panose="02010600030101010101" pitchFamily="2" charset="-122"/>
        </a:defRPr>
      </a:lvl7pPr>
      <a:lvl8pPr marL="1028700" algn="ctr" rtl="0" fontAlgn="base">
        <a:spcBef>
          <a:spcPct val="0"/>
        </a:spcBef>
        <a:spcAft>
          <a:spcPct val="0"/>
        </a:spcAft>
        <a:defRPr sz="3300">
          <a:solidFill>
            <a:schemeClr val="tx1"/>
          </a:solidFill>
          <a:latin typeface="Calibri" panose="020F0502020204030204" pitchFamily="34" charset="0"/>
          <a:ea typeface="宋体" panose="02010600030101010101" pitchFamily="2" charset="-122"/>
        </a:defRPr>
      </a:lvl8pPr>
      <a:lvl9pPr marL="1371600" algn="ctr" rtl="0" fontAlgn="base">
        <a:spcBef>
          <a:spcPct val="0"/>
        </a:spcBef>
        <a:spcAft>
          <a:spcPct val="0"/>
        </a:spcAft>
        <a:defRPr sz="3300">
          <a:solidFill>
            <a:schemeClr val="tx1"/>
          </a:solidFill>
          <a:latin typeface="Calibri" panose="020F0502020204030204" pitchFamily="34" charset="0"/>
          <a:ea typeface="宋体" panose="02010600030101010101" pitchFamily="2" charset="-122"/>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mn-cs"/>
        </a:defRPr>
      </a:lvl1pPr>
      <a:lvl2pPr marL="557530" indent="-214630" algn="l" rtl="0" eaLnBrk="0" fontAlgn="base" hangingPunct="0">
        <a:spcBef>
          <a:spcPct val="20000"/>
        </a:spcBef>
        <a:spcAft>
          <a:spcPct val="0"/>
        </a:spcAft>
        <a:buFont typeface="Arial" panose="020B0604020202020204" pitchFamily="34" charset="0"/>
        <a:buChar char="–"/>
        <a:defRPr sz="2100" kern="1200">
          <a:solidFill>
            <a:schemeClr val="tx1"/>
          </a:solidFill>
          <a:latin typeface="Arial" panose="020B0604020202020204" pitchFamily="34" charset="0"/>
          <a:ea typeface="+mn-ea"/>
          <a:cs typeface="+mn-cs"/>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mn-cs"/>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Arial" panose="020B0604020202020204" pitchFamily="34" charset="0"/>
          <a:ea typeface="+mn-ea"/>
          <a:cs typeface="+mn-cs"/>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Arial" panose="020B0604020202020204" pitchFamily="34" charset="0"/>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5.xml"/><Relationship Id="rId1" Type="http://schemas.openxmlformats.org/officeDocument/2006/relationships/themeOverride" Target="../theme/themeOverride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hemeOverride" Target="../theme/themeOverride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xml"/><Relationship Id="rId1" Type="http://schemas.openxmlformats.org/officeDocument/2006/relationships/themeOverride" Target="../theme/themeOverride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圆角矩形 23"/>
          <p:cNvSpPr/>
          <p:nvPr/>
        </p:nvSpPr>
        <p:spPr>
          <a:xfrm rot="2700000">
            <a:off x="7474061" y="4221928"/>
            <a:ext cx="399563" cy="399563"/>
          </a:xfrm>
          <a:prstGeom prst="roundRect">
            <a:avLst>
              <a:gd name="adj" fmla="val 4810"/>
            </a:avLst>
          </a:prstGeom>
          <a:solidFill>
            <a:srgbClr val="9C9899"/>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7" name="圆角矩形 16"/>
          <p:cNvSpPr/>
          <p:nvPr/>
        </p:nvSpPr>
        <p:spPr>
          <a:xfrm rot="2700000">
            <a:off x="6430345" y="1140972"/>
            <a:ext cx="1323803" cy="1323803"/>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0" name="圆角矩形 19"/>
          <p:cNvSpPr/>
          <p:nvPr/>
        </p:nvSpPr>
        <p:spPr>
          <a:xfrm rot="2700000">
            <a:off x="5699113" y="2947008"/>
            <a:ext cx="1221683" cy="1221683"/>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1" name="圆角矩形 20"/>
          <p:cNvSpPr/>
          <p:nvPr/>
        </p:nvSpPr>
        <p:spPr>
          <a:xfrm rot="2700000">
            <a:off x="7279982" y="2731542"/>
            <a:ext cx="840595" cy="840595"/>
          </a:xfrm>
          <a:prstGeom prst="roundRect">
            <a:avLst>
              <a:gd name="adj" fmla="val 4810"/>
            </a:avLst>
          </a:prstGeom>
          <a:solidFill>
            <a:schemeClr val="bg1">
              <a:lumMod val="50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2" name="圆角矩形 21"/>
          <p:cNvSpPr/>
          <p:nvPr/>
        </p:nvSpPr>
        <p:spPr>
          <a:xfrm rot="2700000">
            <a:off x="7859058" y="2034386"/>
            <a:ext cx="636431" cy="636431"/>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3" name="圆角矩形 22"/>
          <p:cNvSpPr/>
          <p:nvPr/>
        </p:nvSpPr>
        <p:spPr>
          <a:xfrm rot="2700000">
            <a:off x="7942044" y="729761"/>
            <a:ext cx="532017" cy="532017"/>
          </a:xfrm>
          <a:prstGeom prst="roundRect">
            <a:avLst>
              <a:gd name="adj" fmla="val 4810"/>
            </a:avLst>
          </a:prstGeom>
          <a:solidFill>
            <a:schemeClr val="bg1">
              <a:lumMod val="6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 name="圆角矩形 2"/>
          <p:cNvSpPr/>
          <p:nvPr/>
        </p:nvSpPr>
        <p:spPr>
          <a:xfrm rot="18900000">
            <a:off x="-1205537" y="92970"/>
            <a:ext cx="2151435" cy="2065377"/>
          </a:xfrm>
          <a:prstGeom prst="roundRect">
            <a:avLst>
              <a:gd name="adj" fmla="val 8219"/>
            </a:avLst>
          </a:prstGeom>
          <a:no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6" name="圆角矩形 5"/>
          <p:cNvSpPr/>
          <p:nvPr/>
        </p:nvSpPr>
        <p:spPr>
          <a:xfrm rot="18900000">
            <a:off x="967987" y="-869121"/>
            <a:ext cx="1425327" cy="1368314"/>
          </a:xfrm>
          <a:prstGeom prst="roundRect">
            <a:avLst>
              <a:gd name="adj" fmla="val 8219"/>
            </a:avLst>
          </a:prstGeom>
          <a:no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8" name="圆角矩形 7"/>
          <p:cNvSpPr/>
          <p:nvPr/>
        </p:nvSpPr>
        <p:spPr>
          <a:xfrm rot="2700000">
            <a:off x="5569230" y="451226"/>
            <a:ext cx="539452" cy="53945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9" name="圆角矩形 8"/>
          <p:cNvSpPr/>
          <p:nvPr/>
        </p:nvSpPr>
        <p:spPr>
          <a:xfrm rot="2700000">
            <a:off x="7924084" y="441189"/>
            <a:ext cx="539452" cy="53945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0" name="圆角矩形 9"/>
          <p:cNvSpPr/>
          <p:nvPr/>
        </p:nvSpPr>
        <p:spPr>
          <a:xfrm rot="2700000">
            <a:off x="7875903" y="1686659"/>
            <a:ext cx="593998" cy="593998"/>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1" name="圆角矩形 10"/>
          <p:cNvSpPr/>
          <p:nvPr/>
        </p:nvSpPr>
        <p:spPr>
          <a:xfrm rot="2700000">
            <a:off x="6430345" y="757754"/>
            <a:ext cx="1323803" cy="1323803"/>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2" name="圆角矩形 11"/>
          <p:cNvSpPr/>
          <p:nvPr/>
        </p:nvSpPr>
        <p:spPr>
          <a:xfrm rot="2700000">
            <a:off x="7651901" y="2748553"/>
            <a:ext cx="806575" cy="806575"/>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3" name="圆角矩形 12"/>
          <p:cNvSpPr/>
          <p:nvPr/>
        </p:nvSpPr>
        <p:spPr>
          <a:xfrm rot="2700000">
            <a:off x="5702325" y="3377079"/>
            <a:ext cx="1182098" cy="1182098"/>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4" name="圆角矩形 13"/>
          <p:cNvSpPr/>
          <p:nvPr/>
        </p:nvSpPr>
        <p:spPr>
          <a:xfrm rot="2700000">
            <a:off x="4391728" y="3680354"/>
            <a:ext cx="637272" cy="63727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5" name="圆角矩形 14"/>
          <p:cNvSpPr/>
          <p:nvPr/>
        </p:nvSpPr>
        <p:spPr>
          <a:xfrm rot="2700000">
            <a:off x="8304885" y="4287910"/>
            <a:ext cx="637272" cy="63727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6" name="圆角矩形 15"/>
          <p:cNvSpPr/>
          <p:nvPr/>
        </p:nvSpPr>
        <p:spPr>
          <a:xfrm rot="2700000">
            <a:off x="7432318" y="3741845"/>
            <a:ext cx="507367" cy="507367"/>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5" name="圆角矩形 24"/>
          <p:cNvSpPr/>
          <p:nvPr/>
        </p:nvSpPr>
        <p:spPr>
          <a:xfrm rot="2700000">
            <a:off x="5329029" y="4407508"/>
            <a:ext cx="256950" cy="256950"/>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6" name="圆角矩形 25"/>
          <p:cNvSpPr/>
          <p:nvPr/>
        </p:nvSpPr>
        <p:spPr>
          <a:xfrm rot="2700000">
            <a:off x="8302864" y="3845760"/>
            <a:ext cx="256950" cy="256950"/>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7" name="圆角矩形 26"/>
          <p:cNvSpPr/>
          <p:nvPr/>
        </p:nvSpPr>
        <p:spPr>
          <a:xfrm rot="2700000">
            <a:off x="8313355" y="1108110"/>
            <a:ext cx="256950" cy="256950"/>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8" name="圆角矩形 27"/>
          <p:cNvSpPr/>
          <p:nvPr/>
        </p:nvSpPr>
        <p:spPr>
          <a:xfrm rot="2700000">
            <a:off x="6484684" y="2775838"/>
            <a:ext cx="256950" cy="256950"/>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9" name="矩形 28"/>
          <p:cNvSpPr/>
          <p:nvPr/>
        </p:nvSpPr>
        <p:spPr>
          <a:xfrm>
            <a:off x="899958" y="2617120"/>
            <a:ext cx="4501515" cy="398780"/>
          </a:xfrm>
          <a:prstGeom prst="rect">
            <a:avLst/>
          </a:prstGeom>
        </p:spPr>
        <p:txBody>
          <a:bodyPr wrap="none">
            <a:spAutoFit/>
          </a:bodyPr>
          <a:lstStyle/>
          <a:p>
            <a:pPr algn="l"/>
            <a:r>
              <a:rPr lang="zh-CN" sz="2000" dirty="0" smtClean="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自贡市疾控中心免规所</a:t>
            </a:r>
            <a:r>
              <a:rPr lang="en-US" altLang="zh-CN" sz="2000" dirty="0" smtClean="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       2021</a:t>
            </a:r>
            <a:r>
              <a:rPr lang="zh-CN"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年</a:t>
            </a:r>
            <a:r>
              <a:rPr lang="en-US" altLang="zh-CN" sz="2000" dirty="0" smtClean="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9</a:t>
            </a:r>
            <a:r>
              <a:rPr lang="zh-CN"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月</a:t>
            </a:r>
          </a:p>
        </p:txBody>
      </p:sp>
      <p:sp>
        <p:nvSpPr>
          <p:cNvPr id="31" name="矩形 30"/>
          <p:cNvSpPr/>
          <p:nvPr/>
        </p:nvSpPr>
        <p:spPr>
          <a:xfrm>
            <a:off x="755576" y="1721898"/>
            <a:ext cx="7344816" cy="652780"/>
          </a:xfrm>
          <a:prstGeom prst="rect">
            <a:avLst/>
          </a:prstGeom>
        </p:spPr>
        <p:txBody>
          <a:bodyPr wrap="square" lIns="91284" tIns="45642" rIns="91284" bIns="45642">
            <a:spAutoFit/>
          </a:bodyPr>
          <a:lstStyle/>
          <a:p>
            <a:r>
              <a:rPr lang="zh-CN" sz="3655" b="1" smtClean="0">
                <a:solidFill>
                  <a:srgbClr val="376092"/>
                </a:solidFill>
                <a:latin typeface="微软雅黑" panose="020B0503020204020204" pitchFamily="34" charset="-122"/>
                <a:ea typeface="微软雅黑" panose="020B0503020204020204" pitchFamily="34" charset="-122"/>
                <a:cs typeface="+mn-ea"/>
                <a:sym typeface="+mn-lt"/>
              </a:rPr>
              <a:t>麻疹风疹监测防控</a:t>
            </a:r>
            <a:endParaRPr lang="zh-CN" sz="3655"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endParaRPr>
          </a:p>
        </p:txBody>
      </p:sp>
      <p:cxnSp>
        <p:nvCxnSpPr>
          <p:cNvPr id="34" name="直接连接符 33"/>
          <p:cNvCxnSpPr/>
          <p:nvPr/>
        </p:nvCxnSpPr>
        <p:spPr>
          <a:xfrm flipH="1">
            <a:off x="943753" y="2352472"/>
            <a:ext cx="4409251" cy="0"/>
          </a:xfrm>
          <a:prstGeom prst="line">
            <a:avLst/>
          </a:prstGeom>
          <a:ln>
            <a:solidFill>
              <a:srgbClr val="37609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 xmlns:p14="http://schemas.microsoft.com/office/powerpoint/2010/main" Requires="p14">
      <p:transition spd="slow" p14:dur="1750">
        <p14:vortex dir="r"/>
      </p:transition>
    </mc:Choice>
    <mc:Fallback>
      <p:transition spd="slow">
        <p:fade/>
      </p:transition>
    </mc:Fallback>
  </mc:AlternateContent>
  <p:timing>
    <p:tnLst>
      <p:par>
        <p:cTn id="1" dur="indefinite" restart="never" nodeType="tmRoot"/>
      </p:par>
    </p:tnLst>
    <p:bldLst>
      <p:bldP spid="24" grpId="0" animBg="1"/>
      <p:bldP spid="17" grpId="0" animBg="1"/>
      <p:bldP spid="20" grpId="0" animBg="1"/>
      <p:bldP spid="21" grpId="0" animBg="1"/>
      <p:bldP spid="22" grpId="0" animBg="1"/>
      <p:bldP spid="23" grpId="0" animBg="1"/>
      <p:bldP spid="3" grpId="0" animBg="1"/>
      <p:bldP spid="6" grpId="0" animBg="1"/>
      <p:bldP spid="8" grpId="0" animBg="1"/>
      <p:bldP spid="9" grpId="0" animBg="1"/>
      <p:bldP spid="10" grpId="0" animBg="1"/>
      <p:bldP spid="11" grpId="0" animBg="1"/>
      <p:bldP spid="12" grpId="0" animBg="1"/>
      <p:bldP spid="13" grpId="0" animBg="1"/>
      <p:bldP spid="14" grpId="0" animBg="1"/>
      <p:bldP spid="15" grpId="0" animBg="1"/>
      <p:bldP spid="16" grpId="0" animBg="1"/>
      <p:bldP spid="25" grpId="0" animBg="1"/>
      <p:bldP spid="26" grpId="0" animBg="1"/>
      <p:bldP spid="27" grpId="0" animBg="1"/>
      <p:bldP spid="28" grpId="0" animBg="1"/>
      <p:bldP spid="29" grpId="0"/>
      <p:bldP spid="31"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AFAFA"/>
            </a:gs>
            <a:gs pos="50000">
              <a:srgbClr val="FBFBFB"/>
            </a:gs>
            <a:gs pos="100000">
              <a:srgbClr val="FCFCFC"/>
            </a:gs>
          </a:gsLst>
          <a:lin ang="5400000"/>
        </a:gradFill>
        <a:effectLst/>
      </p:bgPr>
    </p:bg>
    <p:spTree>
      <p:nvGrpSpPr>
        <p:cNvPr id="1" name=""/>
        <p:cNvGrpSpPr/>
        <p:nvPr/>
      </p:nvGrpSpPr>
      <p:grpSpPr>
        <a:xfrm>
          <a:off x="0" y="0"/>
          <a:ext cx="0" cy="0"/>
          <a:chOff x="0" y="0"/>
          <a:chExt cx="0" cy="0"/>
        </a:xfrm>
      </p:grpSpPr>
      <p:grpSp>
        <p:nvGrpSpPr>
          <p:cNvPr id="2" name="Group 75"/>
          <p:cNvGrpSpPr/>
          <p:nvPr/>
        </p:nvGrpSpPr>
        <p:grpSpPr>
          <a:xfrm>
            <a:off x="1252432" y="2656156"/>
            <a:ext cx="316224" cy="422113"/>
            <a:chOff x="2639219" y="3510757"/>
            <a:chExt cx="348456" cy="465138"/>
          </a:xfrm>
          <a:solidFill>
            <a:schemeClr val="bg1"/>
          </a:solidFill>
        </p:grpSpPr>
        <p:sp>
          <p:nvSpPr>
            <p:cNvPr id="46" name="AutoShape 115"/>
            <p:cNvSpPr/>
            <p:nvPr/>
          </p:nvSpPr>
          <p:spPr bwMode="auto">
            <a:xfrm>
              <a:off x="2639219" y="3510757"/>
              <a:ext cx="348456"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47" name="AutoShape 116"/>
            <p:cNvSpPr/>
            <p:nvPr/>
          </p:nvSpPr>
          <p:spPr bwMode="auto">
            <a:xfrm>
              <a:off x="2784475" y="3786982"/>
              <a:ext cx="57944"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3" name="Group 82"/>
          <p:cNvGrpSpPr/>
          <p:nvPr/>
        </p:nvGrpSpPr>
        <p:grpSpPr>
          <a:xfrm>
            <a:off x="4361351" y="2654493"/>
            <a:ext cx="421392" cy="421392"/>
            <a:chOff x="4439444" y="2582069"/>
            <a:chExt cx="464344" cy="464344"/>
          </a:xfrm>
          <a:solidFill>
            <a:schemeClr val="bg1"/>
          </a:solidFill>
        </p:grpSpPr>
        <p:sp>
          <p:nvSpPr>
            <p:cNvPr id="50" name="AutoShape 123"/>
            <p:cNvSpPr/>
            <p:nvPr/>
          </p:nvSpPr>
          <p:spPr bwMode="auto">
            <a:xfrm>
              <a:off x="4439444" y="258206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1" name="AutoShape 124"/>
            <p:cNvSpPr/>
            <p:nvPr/>
          </p:nvSpPr>
          <p:spPr bwMode="auto">
            <a:xfrm>
              <a:off x="4570413" y="2712244"/>
              <a:ext cx="203200" cy="203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2" name="AutoShape 125"/>
            <p:cNvSpPr/>
            <p:nvPr/>
          </p:nvSpPr>
          <p:spPr bwMode="auto">
            <a:xfrm>
              <a:off x="4613275" y="2755900"/>
              <a:ext cx="116682" cy="1166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4" name="Group 102"/>
          <p:cNvGrpSpPr/>
          <p:nvPr/>
        </p:nvGrpSpPr>
        <p:grpSpPr>
          <a:xfrm>
            <a:off x="7491243" y="2631145"/>
            <a:ext cx="348258" cy="383084"/>
            <a:chOff x="4439444" y="1652588"/>
            <a:chExt cx="464344" cy="464344"/>
          </a:xfrm>
          <a:solidFill>
            <a:schemeClr val="bg1"/>
          </a:solidFill>
        </p:grpSpPr>
        <p:sp>
          <p:nvSpPr>
            <p:cNvPr id="55" name="AutoShape 136"/>
            <p:cNvSpPr/>
            <p:nvPr/>
          </p:nvSpPr>
          <p:spPr bwMode="auto">
            <a:xfrm>
              <a:off x="4686300" y="1710532"/>
              <a:ext cx="152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6" name="AutoShape 137"/>
            <p:cNvSpPr/>
            <p:nvPr/>
          </p:nvSpPr>
          <p:spPr bwMode="auto">
            <a:xfrm>
              <a:off x="4439444" y="1652588"/>
              <a:ext cx="464344" cy="464344"/>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7" name="AutoShape 138"/>
            <p:cNvSpPr/>
            <p:nvPr/>
          </p:nvSpPr>
          <p:spPr bwMode="auto">
            <a:xfrm>
              <a:off x="4686300" y="1652588"/>
              <a:ext cx="217488"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5" name="Group 52"/>
          <p:cNvGrpSpPr/>
          <p:nvPr/>
        </p:nvGrpSpPr>
        <p:grpSpPr>
          <a:xfrm>
            <a:off x="5913518" y="2653772"/>
            <a:ext cx="421392" cy="422113"/>
            <a:chOff x="9145588" y="4435475"/>
            <a:chExt cx="464344" cy="465138"/>
          </a:xfrm>
          <a:solidFill>
            <a:schemeClr val="bg1"/>
          </a:solidFill>
        </p:grpSpPr>
        <p:sp>
          <p:nvSpPr>
            <p:cNvPr id="60" name="AutoShape 7"/>
            <p:cNvSpPr/>
            <p:nvPr/>
          </p:nvSpPr>
          <p:spPr bwMode="auto">
            <a:xfrm>
              <a:off x="9145588" y="4435475"/>
              <a:ext cx="464344" cy="465138"/>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1" name="AutoShape 8"/>
            <p:cNvSpPr/>
            <p:nvPr/>
          </p:nvSpPr>
          <p:spPr bwMode="auto">
            <a:xfrm>
              <a:off x="9348788" y="4638675"/>
              <a:ext cx="57944" cy="57944"/>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2" name="AutoShape 9"/>
            <p:cNvSpPr/>
            <p:nvPr/>
          </p:nvSpPr>
          <p:spPr bwMode="auto">
            <a:xfrm>
              <a:off x="9290050" y="4580732"/>
              <a:ext cx="174625" cy="174625"/>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3" name="AutoShape 10"/>
            <p:cNvSpPr/>
            <p:nvPr/>
          </p:nvSpPr>
          <p:spPr bwMode="auto">
            <a:xfrm>
              <a:off x="9406732" y="4696619"/>
              <a:ext cx="72231" cy="74613"/>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4" name="AutoShape 11"/>
            <p:cNvSpPr/>
            <p:nvPr/>
          </p:nvSpPr>
          <p:spPr bwMode="auto">
            <a:xfrm>
              <a:off x="9435307" y="4725988"/>
              <a:ext cx="103981" cy="106363"/>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5" name="AutoShape 12"/>
            <p:cNvSpPr/>
            <p:nvPr/>
          </p:nvSpPr>
          <p:spPr bwMode="auto">
            <a:xfrm>
              <a:off x="9421019" y="4711700"/>
              <a:ext cx="88106" cy="89694"/>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6" name="AutoShape 13"/>
            <p:cNvSpPr/>
            <p:nvPr/>
          </p:nvSpPr>
          <p:spPr bwMode="auto">
            <a:xfrm>
              <a:off x="9275763" y="4566444"/>
              <a:ext cx="73025" cy="73819"/>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7" name="AutoShape 14"/>
            <p:cNvSpPr/>
            <p:nvPr/>
          </p:nvSpPr>
          <p:spPr bwMode="auto">
            <a:xfrm>
              <a:off x="9217819" y="4508500"/>
              <a:ext cx="103981" cy="105569"/>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8" name="AutoShape 15"/>
            <p:cNvSpPr/>
            <p:nvPr/>
          </p:nvSpPr>
          <p:spPr bwMode="auto">
            <a:xfrm>
              <a:off x="9247188" y="4537075"/>
              <a:ext cx="88107" cy="90488"/>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6" name="Group 68"/>
          <p:cNvGrpSpPr/>
          <p:nvPr/>
        </p:nvGrpSpPr>
        <p:grpSpPr>
          <a:xfrm>
            <a:off x="2830837" y="2677906"/>
            <a:ext cx="318530" cy="422113"/>
            <a:chOff x="3582988" y="3510757"/>
            <a:chExt cx="319088" cy="465138"/>
          </a:xfrm>
          <a:solidFill>
            <a:schemeClr val="bg1"/>
          </a:solidFill>
        </p:grpSpPr>
        <p:sp>
          <p:nvSpPr>
            <p:cNvPr id="71"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72"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sp>
        <p:nvSpPr>
          <p:cNvPr id="114" name="矩形 113"/>
          <p:cNvSpPr/>
          <p:nvPr/>
        </p:nvSpPr>
        <p:spPr>
          <a:xfrm>
            <a:off x="765810" y="820420"/>
            <a:ext cx="7296785" cy="3784600"/>
          </a:xfrm>
          <a:prstGeom prst="rect">
            <a:avLst/>
          </a:prstGeom>
        </p:spPr>
        <p:txBody>
          <a:bodyPr wrap="square">
            <a:spAutoFit/>
          </a:bodyPr>
          <a:lstStyle/>
          <a:p>
            <a:pPr algn="l" fontAlgn="auto">
              <a:lnSpc>
                <a:spcPct val="150000"/>
              </a:lnSpc>
              <a:buClrTx/>
              <a:buSzTx/>
              <a:buFontTx/>
              <a:buNone/>
            </a:pPr>
            <a:r>
              <a:rPr lang="zh-CN" altLang="en-US" sz="1600" dirty="0">
                <a:solidFill>
                  <a:srgbClr val="FF0000"/>
                </a:solidFill>
                <a:latin typeface="黑体" panose="02010609060101010101" charset="-122"/>
                <a:ea typeface="黑体" panose="02010609060101010101" charset="-122"/>
                <a:cs typeface="黑体" panose="02010609060101010101" charset="-122"/>
                <a:sym typeface="+mn-lt"/>
              </a:rPr>
              <a:t>1</a:t>
            </a:r>
            <a:r>
              <a:rPr lang="zh-CN" altLang="en-US" sz="1600" dirty="0" smtClean="0">
                <a:solidFill>
                  <a:srgbClr val="FF0000"/>
                </a:solidFill>
                <a:latin typeface="黑体" panose="02010609060101010101" charset="-122"/>
                <a:ea typeface="黑体" panose="02010609060101010101" charset="-122"/>
                <a:cs typeface="黑体" panose="02010609060101010101" charset="-122"/>
                <a:sym typeface="+mn-lt"/>
              </a:rPr>
              <a:t>.个案调查</a:t>
            </a:r>
            <a:endParaRPr lang="zh-CN" altLang="en-US" sz="1600" dirty="0">
              <a:solidFill>
                <a:srgbClr val="FF0000"/>
              </a:solidFill>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a:latin typeface="黑体" panose="02010609060101010101" charset="-122"/>
                <a:ea typeface="黑体" panose="02010609060101010101" charset="-122"/>
                <a:cs typeface="黑体" panose="02010609060101010101" charset="-122"/>
                <a:sym typeface="+mn-lt"/>
              </a:rPr>
              <a:t>（1</a:t>
            </a:r>
            <a:r>
              <a:rPr lang="zh-CN" altLang="en-US" sz="1600" dirty="0" smtClean="0">
                <a:latin typeface="黑体" panose="02010609060101010101" charset="-122"/>
                <a:ea typeface="黑体" panose="02010609060101010101" charset="-122"/>
                <a:cs typeface="黑体" panose="02010609060101010101" charset="-122"/>
                <a:sym typeface="+mn-lt"/>
              </a:rPr>
              <a:t>）及时对病例进行流行病学个案调查，并将调查表录入至专病系统。</a:t>
            </a:r>
            <a:endParaRPr lang="zh-CN" altLang="en-US" sz="1600" dirty="0">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a:solidFill>
                  <a:srgbClr val="FF0000"/>
                </a:solidFill>
                <a:latin typeface="黑体" panose="02010609060101010101" charset="-122"/>
                <a:ea typeface="黑体" panose="02010609060101010101" charset="-122"/>
                <a:cs typeface="黑体" panose="02010609060101010101" charset="-122"/>
                <a:sym typeface="+mn-lt"/>
              </a:rPr>
              <a:t>2</a:t>
            </a:r>
            <a:r>
              <a:rPr lang="zh-CN" altLang="en-US" sz="1600" dirty="0" smtClean="0">
                <a:solidFill>
                  <a:srgbClr val="FF0000"/>
                </a:solidFill>
                <a:latin typeface="黑体" panose="02010609060101010101" charset="-122"/>
                <a:ea typeface="黑体" panose="02010609060101010101" charset="-122"/>
                <a:cs typeface="黑体" panose="02010609060101010101" charset="-122"/>
                <a:sym typeface="+mn-lt"/>
              </a:rPr>
              <a:t>.实验室检测</a:t>
            </a:r>
            <a:endParaRPr lang="zh-CN" altLang="en-US" sz="1600" dirty="0">
              <a:solidFill>
                <a:srgbClr val="FF0000"/>
              </a:solidFill>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a:latin typeface="黑体" panose="02010609060101010101" charset="-122"/>
                <a:ea typeface="黑体" panose="02010609060101010101" charset="-122"/>
                <a:cs typeface="黑体" panose="02010609060101010101" charset="-122"/>
                <a:sym typeface="+mn-lt"/>
              </a:rPr>
              <a:t>（1</a:t>
            </a:r>
            <a:r>
              <a:rPr lang="zh-CN" altLang="en-US" sz="1600" dirty="0" smtClean="0">
                <a:latin typeface="黑体" panose="02010609060101010101" charset="-122"/>
                <a:ea typeface="黑体" panose="02010609060101010101" charset="-122"/>
                <a:cs typeface="黑体" panose="02010609060101010101" charset="-122"/>
                <a:sym typeface="+mn-lt"/>
              </a:rPr>
              <a:t>）对采集的静脉血进行实验室检测；</a:t>
            </a:r>
            <a:endParaRPr lang="zh-CN" altLang="en-US" sz="1600" dirty="0">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a:latin typeface="黑体" panose="02010609060101010101" charset="-122"/>
                <a:ea typeface="黑体" panose="02010609060101010101" charset="-122"/>
                <a:cs typeface="黑体" panose="02010609060101010101" charset="-122"/>
                <a:sym typeface="+mn-lt"/>
              </a:rPr>
              <a:t>（2</a:t>
            </a:r>
            <a:r>
              <a:rPr lang="zh-CN" altLang="en-US" sz="1600" dirty="0" smtClean="0">
                <a:latin typeface="黑体" panose="02010609060101010101" charset="-122"/>
                <a:ea typeface="黑体" panose="02010609060101010101" charset="-122"/>
                <a:cs typeface="黑体" panose="02010609060101010101" charset="-122"/>
                <a:sym typeface="+mn-lt"/>
              </a:rPr>
              <a:t>）将咽拭子送至市疾控中心进行检测</a:t>
            </a:r>
            <a:endParaRPr lang="en-US" altLang="zh-CN" sz="1600" dirty="0" smtClean="0">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smtClean="0">
                <a:solidFill>
                  <a:srgbClr val="FF0000"/>
                </a:solidFill>
                <a:latin typeface="黑体" panose="02010609060101010101" charset="-122"/>
                <a:ea typeface="黑体" panose="02010609060101010101" charset="-122"/>
                <a:cs typeface="黑体" panose="02010609060101010101" charset="-122"/>
                <a:sym typeface="+mn-lt"/>
              </a:rPr>
              <a:t>3.订正病例</a:t>
            </a:r>
          </a:p>
          <a:p>
            <a:pPr algn="l" fontAlgn="auto">
              <a:lnSpc>
                <a:spcPct val="150000"/>
              </a:lnSpc>
              <a:buClrTx/>
              <a:buSzTx/>
              <a:buFontTx/>
              <a:buNone/>
            </a:pPr>
            <a:r>
              <a:rPr lang="zh-CN" altLang="en-US" sz="1600" dirty="0">
                <a:latin typeface="黑体" panose="02010609060101010101" charset="-122"/>
                <a:ea typeface="黑体" panose="02010609060101010101" charset="-122"/>
                <a:cs typeface="黑体" panose="02010609060101010101" charset="-122"/>
                <a:sym typeface="+mn-lt"/>
              </a:rPr>
              <a:t>（</a:t>
            </a:r>
            <a:r>
              <a:rPr lang="en-US" altLang="zh-CN" sz="1600" dirty="0">
                <a:latin typeface="黑体" panose="02010609060101010101" charset="-122"/>
                <a:ea typeface="黑体" panose="02010609060101010101" charset="-122"/>
                <a:cs typeface="黑体" panose="02010609060101010101" charset="-122"/>
                <a:sym typeface="+mn-lt"/>
              </a:rPr>
              <a:t>1</a:t>
            </a:r>
            <a:r>
              <a:rPr lang="zh-CN" altLang="en-US" sz="1600" dirty="0">
                <a:latin typeface="黑体" panose="02010609060101010101" charset="-122"/>
                <a:ea typeface="黑体" panose="02010609060101010101" charset="-122"/>
                <a:cs typeface="黑体" panose="02010609060101010101" charset="-122"/>
                <a:sym typeface="+mn-lt"/>
              </a:rPr>
              <a:t>）根据实验室结果，及时在专病系统对病例进行订正。</a:t>
            </a:r>
          </a:p>
          <a:p>
            <a:pPr algn="l" fontAlgn="auto">
              <a:lnSpc>
                <a:spcPct val="150000"/>
              </a:lnSpc>
              <a:buClrTx/>
              <a:buSzTx/>
              <a:buFontTx/>
              <a:buNone/>
            </a:pPr>
            <a:r>
              <a:rPr lang="zh-CN" altLang="en-US" sz="1600" dirty="0" smtClean="0">
                <a:solidFill>
                  <a:srgbClr val="FF0000"/>
                </a:solidFill>
                <a:latin typeface="黑体" panose="02010609060101010101" charset="-122"/>
                <a:ea typeface="黑体" panose="02010609060101010101" charset="-122"/>
                <a:cs typeface="黑体" panose="02010609060101010101" charset="-122"/>
                <a:sym typeface="+mn-lt"/>
              </a:rPr>
              <a:t>4.主动监测</a:t>
            </a:r>
          </a:p>
          <a:p>
            <a:pPr algn="l" fontAlgn="auto">
              <a:lnSpc>
                <a:spcPct val="150000"/>
              </a:lnSpc>
              <a:buClrTx/>
              <a:buSzTx/>
              <a:buFontTx/>
              <a:buNone/>
            </a:pPr>
            <a:r>
              <a:rPr lang="en-US" altLang="zh-CN" sz="1600" dirty="0">
                <a:latin typeface="黑体" panose="02010609060101010101" charset="-122"/>
                <a:ea typeface="黑体" panose="02010609060101010101" charset="-122"/>
                <a:cs typeface="黑体" panose="02010609060101010101" charset="-122"/>
                <a:sym typeface="+mn-lt"/>
              </a:rPr>
              <a:t> </a:t>
            </a:r>
            <a:r>
              <a:rPr lang="zh-CN" altLang="en-US" sz="1600" dirty="0">
                <a:latin typeface="黑体" panose="02010609060101010101" charset="-122"/>
                <a:ea typeface="黑体" panose="02010609060101010101" charset="-122"/>
                <a:cs typeface="黑体" panose="02010609060101010101" charset="-122"/>
                <a:sym typeface="+mn-lt"/>
              </a:rPr>
              <a:t>每旬对</a:t>
            </a:r>
            <a:r>
              <a:rPr sz="1600">
                <a:latin typeface="黑体" panose="02010609060101010101" charset="-122"/>
                <a:ea typeface="黑体" panose="02010609060101010101" charset="-122"/>
                <a:cs typeface="黑体" panose="02010609060101010101" charset="-122"/>
                <a:sym typeface="+mn-lt"/>
              </a:rPr>
              <a:t>辖区内相关医疗单位进行麻疹疑似病例的主动监测，并记录主动监测完成情况。</a:t>
            </a:r>
            <a:endParaRPr lang="zh-CN" altLang="en-US" sz="1600" dirty="0">
              <a:latin typeface="黑体" panose="02010609060101010101" charset="-122"/>
              <a:ea typeface="黑体" panose="02010609060101010101" charset="-122"/>
              <a:cs typeface="黑体" panose="02010609060101010101" charset="-122"/>
              <a:sym typeface="+mn-lt"/>
            </a:endParaRPr>
          </a:p>
        </p:txBody>
      </p:sp>
      <p:grpSp>
        <p:nvGrpSpPr>
          <p:cNvPr id="7" name="组合 76"/>
          <p:cNvGrpSpPr/>
          <p:nvPr/>
        </p:nvGrpSpPr>
        <p:grpSpPr>
          <a:xfrm>
            <a:off x="251900" y="195486"/>
            <a:ext cx="8568572" cy="585582"/>
            <a:chOff x="251900" y="195486"/>
            <a:chExt cx="8568572" cy="585582"/>
          </a:xfrm>
        </p:grpSpPr>
        <p:cxnSp>
          <p:nvCxnSpPr>
            <p:cNvPr id="78" name="直接连接符 77"/>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8" name="组合 79"/>
            <p:cNvGrpSpPr/>
            <p:nvPr/>
          </p:nvGrpSpPr>
          <p:grpSpPr>
            <a:xfrm>
              <a:off x="251900" y="195486"/>
              <a:ext cx="887938" cy="585582"/>
              <a:chOff x="562441" y="531294"/>
              <a:chExt cx="2322326" cy="1531540"/>
            </a:xfrm>
          </p:grpSpPr>
          <p:sp>
            <p:nvSpPr>
              <p:cNvPr id="82" name="圆角矩形 81"/>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3" name="圆角矩形 8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4" name="圆角矩形 8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5" name="圆角矩形 84"/>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6" name="圆角矩形 85"/>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7" name="文本框 4"/>
              <p:cNvSpPr txBox="1"/>
              <p:nvPr/>
            </p:nvSpPr>
            <p:spPr>
              <a:xfrm>
                <a:off x="944545"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02</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bldLst>
      <p:bldP spid="11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AFAFA"/>
            </a:gs>
            <a:gs pos="50000">
              <a:srgbClr val="FBFBFB"/>
            </a:gs>
            <a:gs pos="100000">
              <a:srgbClr val="FCFCFC"/>
            </a:gs>
          </a:gsLst>
          <a:lin ang="5400000"/>
        </a:gradFill>
        <a:effectLst/>
      </p:bgPr>
    </p:bg>
    <p:spTree>
      <p:nvGrpSpPr>
        <p:cNvPr id="1" name=""/>
        <p:cNvGrpSpPr/>
        <p:nvPr/>
      </p:nvGrpSpPr>
      <p:grpSpPr>
        <a:xfrm>
          <a:off x="0" y="0"/>
          <a:ext cx="0" cy="0"/>
          <a:chOff x="0" y="0"/>
          <a:chExt cx="0" cy="0"/>
        </a:xfrm>
      </p:grpSpPr>
      <p:grpSp>
        <p:nvGrpSpPr>
          <p:cNvPr id="45" name="Group 75"/>
          <p:cNvGrpSpPr/>
          <p:nvPr/>
        </p:nvGrpSpPr>
        <p:grpSpPr>
          <a:xfrm>
            <a:off x="1252432" y="2656156"/>
            <a:ext cx="316224" cy="422113"/>
            <a:chOff x="2639219" y="3510757"/>
            <a:chExt cx="348456" cy="465138"/>
          </a:xfrm>
          <a:solidFill>
            <a:schemeClr val="bg1"/>
          </a:solidFill>
        </p:grpSpPr>
        <p:sp>
          <p:nvSpPr>
            <p:cNvPr id="46" name="AutoShape 115"/>
            <p:cNvSpPr/>
            <p:nvPr/>
          </p:nvSpPr>
          <p:spPr bwMode="auto">
            <a:xfrm>
              <a:off x="2639219" y="3510757"/>
              <a:ext cx="348456"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47" name="AutoShape 116"/>
            <p:cNvSpPr/>
            <p:nvPr/>
          </p:nvSpPr>
          <p:spPr bwMode="auto">
            <a:xfrm>
              <a:off x="2784475" y="3786982"/>
              <a:ext cx="57944"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49" name="Group 82"/>
          <p:cNvGrpSpPr/>
          <p:nvPr/>
        </p:nvGrpSpPr>
        <p:grpSpPr>
          <a:xfrm>
            <a:off x="4361351" y="2654493"/>
            <a:ext cx="421392" cy="421392"/>
            <a:chOff x="4439444" y="2582069"/>
            <a:chExt cx="464344" cy="464344"/>
          </a:xfrm>
          <a:solidFill>
            <a:schemeClr val="bg1"/>
          </a:solidFill>
        </p:grpSpPr>
        <p:sp>
          <p:nvSpPr>
            <p:cNvPr id="50" name="AutoShape 123"/>
            <p:cNvSpPr/>
            <p:nvPr/>
          </p:nvSpPr>
          <p:spPr bwMode="auto">
            <a:xfrm>
              <a:off x="4439444" y="258206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1" name="AutoShape 124"/>
            <p:cNvSpPr/>
            <p:nvPr/>
          </p:nvSpPr>
          <p:spPr bwMode="auto">
            <a:xfrm>
              <a:off x="4570413" y="2712244"/>
              <a:ext cx="203200" cy="203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2" name="AutoShape 125"/>
            <p:cNvSpPr/>
            <p:nvPr/>
          </p:nvSpPr>
          <p:spPr bwMode="auto">
            <a:xfrm>
              <a:off x="4613275" y="2755900"/>
              <a:ext cx="116682" cy="1166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54" name="Group 102"/>
          <p:cNvGrpSpPr/>
          <p:nvPr/>
        </p:nvGrpSpPr>
        <p:grpSpPr>
          <a:xfrm>
            <a:off x="7491243" y="2631145"/>
            <a:ext cx="348258" cy="383084"/>
            <a:chOff x="4439444" y="1652588"/>
            <a:chExt cx="464344" cy="464344"/>
          </a:xfrm>
          <a:solidFill>
            <a:schemeClr val="bg1"/>
          </a:solidFill>
        </p:grpSpPr>
        <p:sp>
          <p:nvSpPr>
            <p:cNvPr id="55" name="AutoShape 136"/>
            <p:cNvSpPr/>
            <p:nvPr/>
          </p:nvSpPr>
          <p:spPr bwMode="auto">
            <a:xfrm>
              <a:off x="4686300" y="1710532"/>
              <a:ext cx="152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6" name="AutoShape 137"/>
            <p:cNvSpPr/>
            <p:nvPr/>
          </p:nvSpPr>
          <p:spPr bwMode="auto">
            <a:xfrm>
              <a:off x="4439444" y="1652588"/>
              <a:ext cx="464344" cy="464344"/>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7" name="AutoShape 138"/>
            <p:cNvSpPr/>
            <p:nvPr/>
          </p:nvSpPr>
          <p:spPr bwMode="auto">
            <a:xfrm>
              <a:off x="4686300" y="1652588"/>
              <a:ext cx="217488"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59" name="Group 52"/>
          <p:cNvGrpSpPr/>
          <p:nvPr/>
        </p:nvGrpSpPr>
        <p:grpSpPr>
          <a:xfrm>
            <a:off x="5913518" y="2653772"/>
            <a:ext cx="421392" cy="422113"/>
            <a:chOff x="9145588" y="4435475"/>
            <a:chExt cx="464344" cy="465138"/>
          </a:xfrm>
          <a:solidFill>
            <a:schemeClr val="bg1"/>
          </a:solidFill>
        </p:grpSpPr>
        <p:sp>
          <p:nvSpPr>
            <p:cNvPr id="60" name="AutoShape 7"/>
            <p:cNvSpPr/>
            <p:nvPr/>
          </p:nvSpPr>
          <p:spPr bwMode="auto">
            <a:xfrm>
              <a:off x="9145588" y="4435475"/>
              <a:ext cx="464344" cy="465138"/>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1" name="AutoShape 8"/>
            <p:cNvSpPr/>
            <p:nvPr/>
          </p:nvSpPr>
          <p:spPr bwMode="auto">
            <a:xfrm>
              <a:off x="9348788" y="4638675"/>
              <a:ext cx="57944" cy="57944"/>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2" name="AutoShape 9"/>
            <p:cNvSpPr/>
            <p:nvPr/>
          </p:nvSpPr>
          <p:spPr bwMode="auto">
            <a:xfrm>
              <a:off x="9290050" y="4580732"/>
              <a:ext cx="174625" cy="174625"/>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3" name="AutoShape 10"/>
            <p:cNvSpPr/>
            <p:nvPr/>
          </p:nvSpPr>
          <p:spPr bwMode="auto">
            <a:xfrm>
              <a:off x="9406732" y="4696619"/>
              <a:ext cx="72231" cy="74613"/>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4" name="AutoShape 11"/>
            <p:cNvSpPr/>
            <p:nvPr/>
          </p:nvSpPr>
          <p:spPr bwMode="auto">
            <a:xfrm>
              <a:off x="9435307" y="4725988"/>
              <a:ext cx="103981" cy="106363"/>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5" name="AutoShape 12"/>
            <p:cNvSpPr/>
            <p:nvPr/>
          </p:nvSpPr>
          <p:spPr bwMode="auto">
            <a:xfrm>
              <a:off x="9421019" y="4711700"/>
              <a:ext cx="88106" cy="89694"/>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6" name="AutoShape 13"/>
            <p:cNvSpPr/>
            <p:nvPr/>
          </p:nvSpPr>
          <p:spPr bwMode="auto">
            <a:xfrm>
              <a:off x="9275763" y="4566444"/>
              <a:ext cx="73025" cy="73819"/>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7" name="AutoShape 14"/>
            <p:cNvSpPr/>
            <p:nvPr/>
          </p:nvSpPr>
          <p:spPr bwMode="auto">
            <a:xfrm>
              <a:off x="9217819" y="4508500"/>
              <a:ext cx="103981" cy="105569"/>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8" name="AutoShape 15"/>
            <p:cNvSpPr/>
            <p:nvPr/>
          </p:nvSpPr>
          <p:spPr bwMode="auto">
            <a:xfrm>
              <a:off x="9247188" y="4537075"/>
              <a:ext cx="88107" cy="90488"/>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70" name="Group 68"/>
          <p:cNvGrpSpPr/>
          <p:nvPr/>
        </p:nvGrpSpPr>
        <p:grpSpPr>
          <a:xfrm>
            <a:off x="2830837" y="2677906"/>
            <a:ext cx="318530" cy="422113"/>
            <a:chOff x="3582988" y="3510757"/>
            <a:chExt cx="319088" cy="465138"/>
          </a:xfrm>
          <a:solidFill>
            <a:schemeClr val="bg1"/>
          </a:solidFill>
        </p:grpSpPr>
        <p:sp>
          <p:nvSpPr>
            <p:cNvPr id="71"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72"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sp>
        <p:nvSpPr>
          <p:cNvPr id="114" name="矩形 113"/>
          <p:cNvSpPr/>
          <p:nvPr/>
        </p:nvSpPr>
        <p:spPr>
          <a:xfrm>
            <a:off x="765810" y="820420"/>
            <a:ext cx="7296785" cy="3415030"/>
          </a:xfrm>
          <a:prstGeom prst="rect">
            <a:avLst/>
          </a:prstGeom>
        </p:spPr>
        <p:txBody>
          <a:bodyPr wrap="square">
            <a:spAutoFit/>
          </a:bodyPr>
          <a:lstStyle/>
          <a:p>
            <a:pPr indent="0" algn="l" fontAlgn="auto">
              <a:lnSpc>
                <a:spcPct val="150000"/>
              </a:lnSpc>
              <a:buClrTx/>
              <a:buSzTx/>
              <a:buFontTx/>
              <a:buNone/>
            </a:pPr>
            <a:r>
              <a:rPr lang="zh-CN" altLang="en-US" sz="1600" dirty="0">
                <a:latin typeface="黑体" panose="02010609060101010101" charset="-122"/>
                <a:ea typeface="黑体" panose="02010609060101010101" charset="-122"/>
                <a:cs typeface="黑体" panose="02010609060101010101" charset="-122"/>
                <a:sym typeface="+mn-lt"/>
              </a:rPr>
              <a:t>一、标本采集及运送</a:t>
            </a:r>
          </a:p>
          <a:p>
            <a:pPr indent="0" algn="l" fontAlgn="auto">
              <a:lnSpc>
                <a:spcPct val="150000"/>
              </a:lnSpc>
              <a:buClrTx/>
              <a:buSzTx/>
              <a:buFontTx/>
              <a:buNone/>
            </a:pPr>
            <a:r>
              <a:rPr lang="en-US" altLang="zh-CN" sz="1600" dirty="0">
                <a:latin typeface="黑体" panose="02010609060101010101" charset="-122"/>
                <a:ea typeface="黑体" panose="02010609060101010101" charset="-122"/>
                <a:cs typeface="黑体" panose="02010609060101010101" charset="-122"/>
                <a:sym typeface="+mn-lt"/>
              </a:rPr>
              <a:t>   </a:t>
            </a:r>
            <a:r>
              <a:rPr lang="zh-CN" altLang="en-US" sz="1600" dirty="0">
                <a:latin typeface="黑体" panose="02010609060101010101" charset="-122"/>
                <a:ea typeface="黑体" panose="02010609060101010101" charset="-122"/>
                <a:cs typeface="黑体" panose="02010609060101010101" charset="-122"/>
                <a:sym typeface="+mn-lt"/>
              </a:rPr>
              <a:t>医疗单位负责对就诊的麻疹疑似病例采集血标本，完整填写标本送检表，并立即通知县级疾病预防控制中心。</a:t>
            </a:r>
          </a:p>
          <a:p>
            <a:pPr indent="0" algn="l" fontAlgn="auto">
              <a:lnSpc>
                <a:spcPct val="150000"/>
              </a:lnSpc>
              <a:buClrTx/>
              <a:buSzTx/>
              <a:buFontTx/>
              <a:buNone/>
            </a:pPr>
            <a:r>
              <a:rPr lang="en-US" altLang="zh-CN" sz="1600" dirty="0">
                <a:latin typeface="黑体" panose="02010609060101010101" charset="-122"/>
                <a:ea typeface="黑体" panose="02010609060101010101" charset="-122"/>
                <a:cs typeface="黑体" panose="02010609060101010101" charset="-122"/>
                <a:sym typeface="+mn-lt"/>
              </a:rPr>
              <a:t>   </a:t>
            </a:r>
            <a:r>
              <a:rPr lang="zh-CN" altLang="en-US" sz="1600" dirty="0">
                <a:latin typeface="黑体" panose="02010609060101010101" charset="-122"/>
                <a:ea typeface="黑体" panose="02010609060101010101" charset="-122"/>
                <a:cs typeface="黑体" panose="02010609060101010101" charset="-122"/>
                <a:sym typeface="+mn-lt"/>
              </a:rPr>
              <a:t>在流行病学调查、疫情处理等过程中发现的未就诊麻疹疑似病例，由县级疾病预防控制中心负责组织采集血标本。</a:t>
            </a:r>
          </a:p>
          <a:p>
            <a:pPr indent="0" algn="l" fontAlgn="auto">
              <a:lnSpc>
                <a:spcPct val="150000"/>
              </a:lnSpc>
              <a:buClrTx/>
              <a:buSzTx/>
              <a:buFontTx/>
              <a:buNone/>
            </a:pPr>
            <a:r>
              <a:rPr lang="en-US" altLang="zh-CN" sz="1600" dirty="0">
                <a:latin typeface="黑体" panose="02010609060101010101" charset="-122"/>
                <a:ea typeface="黑体" panose="02010609060101010101" charset="-122"/>
                <a:cs typeface="黑体" panose="02010609060101010101" charset="-122"/>
                <a:sym typeface="+mn-lt"/>
              </a:rPr>
              <a:t>   </a:t>
            </a:r>
            <a:r>
              <a:rPr lang="zh-CN" altLang="en-US" sz="1600" dirty="0">
                <a:latin typeface="黑体" panose="02010609060101010101" charset="-122"/>
                <a:ea typeface="黑体" panose="02010609060101010101" charset="-122"/>
                <a:cs typeface="黑体" panose="02010609060101010101" charset="-122"/>
                <a:sym typeface="+mn-lt"/>
              </a:rPr>
              <a:t>采集的血标本应在</a:t>
            </a:r>
            <a:r>
              <a:rPr lang="zh-CN" altLang="en-US" sz="1600" dirty="0">
                <a:solidFill>
                  <a:srgbClr val="FF0000"/>
                </a:solidFill>
                <a:latin typeface="黑体" panose="02010609060101010101" charset="-122"/>
                <a:ea typeface="黑体" panose="02010609060101010101" charset="-122"/>
                <a:cs typeface="黑体" panose="02010609060101010101" charset="-122"/>
                <a:sym typeface="+mn-lt"/>
              </a:rPr>
              <a:t>24小时内</a:t>
            </a:r>
            <a:r>
              <a:rPr lang="zh-CN" altLang="en-US" sz="1600" dirty="0">
                <a:latin typeface="黑体" panose="02010609060101010101" charset="-122"/>
                <a:ea typeface="黑体" panose="02010609060101010101" charset="-122"/>
                <a:cs typeface="黑体" panose="02010609060101010101" charset="-122"/>
                <a:sym typeface="+mn-lt"/>
              </a:rPr>
              <a:t>送至县级疾病预防控制中心。</a:t>
            </a:r>
          </a:p>
          <a:p>
            <a:pPr indent="0" algn="l" fontAlgn="auto">
              <a:lnSpc>
                <a:spcPct val="150000"/>
              </a:lnSpc>
              <a:buClrTx/>
              <a:buSzTx/>
              <a:buFontTx/>
              <a:buNone/>
            </a:pPr>
            <a:r>
              <a:rPr lang="en-US" altLang="zh-CN" sz="1600" dirty="0">
                <a:latin typeface="黑体" panose="02010609060101010101" charset="-122"/>
                <a:ea typeface="黑体" panose="02010609060101010101" charset="-122"/>
                <a:cs typeface="黑体" panose="02010609060101010101" charset="-122"/>
                <a:sym typeface="+mn-lt"/>
              </a:rPr>
              <a:t>   </a:t>
            </a:r>
            <a:r>
              <a:rPr lang="zh-CN" altLang="en-US" sz="1600" dirty="0">
                <a:latin typeface="黑体" panose="02010609060101010101" charset="-122"/>
                <a:ea typeface="黑体" panose="02010609060101010101" charset="-122"/>
                <a:cs typeface="黑体" panose="02010609060101010101" charset="-122"/>
                <a:sym typeface="+mn-lt"/>
              </a:rPr>
              <a:t>县级疾病预防控制中心收到标本后，将血清和标本送检表在48小时内送达本地区麻疹血清学实验室。发现暴发疫情时，要快速送检。</a:t>
            </a:r>
          </a:p>
          <a:p>
            <a:pPr indent="0" algn="l" fontAlgn="auto">
              <a:lnSpc>
                <a:spcPct val="150000"/>
              </a:lnSpc>
              <a:buClrTx/>
              <a:buSzTx/>
              <a:buFontTx/>
              <a:buNone/>
            </a:pPr>
            <a:endParaRPr lang="zh-CN" altLang="en-US" sz="1600" dirty="0">
              <a:latin typeface="黑体" panose="02010609060101010101" charset="-122"/>
              <a:ea typeface="黑体" panose="02010609060101010101" charset="-122"/>
              <a:cs typeface="黑体" panose="02010609060101010101" charset="-122"/>
              <a:sym typeface="+mn-lt"/>
            </a:endParaRPr>
          </a:p>
        </p:txBody>
      </p:sp>
      <p:grpSp>
        <p:nvGrpSpPr>
          <p:cNvPr id="77" name="组合 76"/>
          <p:cNvGrpSpPr/>
          <p:nvPr/>
        </p:nvGrpSpPr>
        <p:grpSpPr>
          <a:xfrm>
            <a:off x="251900" y="195486"/>
            <a:ext cx="8568572" cy="585582"/>
            <a:chOff x="251900" y="195486"/>
            <a:chExt cx="8568572" cy="585582"/>
          </a:xfrm>
        </p:grpSpPr>
        <p:cxnSp>
          <p:nvCxnSpPr>
            <p:cNvPr id="78" name="直接连接符 77"/>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1331640" y="255120"/>
              <a:ext cx="1706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流行病学监测</a:t>
              </a:r>
            </a:p>
          </p:txBody>
        </p:sp>
        <p:grpSp>
          <p:nvGrpSpPr>
            <p:cNvPr id="80" name="组合 79"/>
            <p:cNvGrpSpPr/>
            <p:nvPr/>
          </p:nvGrpSpPr>
          <p:grpSpPr>
            <a:xfrm>
              <a:off x="251900" y="195486"/>
              <a:ext cx="887938" cy="585582"/>
              <a:chOff x="562441" y="531294"/>
              <a:chExt cx="2322326" cy="1531540"/>
            </a:xfrm>
          </p:grpSpPr>
          <p:sp>
            <p:nvSpPr>
              <p:cNvPr id="82" name="圆角矩形 81"/>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3" name="圆角矩形 8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4" name="圆角矩形 8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5" name="圆角矩形 84"/>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6" name="圆角矩形 85"/>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7" name="文本框 4"/>
              <p:cNvSpPr txBox="1"/>
              <p:nvPr/>
            </p:nvSpPr>
            <p:spPr>
              <a:xfrm>
                <a:off x="944545"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05</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bldLst>
      <p:bldP spid="11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AFAFA"/>
            </a:gs>
            <a:gs pos="50000">
              <a:srgbClr val="FBFBFB"/>
            </a:gs>
            <a:gs pos="100000">
              <a:srgbClr val="FCFCFC"/>
            </a:gs>
          </a:gsLst>
          <a:lin ang="5400000"/>
        </a:gradFill>
        <a:effectLst/>
      </p:bgPr>
    </p:bg>
    <p:spTree>
      <p:nvGrpSpPr>
        <p:cNvPr id="1" name=""/>
        <p:cNvGrpSpPr/>
        <p:nvPr/>
      </p:nvGrpSpPr>
      <p:grpSpPr>
        <a:xfrm>
          <a:off x="0" y="0"/>
          <a:ext cx="0" cy="0"/>
          <a:chOff x="0" y="0"/>
          <a:chExt cx="0" cy="0"/>
        </a:xfrm>
      </p:grpSpPr>
      <p:grpSp>
        <p:nvGrpSpPr>
          <p:cNvPr id="45" name="Group 75"/>
          <p:cNvGrpSpPr/>
          <p:nvPr/>
        </p:nvGrpSpPr>
        <p:grpSpPr>
          <a:xfrm>
            <a:off x="1252432" y="2656156"/>
            <a:ext cx="316224" cy="422113"/>
            <a:chOff x="2639219" y="3510757"/>
            <a:chExt cx="348456" cy="465138"/>
          </a:xfrm>
          <a:solidFill>
            <a:schemeClr val="bg1"/>
          </a:solidFill>
        </p:grpSpPr>
        <p:sp>
          <p:nvSpPr>
            <p:cNvPr id="46" name="AutoShape 115"/>
            <p:cNvSpPr/>
            <p:nvPr/>
          </p:nvSpPr>
          <p:spPr bwMode="auto">
            <a:xfrm>
              <a:off x="2639219" y="3510757"/>
              <a:ext cx="348456"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47" name="AutoShape 116"/>
            <p:cNvSpPr/>
            <p:nvPr/>
          </p:nvSpPr>
          <p:spPr bwMode="auto">
            <a:xfrm>
              <a:off x="2784475" y="3786982"/>
              <a:ext cx="57944"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49" name="Group 82"/>
          <p:cNvGrpSpPr/>
          <p:nvPr/>
        </p:nvGrpSpPr>
        <p:grpSpPr>
          <a:xfrm>
            <a:off x="4361351" y="2654493"/>
            <a:ext cx="421392" cy="421392"/>
            <a:chOff x="4439444" y="2582069"/>
            <a:chExt cx="464344" cy="464344"/>
          </a:xfrm>
          <a:solidFill>
            <a:schemeClr val="bg1"/>
          </a:solidFill>
        </p:grpSpPr>
        <p:sp>
          <p:nvSpPr>
            <p:cNvPr id="50" name="AutoShape 123"/>
            <p:cNvSpPr/>
            <p:nvPr/>
          </p:nvSpPr>
          <p:spPr bwMode="auto">
            <a:xfrm>
              <a:off x="4439444" y="258206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1" name="AutoShape 124"/>
            <p:cNvSpPr/>
            <p:nvPr/>
          </p:nvSpPr>
          <p:spPr bwMode="auto">
            <a:xfrm>
              <a:off x="4570413" y="2712244"/>
              <a:ext cx="203200" cy="203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2" name="AutoShape 125"/>
            <p:cNvSpPr/>
            <p:nvPr/>
          </p:nvSpPr>
          <p:spPr bwMode="auto">
            <a:xfrm>
              <a:off x="4613275" y="2755900"/>
              <a:ext cx="116682" cy="1166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54" name="Group 102"/>
          <p:cNvGrpSpPr/>
          <p:nvPr/>
        </p:nvGrpSpPr>
        <p:grpSpPr>
          <a:xfrm>
            <a:off x="7491243" y="2631145"/>
            <a:ext cx="348258" cy="383084"/>
            <a:chOff x="4439444" y="1652588"/>
            <a:chExt cx="464344" cy="464344"/>
          </a:xfrm>
          <a:solidFill>
            <a:schemeClr val="bg1"/>
          </a:solidFill>
        </p:grpSpPr>
        <p:sp>
          <p:nvSpPr>
            <p:cNvPr id="55" name="AutoShape 136"/>
            <p:cNvSpPr/>
            <p:nvPr/>
          </p:nvSpPr>
          <p:spPr bwMode="auto">
            <a:xfrm>
              <a:off x="4686300" y="1710532"/>
              <a:ext cx="152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6" name="AutoShape 137"/>
            <p:cNvSpPr/>
            <p:nvPr/>
          </p:nvSpPr>
          <p:spPr bwMode="auto">
            <a:xfrm>
              <a:off x="4439444" y="1652588"/>
              <a:ext cx="464344" cy="464344"/>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7" name="AutoShape 138"/>
            <p:cNvSpPr/>
            <p:nvPr/>
          </p:nvSpPr>
          <p:spPr bwMode="auto">
            <a:xfrm>
              <a:off x="4686300" y="1652588"/>
              <a:ext cx="217488"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59" name="Group 52"/>
          <p:cNvGrpSpPr/>
          <p:nvPr/>
        </p:nvGrpSpPr>
        <p:grpSpPr>
          <a:xfrm>
            <a:off x="5913518" y="2653772"/>
            <a:ext cx="421392" cy="422113"/>
            <a:chOff x="9145588" y="4435475"/>
            <a:chExt cx="464344" cy="465138"/>
          </a:xfrm>
          <a:solidFill>
            <a:schemeClr val="bg1"/>
          </a:solidFill>
        </p:grpSpPr>
        <p:sp>
          <p:nvSpPr>
            <p:cNvPr id="60" name="AutoShape 7"/>
            <p:cNvSpPr/>
            <p:nvPr/>
          </p:nvSpPr>
          <p:spPr bwMode="auto">
            <a:xfrm>
              <a:off x="9145588" y="4435475"/>
              <a:ext cx="464344" cy="465138"/>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1" name="AutoShape 8"/>
            <p:cNvSpPr/>
            <p:nvPr/>
          </p:nvSpPr>
          <p:spPr bwMode="auto">
            <a:xfrm>
              <a:off x="9348788" y="4638675"/>
              <a:ext cx="57944" cy="57944"/>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2" name="AutoShape 9"/>
            <p:cNvSpPr/>
            <p:nvPr/>
          </p:nvSpPr>
          <p:spPr bwMode="auto">
            <a:xfrm>
              <a:off x="9290050" y="4580732"/>
              <a:ext cx="174625" cy="174625"/>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3" name="AutoShape 10"/>
            <p:cNvSpPr/>
            <p:nvPr/>
          </p:nvSpPr>
          <p:spPr bwMode="auto">
            <a:xfrm>
              <a:off x="9406732" y="4696619"/>
              <a:ext cx="72231" cy="74613"/>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4" name="AutoShape 11"/>
            <p:cNvSpPr/>
            <p:nvPr/>
          </p:nvSpPr>
          <p:spPr bwMode="auto">
            <a:xfrm>
              <a:off x="9435307" y="4725988"/>
              <a:ext cx="103981" cy="106363"/>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5" name="AutoShape 12"/>
            <p:cNvSpPr/>
            <p:nvPr/>
          </p:nvSpPr>
          <p:spPr bwMode="auto">
            <a:xfrm>
              <a:off x="9421019" y="4711700"/>
              <a:ext cx="88106" cy="89694"/>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6" name="AutoShape 13"/>
            <p:cNvSpPr/>
            <p:nvPr/>
          </p:nvSpPr>
          <p:spPr bwMode="auto">
            <a:xfrm>
              <a:off x="9275763" y="4566444"/>
              <a:ext cx="73025" cy="73819"/>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7" name="AutoShape 14"/>
            <p:cNvSpPr/>
            <p:nvPr/>
          </p:nvSpPr>
          <p:spPr bwMode="auto">
            <a:xfrm>
              <a:off x="9217819" y="4508500"/>
              <a:ext cx="103981" cy="105569"/>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8" name="AutoShape 15"/>
            <p:cNvSpPr/>
            <p:nvPr/>
          </p:nvSpPr>
          <p:spPr bwMode="auto">
            <a:xfrm>
              <a:off x="9247188" y="4537075"/>
              <a:ext cx="88107" cy="90488"/>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70" name="Group 68"/>
          <p:cNvGrpSpPr/>
          <p:nvPr/>
        </p:nvGrpSpPr>
        <p:grpSpPr>
          <a:xfrm>
            <a:off x="2830837" y="2677906"/>
            <a:ext cx="318530" cy="422113"/>
            <a:chOff x="3582988" y="3510757"/>
            <a:chExt cx="319088" cy="465138"/>
          </a:xfrm>
          <a:solidFill>
            <a:schemeClr val="bg1"/>
          </a:solidFill>
        </p:grpSpPr>
        <p:sp>
          <p:nvSpPr>
            <p:cNvPr id="71"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72"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sp>
        <p:nvSpPr>
          <p:cNvPr id="114" name="矩形 113"/>
          <p:cNvSpPr/>
          <p:nvPr/>
        </p:nvSpPr>
        <p:spPr>
          <a:xfrm>
            <a:off x="765810" y="820420"/>
            <a:ext cx="7296785" cy="2677656"/>
          </a:xfrm>
          <a:prstGeom prst="rect">
            <a:avLst/>
          </a:prstGeom>
        </p:spPr>
        <p:txBody>
          <a:bodyPr wrap="square">
            <a:spAutoFit/>
          </a:bodyPr>
          <a:lstStyle/>
          <a:p>
            <a:pPr indent="0" algn="l" fontAlgn="auto">
              <a:lnSpc>
                <a:spcPct val="150000"/>
              </a:lnSpc>
              <a:buClrTx/>
              <a:buSzTx/>
              <a:buFontTx/>
              <a:buNone/>
            </a:pPr>
            <a:r>
              <a:rPr lang="zh-CN" altLang="en-US" sz="1600" dirty="0" smtClean="0">
                <a:latin typeface="黑体" panose="02010609060101010101" charset="-122"/>
                <a:ea typeface="黑体" panose="02010609060101010101" charset="-122"/>
                <a:cs typeface="黑体" panose="02010609060101010101" charset="-122"/>
                <a:sym typeface="+mn-lt"/>
              </a:rPr>
              <a:t>    合</a:t>
            </a:r>
            <a:r>
              <a:rPr lang="zh-CN" altLang="en-US" sz="1600" dirty="0">
                <a:latin typeface="黑体" panose="02010609060101010101" charset="-122"/>
                <a:ea typeface="黑体" panose="02010609060101010101" charset="-122"/>
                <a:cs typeface="黑体" panose="02010609060101010101" charset="-122"/>
                <a:sym typeface="+mn-lt"/>
              </a:rPr>
              <a:t>格血标本的基本要求是：出疹后28天内采集，血清量不少于0.5ml，无溶血，无污染；2～8℃条件下保存、运送。</a:t>
            </a:r>
          </a:p>
          <a:p>
            <a:pPr indent="0" algn="l" fontAlgn="auto">
              <a:lnSpc>
                <a:spcPct val="150000"/>
              </a:lnSpc>
              <a:buClrTx/>
              <a:buSzTx/>
              <a:buFontTx/>
              <a:buNone/>
            </a:pPr>
            <a:r>
              <a:rPr lang="en-US" altLang="zh-CN" sz="1600" dirty="0">
                <a:latin typeface="黑体" panose="02010609060101010101" charset="-122"/>
                <a:ea typeface="黑体" panose="02010609060101010101" charset="-122"/>
                <a:cs typeface="黑体" panose="02010609060101010101" charset="-122"/>
                <a:sym typeface="+mn-lt"/>
              </a:rPr>
              <a:t>    </a:t>
            </a:r>
            <a:r>
              <a:rPr lang="zh-CN" altLang="en-US" sz="1600" dirty="0">
                <a:latin typeface="黑体" panose="02010609060101010101" charset="-122"/>
                <a:ea typeface="黑体" panose="02010609060101010101" charset="-122"/>
                <a:cs typeface="黑体" panose="02010609060101010101" charset="-122"/>
                <a:sym typeface="+mn-lt"/>
              </a:rPr>
              <a:t>出疹后3天内采集的血标本检测麻疹IgM抗体阴性或可疑的病例，应在出疹后4-28天采集第2份血标本。</a:t>
            </a:r>
          </a:p>
          <a:p>
            <a:pPr indent="0" algn="l" fontAlgn="auto">
              <a:lnSpc>
                <a:spcPct val="150000"/>
              </a:lnSpc>
              <a:buClrTx/>
              <a:buSzTx/>
              <a:buFontTx/>
              <a:buNone/>
            </a:pPr>
            <a:r>
              <a:rPr lang="en-US" altLang="zh-CN" sz="1600" dirty="0">
                <a:latin typeface="黑体" panose="02010609060101010101" charset="-122"/>
                <a:ea typeface="黑体" panose="02010609060101010101" charset="-122"/>
                <a:cs typeface="黑体" panose="02010609060101010101" charset="-122"/>
                <a:sym typeface="+mn-lt"/>
              </a:rPr>
              <a:t>    </a:t>
            </a:r>
            <a:r>
              <a:rPr lang="zh-CN" altLang="en-US" sz="1600" dirty="0">
                <a:latin typeface="黑体" panose="02010609060101010101" charset="-122"/>
                <a:ea typeface="黑体" panose="02010609060101010101" charset="-122"/>
                <a:cs typeface="黑体" panose="02010609060101010101" charset="-122"/>
                <a:sym typeface="+mn-lt"/>
              </a:rPr>
              <a:t>当发生麻疹暴发疫情时，县级疾病预防控制中心应按要求组织采集出疹早期病例的鼻咽拭子、尿液等标本，及时送市级疾控中心实验室进行检测。</a:t>
            </a:r>
          </a:p>
          <a:p>
            <a:pPr indent="0" algn="l" fontAlgn="auto">
              <a:lnSpc>
                <a:spcPct val="150000"/>
              </a:lnSpc>
              <a:buClrTx/>
              <a:buSzTx/>
              <a:buFontTx/>
              <a:buNone/>
            </a:pPr>
            <a:endParaRPr lang="zh-CN" altLang="en-US" sz="1600" dirty="0">
              <a:latin typeface="黑体" panose="02010609060101010101" charset="-122"/>
              <a:ea typeface="黑体" panose="02010609060101010101" charset="-122"/>
              <a:cs typeface="黑体" panose="02010609060101010101" charset="-122"/>
              <a:sym typeface="+mn-lt"/>
            </a:endParaRPr>
          </a:p>
        </p:txBody>
      </p:sp>
      <p:grpSp>
        <p:nvGrpSpPr>
          <p:cNvPr id="77" name="组合 76"/>
          <p:cNvGrpSpPr/>
          <p:nvPr/>
        </p:nvGrpSpPr>
        <p:grpSpPr>
          <a:xfrm>
            <a:off x="251900" y="195486"/>
            <a:ext cx="8568572" cy="585582"/>
            <a:chOff x="251900" y="195486"/>
            <a:chExt cx="8568572" cy="585582"/>
          </a:xfrm>
        </p:grpSpPr>
        <p:cxnSp>
          <p:nvCxnSpPr>
            <p:cNvPr id="78" name="直接连接符 77"/>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1331640" y="255120"/>
              <a:ext cx="1706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流行病学监测</a:t>
              </a:r>
            </a:p>
          </p:txBody>
        </p:sp>
        <p:grpSp>
          <p:nvGrpSpPr>
            <p:cNvPr id="80" name="组合 79"/>
            <p:cNvGrpSpPr/>
            <p:nvPr/>
          </p:nvGrpSpPr>
          <p:grpSpPr>
            <a:xfrm>
              <a:off x="251900" y="195486"/>
              <a:ext cx="887938" cy="585582"/>
              <a:chOff x="562441" y="531294"/>
              <a:chExt cx="2322326" cy="1531540"/>
            </a:xfrm>
          </p:grpSpPr>
          <p:sp>
            <p:nvSpPr>
              <p:cNvPr id="82" name="圆角矩形 81"/>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3" name="圆角矩形 8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4" name="圆角矩形 8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5" name="圆角矩形 84"/>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6" name="圆角矩形 85"/>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7" name="文本框 4"/>
              <p:cNvSpPr txBox="1"/>
              <p:nvPr/>
            </p:nvSpPr>
            <p:spPr>
              <a:xfrm>
                <a:off x="944545"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05</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bldLst>
      <p:bldP spid="1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75"/>
          <p:cNvGrpSpPr/>
          <p:nvPr/>
        </p:nvGrpSpPr>
        <p:grpSpPr>
          <a:xfrm>
            <a:off x="1252432" y="2656156"/>
            <a:ext cx="316224" cy="422113"/>
            <a:chOff x="2639219" y="3510757"/>
            <a:chExt cx="348456" cy="465138"/>
          </a:xfrm>
          <a:solidFill>
            <a:schemeClr val="bg1"/>
          </a:solidFill>
        </p:grpSpPr>
        <p:sp>
          <p:nvSpPr>
            <p:cNvPr id="46" name="AutoShape 115"/>
            <p:cNvSpPr/>
            <p:nvPr/>
          </p:nvSpPr>
          <p:spPr bwMode="auto">
            <a:xfrm>
              <a:off x="2639219" y="3510757"/>
              <a:ext cx="348456"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47" name="AutoShape 116"/>
            <p:cNvSpPr/>
            <p:nvPr/>
          </p:nvSpPr>
          <p:spPr bwMode="auto">
            <a:xfrm>
              <a:off x="2784475" y="3786982"/>
              <a:ext cx="57944"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49" name="Group 82"/>
          <p:cNvGrpSpPr/>
          <p:nvPr/>
        </p:nvGrpSpPr>
        <p:grpSpPr>
          <a:xfrm>
            <a:off x="4361351" y="2654493"/>
            <a:ext cx="421392" cy="421392"/>
            <a:chOff x="4439444" y="2582069"/>
            <a:chExt cx="464344" cy="464344"/>
          </a:xfrm>
          <a:solidFill>
            <a:schemeClr val="bg1"/>
          </a:solidFill>
        </p:grpSpPr>
        <p:sp>
          <p:nvSpPr>
            <p:cNvPr id="50" name="AutoShape 123"/>
            <p:cNvSpPr/>
            <p:nvPr/>
          </p:nvSpPr>
          <p:spPr bwMode="auto">
            <a:xfrm>
              <a:off x="4439444" y="258206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1" name="AutoShape 124"/>
            <p:cNvSpPr/>
            <p:nvPr/>
          </p:nvSpPr>
          <p:spPr bwMode="auto">
            <a:xfrm>
              <a:off x="4570413" y="2712244"/>
              <a:ext cx="203200" cy="203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2" name="AutoShape 125"/>
            <p:cNvSpPr/>
            <p:nvPr/>
          </p:nvSpPr>
          <p:spPr bwMode="auto">
            <a:xfrm>
              <a:off x="4613275" y="2755900"/>
              <a:ext cx="116682" cy="1166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54" name="Group 102"/>
          <p:cNvGrpSpPr/>
          <p:nvPr/>
        </p:nvGrpSpPr>
        <p:grpSpPr>
          <a:xfrm>
            <a:off x="7491243" y="2631145"/>
            <a:ext cx="348258" cy="383084"/>
            <a:chOff x="4439444" y="1652588"/>
            <a:chExt cx="464344" cy="464344"/>
          </a:xfrm>
          <a:solidFill>
            <a:schemeClr val="bg1"/>
          </a:solidFill>
        </p:grpSpPr>
        <p:sp>
          <p:nvSpPr>
            <p:cNvPr id="55" name="AutoShape 136"/>
            <p:cNvSpPr/>
            <p:nvPr/>
          </p:nvSpPr>
          <p:spPr bwMode="auto">
            <a:xfrm>
              <a:off x="4686300" y="1710532"/>
              <a:ext cx="152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6" name="AutoShape 137"/>
            <p:cNvSpPr/>
            <p:nvPr/>
          </p:nvSpPr>
          <p:spPr bwMode="auto">
            <a:xfrm>
              <a:off x="4439444" y="1652588"/>
              <a:ext cx="464344" cy="464344"/>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7" name="AutoShape 138"/>
            <p:cNvSpPr/>
            <p:nvPr/>
          </p:nvSpPr>
          <p:spPr bwMode="auto">
            <a:xfrm>
              <a:off x="4686300" y="1652588"/>
              <a:ext cx="217488"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59" name="Group 52"/>
          <p:cNvGrpSpPr/>
          <p:nvPr/>
        </p:nvGrpSpPr>
        <p:grpSpPr>
          <a:xfrm>
            <a:off x="5913518" y="2653772"/>
            <a:ext cx="421392" cy="422113"/>
            <a:chOff x="9145588" y="4435475"/>
            <a:chExt cx="464344" cy="465138"/>
          </a:xfrm>
          <a:solidFill>
            <a:schemeClr val="bg1"/>
          </a:solidFill>
        </p:grpSpPr>
        <p:sp>
          <p:nvSpPr>
            <p:cNvPr id="60" name="AutoShape 7"/>
            <p:cNvSpPr/>
            <p:nvPr/>
          </p:nvSpPr>
          <p:spPr bwMode="auto">
            <a:xfrm>
              <a:off x="9145588" y="4435475"/>
              <a:ext cx="464344" cy="465138"/>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1" name="AutoShape 8"/>
            <p:cNvSpPr/>
            <p:nvPr/>
          </p:nvSpPr>
          <p:spPr bwMode="auto">
            <a:xfrm>
              <a:off x="9348788" y="4638675"/>
              <a:ext cx="57944" cy="57944"/>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2" name="AutoShape 9"/>
            <p:cNvSpPr/>
            <p:nvPr/>
          </p:nvSpPr>
          <p:spPr bwMode="auto">
            <a:xfrm>
              <a:off x="9290050" y="4580732"/>
              <a:ext cx="174625" cy="174625"/>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3" name="AutoShape 10"/>
            <p:cNvSpPr/>
            <p:nvPr/>
          </p:nvSpPr>
          <p:spPr bwMode="auto">
            <a:xfrm>
              <a:off x="9406732" y="4696619"/>
              <a:ext cx="72231" cy="74613"/>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4" name="AutoShape 11"/>
            <p:cNvSpPr/>
            <p:nvPr/>
          </p:nvSpPr>
          <p:spPr bwMode="auto">
            <a:xfrm>
              <a:off x="9435307" y="4725988"/>
              <a:ext cx="103981" cy="106363"/>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5" name="AutoShape 12"/>
            <p:cNvSpPr/>
            <p:nvPr/>
          </p:nvSpPr>
          <p:spPr bwMode="auto">
            <a:xfrm>
              <a:off x="9421019" y="4711700"/>
              <a:ext cx="88106" cy="89694"/>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6" name="AutoShape 13"/>
            <p:cNvSpPr/>
            <p:nvPr/>
          </p:nvSpPr>
          <p:spPr bwMode="auto">
            <a:xfrm>
              <a:off x="9275763" y="4566444"/>
              <a:ext cx="73025" cy="73819"/>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7" name="AutoShape 14"/>
            <p:cNvSpPr/>
            <p:nvPr/>
          </p:nvSpPr>
          <p:spPr bwMode="auto">
            <a:xfrm>
              <a:off x="9217819" y="4508500"/>
              <a:ext cx="103981" cy="105569"/>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8" name="AutoShape 15"/>
            <p:cNvSpPr/>
            <p:nvPr/>
          </p:nvSpPr>
          <p:spPr bwMode="auto">
            <a:xfrm>
              <a:off x="9247188" y="4537075"/>
              <a:ext cx="88107" cy="90488"/>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70" name="Group 68"/>
          <p:cNvGrpSpPr/>
          <p:nvPr/>
        </p:nvGrpSpPr>
        <p:grpSpPr>
          <a:xfrm>
            <a:off x="2830837" y="2677906"/>
            <a:ext cx="318530" cy="422113"/>
            <a:chOff x="3582988" y="3510757"/>
            <a:chExt cx="319088" cy="465138"/>
          </a:xfrm>
          <a:solidFill>
            <a:schemeClr val="bg1"/>
          </a:solidFill>
        </p:grpSpPr>
        <p:sp>
          <p:nvSpPr>
            <p:cNvPr id="71"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72"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sp>
        <p:nvSpPr>
          <p:cNvPr id="114" name="矩形 113"/>
          <p:cNvSpPr/>
          <p:nvPr/>
        </p:nvSpPr>
        <p:spPr>
          <a:xfrm>
            <a:off x="765810" y="820420"/>
            <a:ext cx="7296785" cy="3784600"/>
          </a:xfrm>
          <a:prstGeom prst="rect">
            <a:avLst/>
          </a:prstGeom>
        </p:spPr>
        <p:txBody>
          <a:bodyPr wrap="square">
            <a:spAutoFit/>
          </a:bodyPr>
          <a:lstStyle/>
          <a:p>
            <a:pPr marL="342900" indent="-342900" algn="l" fontAlgn="auto">
              <a:lnSpc>
                <a:spcPct val="150000"/>
              </a:lnSpc>
              <a:buClrTx/>
              <a:buSzTx/>
              <a:buFontTx/>
              <a:buAutoNum type="arabicPeriod"/>
            </a:pPr>
            <a:r>
              <a:rPr lang="zh-CN" altLang="en-US" sz="1600">
                <a:latin typeface="黑体" panose="02010609060101010101" charset="-122"/>
                <a:ea typeface="黑体" panose="02010609060101010101" charset="-122"/>
                <a:cs typeface="黑体" panose="02010609060101010101" charset="-122"/>
                <a:sym typeface="+mn-lt"/>
              </a:rPr>
              <a:t>每例监测病例都应进行流行病学个案调查。</a:t>
            </a:r>
          </a:p>
          <a:p>
            <a:pPr marL="342900" indent="-342900" algn="l" fontAlgn="auto">
              <a:lnSpc>
                <a:spcPct val="150000"/>
              </a:lnSpc>
              <a:buClrTx/>
              <a:buSzTx/>
              <a:buFontTx/>
              <a:buAutoNum type="arabicPeriod"/>
            </a:pPr>
            <a:r>
              <a:rPr lang="zh-CN" altLang="en-US" sz="1600">
                <a:solidFill>
                  <a:srgbClr val="FF0000"/>
                </a:solidFill>
                <a:latin typeface="黑体" panose="02010609060101010101" charset="-122"/>
                <a:ea typeface="黑体" panose="02010609060101010101" charset="-122"/>
                <a:cs typeface="黑体" panose="02010609060101010101" charset="-122"/>
                <a:sym typeface="+mn-lt"/>
              </a:rPr>
              <a:t>报告单位所在地的县级疾病预防控制中心负责组织开展监测病例的流行病学个案调查。</a:t>
            </a:r>
          </a:p>
          <a:p>
            <a:pPr marL="342900" indent="-342900" algn="l" fontAlgn="auto">
              <a:lnSpc>
                <a:spcPct val="150000"/>
              </a:lnSpc>
              <a:buClrTx/>
              <a:buSzTx/>
              <a:buFontTx/>
              <a:buAutoNum type="arabicPeriod"/>
            </a:pPr>
            <a:r>
              <a:rPr lang="zh-CN" altLang="en-US" sz="1600">
                <a:latin typeface="黑体" panose="02010609060101010101" charset="-122"/>
                <a:ea typeface="黑体" panose="02010609060101010101" charset="-122"/>
                <a:cs typeface="黑体" panose="02010609060101010101" charset="-122"/>
                <a:sym typeface="+mn-lt"/>
              </a:rPr>
              <a:t>对于跨县（区）就诊的病例因返回其现住址等原因无法完成调查、采样的，报告单位所在县级疾病预防控制中心应及时将信息反馈至病例现住址所在地的县级疾病预防控制中心，由病例现住址所在地的县级疾病预防控制中心负责最终完成调查、标本采集和送检工作。</a:t>
            </a:r>
          </a:p>
          <a:p>
            <a:pPr marL="342900" indent="-342900" algn="l" fontAlgn="auto">
              <a:lnSpc>
                <a:spcPct val="150000"/>
              </a:lnSpc>
              <a:buClrTx/>
              <a:buSzTx/>
              <a:buFontTx/>
              <a:buAutoNum type="arabicPeriod"/>
            </a:pPr>
            <a:r>
              <a:rPr lang="zh-CN" altLang="en-US" sz="1600">
                <a:latin typeface="黑体" panose="02010609060101010101" charset="-122"/>
                <a:ea typeface="黑体" panose="02010609060101010101" charset="-122"/>
                <a:cs typeface="黑体" panose="02010609060101010101" charset="-122"/>
                <a:sym typeface="+mn-lt"/>
              </a:rPr>
              <a:t>在开展流行病学个案调查的同时，报告单位所在地、病例现住址所在地、病例可能的感染地县级疾病预防控制中心应对病例居住地或活动场所进行调查，了解传播情况</a:t>
            </a:r>
            <a:r>
              <a:rPr lang="zh-CN" altLang="en-US" sz="1400" dirty="0">
                <a:solidFill>
                  <a:schemeClr val="bg1">
                    <a:lumMod val="50000"/>
                  </a:schemeClr>
                </a:solidFill>
                <a:latin typeface="黑体" panose="02010609060101010101" charset="-122"/>
                <a:ea typeface="黑体" panose="02010609060101010101" charset="-122"/>
                <a:cs typeface="+mn-ea"/>
                <a:sym typeface="+mn-lt"/>
              </a:rPr>
              <a:t>。</a:t>
            </a:r>
          </a:p>
        </p:txBody>
      </p:sp>
      <p:grpSp>
        <p:nvGrpSpPr>
          <p:cNvPr id="77" name="组合 76"/>
          <p:cNvGrpSpPr/>
          <p:nvPr/>
        </p:nvGrpSpPr>
        <p:grpSpPr>
          <a:xfrm>
            <a:off x="251900" y="195486"/>
            <a:ext cx="8568572" cy="585582"/>
            <a:chOff x="251900" y="195486"/>
            <a:chExt cx="8568572" cy="585582"/>
          </a:xfrm>
        </p:grpSpPr>
        <p:cxnSp>
          <p:nvCxnSpPr>
            <p:cNvPr id="78" name="直接连接符 77"/>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1331640" y="255120"/>
              <a:ext cx="1706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流行病学监测</a:t>
              </a:r>
            </a:p>
          </p:txBody>
        </p:sp>
        <p:grpSp>
          <p:nvGrpSpPr>
            <p:cNvPr id="80" name="组合 79"/>
            <p:cNvGrpSpPr/>
            <p:nvPr/>
          </p:nvGrpSpPr>
          <p:grpSpPr>
            <a:xfrm>
              <a:off x="251900" y="195486"/>
              <a:ext cx="887938" cy="585582"/>
              <a:chOff x="562441" y="531294"/>
              <a:chExt cx="2322326" cy="1531540"/>
            </a:xfrm>
          </p:grpSpPr>
          <p:sp>
            <p:nvSpPr>
              <p:cNvPr id="82" name="圆角矩形 81"/>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3" name="圆角矩形 8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4" name="圆角矩形 8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5" name="圆角矩形 84"/>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6" name="圆角矩形 85"/>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7" name="文本框 4"/>
              <p:cNvSpPr txBox="1"/>
              <p:nvPr/>
            </p:nvSpPr>
            <p:spPr>
              <a:xfrm>
                <a:off x="944545"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05</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bldLst>
      <p:bldP spid="11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AFAFA"/>
            </a:gs>
            <a:gs pos="50000">
              <a:srgbClr val="FBFBFB"/>
            </a:gs>
            <a:gs pos="100000">
              <a:srgbClr val="FCFCFC"/>
            </a:gs>
          </a:gsLst>
          <a:lin ang="5400000"/>
        </a:gradFill>
        <a:effectLst/>
      </p:bgPr>
    </p:bg>
    <p:spTree>
      <p:nvGrpSpPr>
        <p:cNvPr id="1" name=""/>
        <p:cNvGrpSpPr/>
        <p:nvPr/>
      </p:nvGrpSpPr>
      <p:grpSpPr>
        <a:xfrm>
          <a:off x="0" y="0"/>
          <a:ext cx="0" cy="0"/>
          <a:chOff x="0" y="0"/>
          <a:chExt cx="0" cy="0"/>
        </a:xfrm>
      </p:grpSpPr>
      <p:sp>
        <p:nvSpPr>
          <p:cNvPr id="21" name="文本框 6"/>
          <p:cNvSpPr txBox="1"/>
          <p:nvPr/>
        </p:nvSpPr>
        <p:spPr>
          <a:xfrm>
            <a:off x="1043608" y="1491630"/>
            <a:ext cx="7012940" cy="11426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indent="0" algn="l" defTabSz="914400" fontAlgn="auto">
              <a:lnSpc>
                <a:spcPct val="150000"/>
              </a:lnSpc>
              <a:buClrTx/>
              <a:buSzTx/>
              <a:buFontTx/>
              <a:buNone/>
            </a:pPr>
            <a:r>
              <a:rPr lang="en-US" altLang="zh-CN" sz="1600" dirty="0">
                <a:solidFill>
                  <a:schemeClr val="bg1">
                    <a:lumMod val="50000"/>
                  </a:schemeClr>
                </a:solidFill>
                <a:latin typeface="微软雅黑" panose="020B0503020204020204" pitchFamily="34" charset="-122"/>
                <a:ea typeface="微软雅黑" panose="020B0503020204020204" pitchFamily="34" charset="-122"/>
                <a:cs typeface="+mn-ea"/>
                <a:sym typeface="+mn-lt"/>
              </a:rPr>
              <a:t>      </a:t>
            </a:r>
            <a:r>
              <a:rPr lang="zh-CN" altLang="en-US" sz="1600" dirty="0">
                <a:latin typeface="黑体" panose="02010609060101010101" charset="-122"/>
                <a:ea typeface="黑体" panose="02010609060101010101" charset="-122"/>
                <a:cs typeface="黑体" panose="02010609060101010101" charset="-122"/>
                <a:sym typeface="+mn-lt"/>
              </a:rPr>
              <a:t>报告地和现住址所在县（区）疾病预防控制机构应</a:t>
            </a:r>
            <a:r>
              <a:rPr lang="zh-CN" altLang="en-US" sz="1600" dirty="0">
                <a:solidFill>
                  <a:srgbClr val="FF0000"/>
                </a:solidFill>
                <a:latin typeface="黑体" panose="02010609060101010101" charset="-122"/>
                <a:ea typeface="黑体" panose="02010609060101010101" charset="-122"/>
                <a:cs typeface="黑体" panose="02010609060101010101" charset="-122"/>
                <a:sym typeface="+mn-lt"/>
              </a:rPr>
              <a:t>每日浏览</a:t>
            </a:r>
            <a:r>
              <a:rPr lang="zh-CN" altLang="en-US" sz="1600" dirty="0">
                <a:latin typeface="黑体" panose="02010609060101010101" charset="-122"/>
                <a:ea typeface="黑体" panose="02010609060101010101" charset="-122"/>
                <a:cs typeface="黑体" panose="02010609060101010101" charset="-122"/>
                <a:sym typeface="+mn-lt"/>
              </a:rPr>
              <a:t>“外地报本地”和“本地报外地”病例，双方密切配合、高度重视异地病例的流行病学调查及后续管理工作。</a:t>
            </a:r>
          </a:p>
        </p:txBody>
      </p:sp>
      <p:grpSp>
        <p:nvGrpSpPr>
          <p:cNvPr id="28" name="组合 27"/>
          <p:cNvGrpSpPr/>
          <p:nvPr/>
        </p:nvGrpSpPr>
        <p:grpSpPr>
          <a:xfrm>
            <a:off x="251900" y="195486"/>
            <a:ext cx="8568572" cy="585582"/>
            <a:chOff x="251900" y="195486"/>
            <a:chExt cx="8568572" cy="585582"/>
          </a:xfrm>
        </p:grpSpPr>
        <p:cxnSp>
          <p:nvCxnSpPr>
            <p:cNvPr id="29" name="直接连接符 28"/>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1331400" y="255176"/>
              <a:ext cx="3797300" cy="398780"/>
            </a:xfrm>
            <a:prstGeom prst="rect">
              <a:avLst/>
            </a:prstGeom>
          </p:spPr>
          <p:txBody>
            <a:bodyPr wrap="square">
              <a:spAutoFit/>
            </a:bodyPr>
            <a:lstStyle/>
            <a:p>
              <a:pPr defTabSz="913765">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流行病学监测</a:t>
              </a:r>
            </a:p>
          </p:txBody>
        </p:sp>
        <p:grpSp>
          <p:nvGrpSpPr>
            <p:cNvPr id="31" name="组合 30"/>
            <p:cNvGrpSpPr/>
            <p:nvPr/>
          </p:nvGrpSpPr>
          <p:grpSpPr>
            <a:xfrm>
              <a:off x="251900" y="195486"/>
              <a:ext cx="887938" cy="585582"/>
              <a:chOff x="562441" y="531294"/>
              <a:chExt cx="2322326" cy="1531540"/>
            </a:xfrm>
          </p:grpSpPr>
          <p:sp>
            <p:nvSpPr>
              <p:cNvPr id="41" name="圆角矩形 40"/>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2" name="圆角矩形 41"/>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3" name="圆角矩形 42"/>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4" name="圆角矩形 43"/>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5" name="圆角矩形 44"/>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6" name="文本框 4"/>
              <p:cNvSpPr txBox="1"/>
              <p:nvPr/>
            </p:nvSpPr>
            <p:spPr>
              <a:xfrm>
                <a:off x="944545"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05</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组合 34"/>
          <p:cNvGrpSpPr/>
          <p:nvPr/>
        </p:nvGrpSpPr>
        <p:grpSpPr>
          <a:xfrm>
            <a:off x="251900" y="195486"/>
            <a:ext cx="8568572" cy="585582"/>
            <a:chOff x="251900" y="195486"/>
            <a:chExt cx="8568572" cy="585582"/>
          </a:xfrm>
        </p:grpSpPr>
        <p:cxnSp>
          <p:nvCxnSpPr>
            <p:cNvPr id="36" name="直接连接符 35"/>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1331640" y="255120"/>
              <a:ext cx="1198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暴发疫情</a:t>
              </a:r>
            </a:p>
          </p:txBody>
        </p:sp>
        <p:grpSp>
          <p:nvGrpSpPr>
            <p:cNvPr id="38" name="组合 37"/>
            <p:cNvGrpSpPr/>
            <p:nvPr/>
          </p:nvGrpSpPr>
          <p:grpSpPr>
            <a:xfrm>
              <a:off x="251900" y="195486"/>
              <a:ext cx="887938" cy="585582"/>
              <a:chOff x="562441" y="531294"/>
              <a:chExt cx="2322326" cy="1531540"/>
            </a:xfrm>
          </p:grpSpPr>
          <p:sp>
            <p:nvSpPr>
              <p:cNvPr id="40" name="圆角矩形 39"/>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1" name="圆角矩形 40"/>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2" name="圆角矩形 41"/>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3" name="圆角矩形 42"/>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4" name="圆角矩形 43"/>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5"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07</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1403985" y="1131570"/>
            <a:ext cx="6600190" cy="2306955"/>
          </a:xfrm>
          <a:prstGeom prst="rect">
            <a:avLst/>
          </a:prstGeom>
          <a:noFill/>
        </p:spPr>
        <p:txBody>
          <a:bodyPr wrap="square" rtlCol="0" anchor="t">
            <a:spAutoFit/>
          </a:bodyPr>
          <a:lstStyle/>
          <a:p>
            <a:pPr fontAlgn="auto">
              <a:lnSpc>
                <a:spcPct val="150000"/>
              </a:lnSpc>
            </a:pPr>
            <a:r>
              <a:rPr lang="zh-CN" altLang="en-US" sz="1600" dirty="0">
                <a:latin typeface="黑体" panose="02010609060101010101" charset="-122"/>
                <a:ea typeface="黑体" panose="02010609060101010101" charset="-122"/>
                <a:cs typeface="黑体" panose="02010609060101010101" charset="-122"/>
              </a:rPr>
              <a:t>根据我国实际情况，现阶段麻疹暴发疫情定义为以下任一种情况：</a:t>
            </a:r>
          </a:p>
          <a:p>
            <a:pPr marL="342900" indent="-342900" fontAlgn="auto">
              <a:lnSpc>
                <a:spcPct val="150000"/>
              </a:lnSpc>
              <a:buAutoNum type="arabicPeriod"/>
            </a:pPr>
            <a:r>
              <a:rPr lang="zh-CN" altLang="en-US" sz="1600" dirty="0">
                <a:latin typeface="黑体" panose="02010609060101010101" charset="-122"/>
                <a:ea typeface="黑体" panose="02010609060101010101" charset="-122"/>
                <a:cs typeface="黑体" panose="02010609060101010101" charset="-122"/>
              </a:rPr>
              <a:t>以村、居委会、学校或其他集体机构为单位在</a:t>
            </a:r>
            <a:r>
              <a:rPr lang="zh-CN" altLang="en-US" sz="1600" dirty="0">
                <a:solidFill>
                  <a:srgbClr val="FF0000"/>
                </a:solidFill>
                <a:latin typeface="黑体" panose="02010609060101010101" charset="-122"/>
                <a:ea typeface="黑体" panose="02010609060101010101" charset="-122"/>
                <a:cs typeface="黑体" panose="02010609060101010101" charset="-122"/>
              </a:rPr>
              <a:t>10日内发生2例及以上</a:t>
            </a:r>
            <a:r>
              <a:rPr lang="zh-CN" altLang="en-US" sz="1600" dirty="0">
                <a:latin typeface="黑体" panose="02010609060101010101" charset="-122"/>
                <a:ea typeface="黑体" panose="02010609060101010101" charset="-122"/>
                <a:cs typeface="黑体" panose="02010609060101010101" charset="-122"/>
              </a:rPr>
              <a:t>麻疹病</a:t>
            </a:r>
            <a:r>
              <a:rPr lang="zh-CN" altLang="en-US" sz="1600" dirty="0" smtClean="0">
                <a:latin typeface="黑体" panose="02010609060101010101" charset="-122"/>
                <a:ea typeface="黑体" panose="02010609060101010101" charset="-122"/>
                <a:cs typeface="黑体" panose="02010609060101010101" charset="-122"/>
              </a:rPr>
              <a:t>例；</a:t>
            </a:r>
            <a:endParaRPr lang="zh-CN" altLang="en-US" sz="1600" dirty="0">
              <a:latin typeface="黑体" panose="02010609060101010101" charset="-122"/>
              <a:ea typeface="黑体" panose="02010609060101010101" charset="-122"/>
              <a:cs typeface="黑体" panose="02010609060101010101" charset="-122"/>
            </a:endParaRPr>
          </a:p>
          <a:p>
            <a:pPr marL="342900" indent="-342900" fontAlgn="auto">
              <a:lnSpc>
                <a:spcPct val="150000"/>
              </a:lnSpc>
              <a:buAutoNum type="arabicPeriod"/>
            </a:pPr>
            <a:r>
              <a:rPr lang="zh-CN" altLang="en-US" sz="1600" dirty="0">
                <a:latin typeface="黑体" panose="02010609060101010101" charset="-122"/>
                <a:ea typeface="黑体" panose="02010609060101010101" charset="-122"/>
                <a:cs typeface="黑体" panose="02010609060101010101" charset="-122"/>
              </a:rPr>
              <a:t>以乡（镇、社区、街道）为单位</a:t>
            </a:r>
            <a:r>
              <a:rPr lang="zh-CN" altLang="en-US" sz="1600" dirty="0">
                <a:solidFill>
                  <a:srgbClr val="FF0000"/>
                </a:solidFill>
                <a:latin typeface="黑体" panose="02010609060101010101" charset="-122"/>
                <a:ea typeface="黑体" panose="02010609060101010101" charset="-122"/>
                <a:cs typeface="黑体" panose="02010609060101010101" charset="-122"/>
              </a:rPr>
              <a:t>10日内发生5例及以上</a:t>
            </a:r>
            <a:r>
              <a:rPr lang="zh-CN" altLang="en-US" sz="1600" dirty="0">
                <a:latin typeface="黑体" panose="02010609060101010101" charset="-122"/>
                <a:ea typeface="黑体" panose="02010609060101010101" charset="-122"/>
                <a:cs typeface="黑体" panose="02010609060101010101" charset="-122"/>
              </a:rPr>
              <a:t>麻疹病</a:t>
            </a:r>
            <a:r>
              <a:rPr lang="zh-CN" altLang="en-US" sz="1600" dirty="0" smtClean="0">
                <a:latin typeface="黑体" panose="02010609060101010101" charset="-122"/>
                <a:ea typeface="黑体" panose="02010609060101010101" charset="-122"/>
                <a:cs typeface="黑体" panose="02010609060101010101" charset="-122"/>
              </a:rPr>
              <a:t>例；</a:t>
            </a:r>
            <a:endParaRPr lang="zh-CN" altLang="en-US" sz="1600" dirty="0">
              <a:latin typeface="黑体" panose="02010609060101010101" charset="-122"/>
              <a:ea typeface="黑体" panose="02010609060101010101" charset="-122"/>
              <a:cs typeface="黑体" panose="02010609060101010101" charset="-122"/>
            </a:endParaRPr>
          </a:p>
          <a:p>
            <a:pPr marL="342900" indent="-342900" fontAlgn="auto">
              <a:lnSpc>
                <a:spcPct val="150000"/>
              </a:lnSpc>
              <a:buAutoNum type="arabicPeriod"/>
            </a:pPr>
            <a:r>
              <a:rPr lang="zh-CN" altLang="en-US" sz="1600" dirty="0">
                <a:latin typeface="黑体" panose="02010609060101010101" charset="-122"/>
                <a:ea typeface="黑体" panose="02010609060101010101" charset="-122"/>
                <a:cs typeface="黑体" panose="02010609060101010101" charset="-122"/>
              </a:rPr>
              <a:t>以县为单位，一周内麻疹发病水平超过</a:t>
            </a:r>
            <a:r>
              <a:rPr lang="zh-CN" altLang="en-US" sz="1600" dirty="0">
                <a:solidFill>
                  <a:srgbClr val="FF0000"/>
                </a:solidFill>
                <a:latin typeface="黑体" panose="02010609060101010101" charset="-122"/>
                <a:ea typeface="黑体" panose="02010609060101010101" charset="-122"/>
                <a:cs typeface="黑体" panose="02010609060101010101" charset="-122"/>
              </a:rPr>
              <a:t>前5年同期平均发病水平1倍</a:t>
            </a:r>
            <a:r>
              <a:rPr lang="zh-CN" altLang="en-US" sz="1600" dirty="0">
                <a:latin typeface="黑体" panose="02010609060101010101" charset="-122"/>
                <a:ea typeface="黑体" panose="02010609060101010101" charset="-122"/>
                <a:cs typeface="黑体" panose="02010609060101010101" charset="-122"/>
              </a:rPr>
              <a:t>以</a:t>
            </a:r>
            <a:r>
              <a:rPr lang="zh-CN" altLang="en-US" sz="1600" dirty="0" smtClean="0">
                <a:latin typeface="黑体" panose="02010609060101010101" charset="-122"/>
                <a:ea typeface="黑体" panose="02010609060101010101" charset="-122"/>
                <a:cs typeface="黑体" panose="02010609060101010101" charset="-122"/>
              </a:rPr>
              <a:t>上。</a:t>
            </a:r>
            <a:endParaRPr lang="zh-CN" altLang="en-US" sz="1600" dirty="0">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组合 34"/>
          <p:cNvGrpSpPr/>
          <p:nvPr/>
        </p:nvGrpSpPr>
        <p:grpSpPr>
          <a:xfrm>
            <a:off x="251900" y="195486"/>
            <a:ext cx="8568572" cy="585582"/>
            <a:chOff x="251900" y="195486"/>
            <a:chExt cx="8568572" cy="585582"/>
          </a:xfrm>
        </p:grpSpPr>
        <p:cxnSp>
          <p:nvCxnSpPr>
            <p:cNvPr id="36" name="直接连接符 35"/>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1331640" y="255120"/>
              <a:ext cx="1198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暴发疫情</a:t>
              </a:r>
            </a:p>
          </p:txBody>
        </p:sp>
        <p:grpSp>
          <p:nvGrpSpPr>
            <p:cNvPr id="38" name="组合 37"/>
            <p:cNvGrpSpPr/>
            <p:nvPr/>
          </p:nvGrpSpPr>
          <p:grpSpPr>
            <a:xfrm>
              <a:off x="251900" y="195486"/>
              <a:ext cx="887938" cy="585582"/>
              <a:chOff x="562441" y="531294"/>
              <a:chExt cx="2322326" cy="1531540"/>
            </a:xfrm>
          </p:grpSpPr>
          <p:sp>
            <p:nvSpPr>
              <p:cNvPr id="40" name="圆角矩形 39"/>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1" name="圆角矩形 40"/>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2" name="圆角矩形 41"/>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3" name="圆角矩形 42"/>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4" name="圆角矩形 43"/>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45"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07</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1403985" y="1131570"/>
            <a:ext cx="6358255" cy="3507740"/>
          </a:xfrm>
          <a:prstGeom prst="rect">
            <a:avLst/>
          </a:prstGeom>
          <a:noFill/>
        </p:spPr>
        <p:txBody>
          <a:bodyPr wrap="square" rtlCol="0" anchor="t">
            <a:spAutoFit/>
          </a:bodyPr>
          <a:lstStyle/>
          <a:p>
            <a:pPr fontAlgn="auto">
              <a:lnSpc>
                <a:spcPct val="150000"/>
              </a:lnSpc>
            </a:pPr>
            <a:r>
              <a:rPr lang="zh-CN" altLang="en-US" sz="2000" dirty="0">
                <a:latin typeface="黑体" panose="02010609060101010101" charset="-122"/>
                <a:ea typeface="黑体" panose="02010609060101010101" charset="-122"/>
                <a:cs typeface="黑体" panose="02010609060101010101" charset="-122"/>
              </a:rPr>
              <a:t>标本的采集与运送</a:t>
            </a:r>
          </a:p>
          <a:p>
            <a:pPr marL="342900" indent="-342900" fontAlgn="auto">
              <a:lnSpc>
                <a:spcPct val="150000"/>
              </a:lnSpc>
              <a:buAutoNum type="arabicPeriod"/>
            </a:pPr>
            <a:r>
              <a:rPr lang="zh-CN" altLang="en-US" sz="1600" dirty="0">
                <a:latin typeface="黑体" panose="02010609060101010101" charset="-122"/>
                <a:ea typeface="黑体" panose="02010609060101010101" charset="-122"/>
                <a:cs typeface="黑体" panose="02010609060101010101" charset="-122"/>
              </a:rPr>
              <a:t>医疗单位负责对就诊的监测病例采集血标本和/或病原学标本，完整填写标本送检表，并协助将标本于24小时内送达县级疾病预防控制中心。</a:t>
            </a:r>
          </a:p>
          <a:p>
            <a:pPr marL="342900" indent="-342900" fontAlgn="auto">
              <a:lnSpc>
                <a:spcPct val="150000"/>
              </a:lnSpc>
              <a:buAutoNum type="arabicPeriod"/>
            </a:pPr>
            <a:r>
              <a:rPr lang="zh-CN" altLang="en-US" sz="1600" dirty="0">
                <a:latin typeface="黑体" panose="02010609060101010101" charset="-122"/>
                <a:ea typeface="黑体" panose="02010609060101010101" charset="-122"/>
                <a:cs typeface="黑体" panose="02010609060101010101" charset="-122"/>
              </a:rPr>
              <a:t>在流行病学调查、疫情处理等过程中发现的未就诊监测病例，由县级疾病预防控制中心负责组织采集血标本和/或病原学标本。</a:t>
            </a:r>
          </a:p>
          <a:p>
            <a:pPr marL="342900" indent="-342900" fontAlgn="auto">
              <a:lnSpc>
                <a:spcPct val="150000"/>
              </a:lnSpc>
              <a:buAutoNum type="arabicPeriod"/>
            </a:pPr>
            <a:r>
              <a:rPr lang="zh-CN" altLang="en-US" sz="1600" dirty="0">
                <a:latin typeface="黑体" panose="02010609060101010101" charset="-122"/>
                <a:ea typeface="黑体" panose="02010609060101010101" charset="-122"/>
                <a:cs typeface="黑体" panose="02010609060101010101" charset="-122"/>
              </a:rPr>
              <a:t>当确认为麻疹暴发疫情时，</a:t>
            </a:r>
            <a:r>
              <a:rPr lang="zh-CN" altLang="en-US" sz="1600" dirty="0">
                <a:solidFill>
                  <a:srgbClr val="FF0000"/>
                </a:solidFill>
                <a:latin typeface="黑体" panose="02010609060101010101" charset="-122"/>
                <a:ea typeface="黑体" panose="02010609060101010101" charset="-122"/>
                <a:cs typeface="黑体" panose="02010609060101010101" charset="-122"/>
              </a:rPr>
              <a:t>应采集疫情早期至少5例病例的血标本和病原学标本，病例数小于5例者应全部采集。</a:t>
            </a:r>
          </a:p>
          <a:p>
            <a:pPr fontAlgn="auto">
              <a:lnSpc>
                <a:spcPct val="150000"/>
              </a:lnSpc>
            </a:pPr>
            <a:endParaRPr lang="zh-CN" altLang="en-US" sz="1600" dirty="0">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 name="组合 76"/>
          <p:cNvGrpSpPr/>
          <p:nvPr/>
        </p:nvGrpSpPr>
        <p:grpSpPr>
          <a:xfrm>
            <a:off x="251900" y="195486"/>
            <a:ext cx="8568572" cy="585582"/>
            <a:chOff x="251900" y="195486"/>
            <a:chExt cx="8568572" cy="585582"/>
          </a:xfrm>
        </p:grpSpPr>
        <p:cxnSp>
          <p:nvCxnSpPr>
            <p:cNvPr id="78" name="直接连接符 77"/>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1331640" y="255120"/>
              <a:ext cx="3484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关于监测系统指标统计与分析</a:t>
              </a:r>
            </a:p>
          </p:txBody>
        </p:sp>
        <p:grpSp>
          <p:nvGrpSpPr>
            <p:cNvPr id="80" name="组合 79"/>
            <p:cNvGrpSpPr/>
            <p:nvPr/>
          </p:nvGrpSpPr>
          <p:grpSpPr>
            <a:xfrm>
              <a:off x="251900" y="195486"/>
              <a:ext cx="887938" cy="585582"/>
              <a:chOff x="562441" y="531294"/>
              <a:chExt cx="2322326" cy="1531540"/>
            </a:xfrm>
          </p:grpSpPr>
          <p:sp>
            <p:nvSpPr>
              <p:cNvPr id="82" name="圆角矩形 81"/>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3" name="圆角矩形 8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4" name="圆角矩形 8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5" name="圆角矩形 84"/>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6" name="圆角矩形 85"/>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7"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08</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1209040" y="915670"/>
            <a:ext cx="6784340" cy="2306955"/>
          </a:xfrm>
          <a:prstGeom prst="rect">
            <a:avLst/>
          </a:prstGeom>
          <a:noFill/>
        </p:spPr>
        <p:txBody>
          <a:bodyPr wrap="square" rtlCol="0" anchor="t">
            <a:spAutoFit/>
          </a:bodyPr>
          <a:lstStyle/>
          <a:p>
            <a:pPr fontAlgn="auto">
              <a:lnSpc>
                <a:spcPct val="150000"/>
              </a:lnSpc>
            </a:pPr>
            <a:r>
              <a:rPr lang="zh-CN" altLang="en-US" sz="2400" dirty="0">
                <a:latin typeface="黑体" panose="02010609060101010101" charset="-122"/>
                <a:ea typeface="黑体" panose="02010609060101010101" charset="-122"/>
                <a:cs typeface="黑体" panose="02010609060101010101" charset="-122"/>
              </a:rPr>
              <a:t>浏览地区选择</a:t>
            </a:r>
          </a:p>
          <a:p>
            <a:pPr fontAlgn="auto">
              <a:lnSpc>
                <a:spcPct val="150000"/>
              </a:lnSpc>
            </a:pPr>
            <a:r>
              <a:rPr lang="en-US" altLang="zh-CN" dirty="0">
                <a:latin typeface="黑体" panose="02010609060101010101" charset="-122"/>
                <a:ea typeface="黑体" panose="02010609060101010101" charset="-122"/>
                <a:cs typeface="黑体" panose="02010609060101010101" charset="-122"/>
              </a:rPr>
              <a:t>     </a:t>
            </a:r>
            <a:r>
              <a:rPr lang="zh-CN" altLang="en-US" dirty="0">
                <a:latin typeface="黑体" panose="02010609060101010101" charset="-122"/>
                <a:ea typeface="黑体" panose="02010609060101010101" charset="-122"/>
                <a:cs typeface="黑体" panose="02010609060101010101" charset="-122"/>
              </a:rPr>
              <a:t>各级在进行麻疹监测系统运转质量评价时，“排除麻疹风疹病例报告发病率”指标应</a:t>
            </a:r>
            <a:r>
              <a:rPr lang="zh-CN" altLang="en-US" dirty="0">
                <a:solidFill>
                  <a:srgbClr val="FF0000"/>
                </a:solidFill>
                <a:latin typeface="黑体" panose="02010609060101010101" charset="-122"/>
                <a:ea typeface="黑体" panose="02010609060101010101" charset="-122"/>
                <a:cs typeface="黑体" panose="02010609060101010101" charset="-122"/>
              </a:rPr>
              <a:t>按照现住址统计</a:t>
            </a:r>
            <a:r>
              <a:rPr lang="zh-CN" altLang="en-US" dirty="0">
                <a:latin typeface="黑体" panose="02010609060101010101" charset="-122"/>
                <a:ea typeface="黑体" panose="02010609060101010101" charset="-122"/>
                <a:cs typeface="黑体" panose="02010609060101010101" charset="-122"/>
              </a:rPr>
              <a:t>，其他指标应分别按照报告地和现住址统计监测指标。（工作中通常其他指标用报告地统计</a:t>
            </a:r>
            <a:r>
              <a:rPr lang="zh-CN" altLang="en-US" dirty="0"/>
              <a:t>）</a:t>
            </a:r>
          </a:p>
        </p:txBody>
      </p:sp>
      <p:pic>
        <p:nvPicPr>
          <p:cNvPr id="3" name="图片 2"/>
          <p:cNvPicPr>
            <a:picLocks noChangeAspect="1"/>
          </p:cNvPicPr>
          <p:nvPr/>
        </p:nvPicPr>
        <p:blipFill>
          <a:blip r:embed="rId3" cstate="print"/>
          <a:stretch>
            <a:fillRect/>
          </a:stretch>
        </p:blipFill>
        <p:spPr>
          <a:xfrm>
            <a:off x="1403350" y="3580130"/>
            <a:ext cx="6450965" cy="1010920"/>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组合 55"/>
          <p:cNvGrpSpPr/>
          <p:nvPr/>
        </p:nvGrpSpPr>
        <p:grpSpPr>
          <a:xfrm>
            <a:off x="251900" y="195486"/>
            <a:ext cx="8568572" cy="766389"/>
            <a:chOff x="251900" y="195486"/>
            <a:chExt cx="8568572" cy="766389"/>
          </a:xfrm>
        </p:grpSpPr>
        <p:cxnSp>
          <p:nvCxnSpPr>
            <p:cNvPr id="57" name="直接连接符 56"/>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8" name="矩形 57"/>
            <p:cNvSpPr/>
            <p:nvPr/>
          </p:nvSpPr>
          <p:spPr>
            <a:xfrm>
              <a:off x="1331640" y="255120"/>
              <a:ext cx="3738880" cy="706755"/>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麻疹风疹系统</a:t>
              </a: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ea"/>
                </a:rPr>
                <a:t>数据管理权限</a:t>
              </a:r>
              <a:endParaRPr lang="zh-CN" altLang="en-US" sz="2000">
                <a:latin typeface="黑体" panose="02010609060101010101" charset="-122"/>
                <a:ea typeface="黑体" panose="02010609060101010101" charset="-122"/>
                <a:cs typeface="黑体" panose="02010609060101010101" charset="-122"/>
              </a:endParaRPr>
            </a:p>
            <a:p>
              <a:pPr defTabSz="913765">
                <a:spcBef>
                  <a:spcPts val="0"/>
                </a:spcBef>
                <a:spcAft>
                  <a:spcPts val="0"/>
                </a:spcAft>
                <a:defRPr/>
              </a:pPr>
              <a:endParaRPr lang="zh-CN" altLang="en-US" sz="2000" b="1" kern="0" dirty="0">
                <a:solidFill>
                  <a:srgbClr val="376092"/>
                </a:solidFill>
                <a:latin typeface="微软雅黑" panose="020B0503020204020204" pitchFamily="34" charset="-122"/>
                <a:ea typeface="微软雅黑" panose="020B0503020204020204" pitchFamily="34" charset="-122"/>
                <a:cs typeface="+mn-ea"/>
                <a:sym typeface="+mn-lt"/>
              </a:endParaRPr>
            </a:p>
          </p:txBody>
        </p:sp>
        <p:grpSp>
          <p:nvGrpSpPr>
            <p:cNvPr id="59" name="组合 58"/>
            <p:cNvGrpSpPr/>
            <p:nvPr/>
          </p:nvGrpSpPr>
          <p:grpSpPr>
            <a:xfrm>
              <a:off x="251900" y="195486"/>
              <a:ext cx="887938" cy="585582"/>
              <a:chOff x="562441" y="531294"/>
              <a:chExt cx="2322326" cy="1531540"/>
            </a:xfrm>
          </p:grpSpPr>
          <p:sp>
            <p:nvSpPr>
              <p:cNvPr id="61" name="圆角矩形 60"/>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2" name="圆角矩形 61"/>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3" name="圆角矩形 62"/>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4" name="圆角矩形 63"/>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5" name="圆角矩形 64"/>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6"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09</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1058545" y="798195"/>
            <a:ext cx="7272655" cy="4246245"/>
          </a:xfrm>
          <a:prstGeom prst="rect">
            <a:avLst/>
          </a:prstGeom>
          <a:noFill/>
        </p:spPr>
        <p:txBody>
          <a:bodyPr wrap="square" rtlCol="0" anchor="t">
            <a:spAutoFit/>
          </a:bodyPr>
          <a:lstStyle/>
          <a:p>
            <a:pPr fontAlgn="auto">
              <a:lnSpc>
                <a:spcPct val="150000"/>
              </a:lnSpc>
            </a:pPr>
            <a:r>
              <a:rPr lang="zh-CN" altLang="en-US" sz="2000" dirty="0">
                <a:latin typeface="黑体" panose="02010609060101010101" charset="-122"/>
                <a:ea typeface="黑体" panose="02010609060101010101" charset="-122"/>
                <a:cs typeface="黑体" panose="02010609060101010101" charset="-122"/>
              </a:rPr>
              <a:t>传染病报告卡管理权限</a:t>
            </a:r>
            <a:endParaRPr lang="zh-CN" altLang="en-US" sz="2800" dirty="0">
              <a:latin typeface="黑体" panose="02010609060101010101" charset="-122"/>
              <a:ea typeface="黑体" panose="02010609060101010101" charset="-122"/>
              <a:cs typeface="黑体" panose="02010609060101010101" charset="-122"/>
            </a:endParaRPr>
          </a:p>
          <a:p>
            <a:pPr marL="342900" indent="-342900" fontAlgn="auto">
              <a:lnSpc>
                <a:spcPct val="150000"/>
              </a:lnSpc>
              <a:buAutoNum type="arabicPeriod"/>
            </a:pPr>
            <a:r>
              <a:rPr lang="zh-CN" altLang="en-US" sz="1600" dirty="0">
                <a:latin typeface="黑体" panose="02010609060101010101" charset="-122"/>
                <a:ea typeface="黑体" panose="02010609060101010101" charset="-122"/>
                <a:cs typeface="黑体" panose="02010609060101010101" charset="-122"/>
              </a:rPr>
              <a:t>医疗机构报告的病例传染病报告卡在</a:t>
            </a:r>
            <a:r>
              <a:rPr lang="zh-CN" altLang="en-US" sz="1600" dirty="0">
                <a:solidFill>
                  <a:srgbClr val="FF0000"/>
                </a:solidFill>
                <a:latin typeface="黑体" panose="02010609060101010101" charset="-122"/>
                <a:ea typeface="黑体" panose="02010609060101010101" charset="-122"/>
                <a:cs typeface="黑体" panose="02010609060101010101" charset="-122"/>
              </a:rPr>
              <a:t>未纳入</a:t>
            </a:r>
            <a:r>
              <a:rPr lang="zh-CN" altLang="en-US" sz="1600" dirty="0">
                <a:latin typeface="黑体" panose="02010609060101010101" charset="-122"/>
                <a:ea typeface="黑体" panose="02010609060101010101" charset="-122"/>
                <a:cs typeface="黑体" panose="02010609060101010101" charset="-122"/>
              </a:rPr>
              <a:t>麻疹监测信息报告管理系统进行</a:t>
            </a:r>
            <a:r>
              <a:rPr lang="zh-CN" altLang="en-US" sz="1600" dirty="0">
                <a:solidFill>
                  <a:srgbClr val="FF0000"/>
                </a:solidFill>
                <a:latin typeface="黑体" panose="02010609060101010101" charset="-122"/>
                <a:ea typeface="黑体" panose="02010609060101010101" charset="-122"/>
                <a:cs typeface="黑体" panose="02010609060101010101" charset="-122"/>
              </a:rPr>
              <a:t>专病管理前</a:t>
            </a:r>
            <a:r>
              <a:rPr lang="zh-CN" altLang="en-US" sz="1600" dirty="0">
                <a:latin typeface="黑体" panose="02010609060101010101" charset="-122"/>
                <a:ea typeface="黑体" panose="02010609060101010101" charset="-122"/>
                <a:cs typeface="黑体" panose="02010609060101010101" charset="-122"/>
              </a:rPr>
              <a:t>，在传染病报告信息管理系统中</a:t>
            </a:r>
            <a:r>
              <a:rPr lang="zh-CN" altLang="en-US" sz="1600" dirty="0">
                <a:solidFill>
                  <a:srgbClr val="FF0000"/>
                </a:solidFill>
                <a:latin typeface="黑体" panose="02010609060101010101" charset="-122"/>
                <a:ea typeface="黑体" panose="02010609060101010101" charset="-122"/>
                <a:cs typeface="黑体" panose="02010609060101010101" charset="-122"/>
              </a:rPr>
              <a:t>可以进行病例订正、删除</a:t>
            </a:r>
            <a:r>
              <a:rPr lang="zh-CN" altLang="en-US" sz="1600" dirty="0">
                <a:latin typeface="黑体" panose="02010609060101010101" charset="-122"/>
                <a:ea typeface="黑体" panose="02010609060101010101" charset="-122"/>
                <a:cs typeface="黑体" panose="02010609060101010101" charset="-122"/>
              </a:rPr>
              <a:t>等管理操作。</a:t>
            </a:r>
          </a:p>
          <a:p>
            <a:pPr marL="342900" indent="-342900" fontAlgn="auto">
              <a:lnSpc>
                <a:spcPct val="150000"/>
              </a:lnSpc>
              <a:buAutoNum type="arabicPeriod"/>
            </a:pPr>
            <a:r>
              <a:rPr lang="zh-CN" altLang="en-US" sz="1600" dirty="0">
                <a:latin typeface="黑体" panose="02010609060101010101" charset="-122"/>
                <a:ea typeface="黑体" panose="02010609060101010101" charset="-122"/>
                <a:cs typeface="黑体" panose="02010609060101010101" charset="-122"/>
              </a:rPr>
              <a:t>当该病例</a:t>
            </a:r>
            <a:r>
              <a:rPr lang="zh-CN" altLang="en-US" sz="1600" dirty="0">
                <a:solidFill>
                  <a:srgbClr val="FF0000"/>
                </a:solidFill>
                <a:latin typeface="黑体" panose="02010609060101010101" charset="-122"/>
                <a:ea typeface="黑体" panose="02010609060101010101" charset="-122"/>
                <a:cs typeface="黑体" panose="02010609060101010101" charset="-122"/>
              </a:rPr>
              <a:t>被纳入</a:t>
            </a:r>
            <a:r>
              <a:rPr lang="zh-CN" altLang="en-US" sz="1600" dirty="0">
                <a:latin typeface="黑体" panose="02010609060101010101" charset="-122"/>
                <a:ea typeface="黑体" panose="02010609060101010101" charset="-122"/>
                <a:cs typeface="黑体" panose="02010609060101010101" charset="-122"/>
              </a:rPr>
              <a:t>麻疹监测信息报告管理系统进行专病管理后，只能由麻疹监测信息报告管理系统的</a:t>
            </a:r>
            <a:r>
              <a:rPr lang="zh-CN" altLang="en-US" sz="1600" dirty="0">
                <a:solidFill>
                  <a:srgbClr val="FF0000"/>
                </a:solidFill>
                <a:latin typeface="黑体" panose="02010609060101010101" charset="-122"/>
                <a:ea typeface="黑体" panose="02010609060101010101" charset="-122"/>
                <a:cs typeface="黑体" panose="02010609060101010101" charset="-122"/>
              </a:rPr>
              <a:t>管理员对病例进行订正</a:t>
            </a:r>
            <a:r>
              <a:rPr lang="zh-CN" altLang="en-US" sz="1600" dirty="0">
                <a:latin typeface="黑体" panose="02010609060101010101" charset="-122"/>
                <a:ea typeface="黑体" panose="02010609060101010101" charset="-122"/>
                <a:cs typeface="黑体" panose="02010609060101010101" charset="-122"/>
              </a:rPr>
              <a:t>。</a:t>
            </a:r>
          </a:p>
          <a:p>
            <a:pPr marL="342900" indent="-342900" fontAlgn="auto">
              <a:lnSpc>
                <a:spcPct val="150000"/>
              </a:lnSpc>
              <a:buAutoNum type="arabicPeriod"/>
            </a:pPr>
            <a:r>
              <a:rPr lang="zh-CN" altLang="en-US" sz="1600" dirty="0">
                <a:latin typeface="黑体" panose="02010609060101010101" charset="-122"/>
                <a:ea typeface="黑体" panose="02010609060101010101" charset="-122"/>
                <a:cs typeface="黑体" panose="02010609060101010101" charset="-122"/>
              </a:rPr>
              <a:t>当传染病报告卡中的“疾病名称”订正为除“麻疹”、“风疹”外的其他疾病名称时，病例管理权将自动推送回传染病报告信息管理系统，在麻疹监测信息报告管理系统中不可再更改传染病报告卡部分内容，但仍可以浏览到该病例的传染病报告卡相关信息，订正个案流行病学调查以及血清学、核酸检测、病毒分离、基因型鉴定结果和监测病例分类相关信息。</a:t>
            </a: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组合 55"/>
          <p:cNvGrpSpPr/>
          <p:nvPr/>
        </p:nvGrpSpPr>
        <p:grpSpPr>
          <a:xfrm>
            <a:off x="251900" y="195486"/>
            <a:ext cx="8568572" cy="766389"/>
            <a:chOff x="251900" y="195486"/>
            <a:chExt cx="8568572" cy="766389"/>
          </a:xfrm>
        </p:grpSpPr>
        <p:cxnSp>
          <p:nvCxnSpPr>
            <p:cNvPr id="57" name="直接连接符 56"/>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8" name="矩形 57"/>
            <p:cNvSpPr/>
            <p:nvPr/>
          </p:nvSpPr>
          <p:spPr>
            <a:xfrm>
              <a:off x="1331640" y="255120"/>
              <a:ext cx="3738880" cy="706755"/>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麻疹风疹系统</a:t>
              </a: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ea"/>
                </a:rPr>
                <a:t>数据管理权限</a:t>
              </a:r>
              <a:endParaRPr lang="zh-CN" altLang="en-US" sz="2000">
                <a:latin typeface="黑体" panose="02010609060101010101" charset="-122"/>
                <a:ea typeface="黑体" panose="02010609060101010101" charset="-122"/>
                <a:cs typeface="黑体" panose="02010609060101010101" charset="-122"/>
              </a:endParaRPr>
            </a:p>
            <a:p>
              <a:pPr defTabSz="913765">
                <a:spcBef>
                  <a:spcPts val="0"/>
                </a:spcBef>
                <a:spcAft>
                  <a:spcPts val="0"/>
                </a:spcAft>
                <a:defRPr/>
              </a:pPr>
              <a:endParaRPr lang="zh-CN" altLang="en-US" sz="2000" b="1" kern="0" dirty="0">
                <a:solidFill>
                  <a:srgbClr val="376092"/>
                </a:solidFill>
                <a:latin typeface="微软雅黑" panose="020B0503020204020204" pitchFamily="34" charset="-122"/>
                <a:ea typeface="微软雅黑" panose="020B0503020204020204" pitchFamily="34" charset="-122"/>
                <a:cs typeface="+mn-ea"/>
                <a:sym typeface="+mn-lt"/>
              </a:endParaRPr>
            </a:p>
          </p:txBody>
        </p:sp>
        <p:grpSp>
          <p:nvGrpSpPr>
            <p:cNvPr id="59" name="组合 58"/>
            <p:cNvGrpSpPr/>
            <p:nvPr/>
          </p:nvGrpSpPr>
          <p:grpSpPr>
            <a:xfrm>
              <a:off x="251900" y="195486"/>
              <a:ext cx="887938" cy="585582"/>
              <a:chOff x="562441" y="531294"/>
              <a:chExt cx="2322326" cy="1531540"/>
            </a:xfrm>
          </p:grpSpPr>
          <p:sp>
            <p:nvSpPr>
              <p:cNvPr id="61" name="圆角矩形 60"/>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2" name="圆角矩形 61"/>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3" name="圆角矩形 62"/>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4" name="圆角矩形 63"/>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5" name="圆角矩形 64"/>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6"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09</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1058545" y="1419860"/>
            <a:ext cx="7272655" cy="1568450"/>
          </a:xfrm>
          <a:prstGeom prst="rect">
            <a:avLst/>
          </a:prstGeom>
          <a:noFill/>
        </p:spPr>
        <p:txBody>
          <a:bodyPr wrap="square" rtlCol="0" anchor="t">
            <a:spAutoFit/>
          </a:bodyPr>
          <a:lstStyle/>
          <a:p>
            <a:pPr marL="285750" indent="-285750" fontAlgn="auto">
              <a:lnSpc>
                <a:spcPct val="150000"/>
              </a:lnSpc>
              <a:buFont typeface="Arial" panose="020B0604020202020204" pitchFamily="34" charset="0"/>
              <a:buChar char="•"/>
            </a:pPr>
            <a:r>
              <a:rPr lang="zh-CN" altLang="en-US" sz="1600" dirty="0">
                <a:latin typeface="黑体" panose="02010609060101010101" charset="-122"/>
                <a:ea typeface="黑体" panose="02010609060101010101" charset="-122"/>
                <a:cs typeface="黑体" panose="02010609060101010101" charset="-122"/>
              </a:rPr>
              <a:t>县级和地市级用户可以录入和订正传染病报告卡信息、流行病学个案调查信息、血清学检测结果模块；</a:t>
            </a:r>
          </a:p>
          <a:p>
            <a:pPr marL="285750" indent="-285750" fontAlgn="auto">
              <a:lnSpc>
                <a:spcPct val="150000"/>
              </a:lnSpc>
              <a:buFont typeface="Arial" panose="020B0604020202020204" pitchFamily="34" charset="0"/>
              <a:buChar char="•"/>
            </a:pPr>
            <a:r>
              <a:rPr lang="zh-CN" altLang="en-US" sz="1600" dirty="0">
                <a:latin typeface="黑体" panose="02010609060101010101" charset="-122"/>
                <a:ea typeface="黑体" panose="02010609060101010101" charset="-122"/>
                <a:cs typeface="黑体" panose="02010609060101010101" charset="-122"/>
              </a:rPr>
              <a:t>县级、地市级和省级用户可以录入和订正核酸检测结果模块，地市级和省级用户可以录入和订正病毒分离结果、基因型鉴定结果、监测病例分类模块</a:t>
            </a: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9"/>
          <p:cNvSpPr txBox="1"/>
          <p:nvPr/>
        </p:nvSpPr>
        <p:spPr>
          <a:xfrm>
            <a:off x="928662" y="1857370"/>
            <a:ext cx="4743775" cy="2562240"/>
          </a:xfrm>
          <a:prstGeom prst="rect">
            <a:avLst/>
          </a:prstGeom>
          <a:noFill/>
        </p:spPr>
        <p:txBody>
          <a:bodyPr wrap="square" lIns="68580" tIns="34290" rIns="68580" bIns="34290" rtlCol="0">
            <a:spAutoFit/>
          </a:bodyPr>
          <a:lstStyle/>
          <a:p>
            <a:pPr lvl="0" algn="l">
              <a:lnSpc>
                <a:spcPct val="150000"/>
              </a:lnSpc>
              <a:buClrTx/>
              <a:buSzTx/>
              <a:buFontTx/>
            </a:pPr>
            <a:r>
              <a:rPr lang="en-US" altLang="zh-CN" dirty="0" smtClean="0">
                <a:solidFill>
                  <a:srgbClr val="002060"/>
                </a:solidFill>
                <a:latin typeface="黑体" panose="02010609060101010101" charset="-122"/>
                <a:ea typeface="黑体" panose="02010609060101010101" charset="-122"/>
                <a:cs typeface="黑体" panose="02010609060101010101" charset="-122"/>
                <a:sym typeface="+mn-lt"/>
              </a:rPr>
              <a:t>1.</a:t>
            </a:r>
            <a:r>
              <a:rPr lang="zh-CN" altLang="en-US" dirty="0" smtClean="0">
                <a:solidFill>
                  <a:srgbClr val="002060"/>
                </a:solidFill>
                <a:latin typeface="黑体" panose="02010609060101010101" charset="-122"/>
                <a:ea typeface="黑体" panose="02010609060101010101" charset="-122"/>
                <a:cs typeface="黑体" panose="02010609060101010101" charset="-122"/>
                <a:sym typeface="+mn-lt"/>
              </a:rPr>
              <a:t>乙类传染病</a:t>
            </a:r>
            <a:endParaRPr lang="en-US" altLang="zh-CN" dirty="0" smtClean="0">
              <a:solidFill>
                <a:srgbClr val="002060"/>
              </a:solidFill>
              <a:latin typeface="黑体" panose="02010609060101010101" charset="-122"/>
              <a:ea typeface="黑体" panose="02010609060101010101" charset="-122"/>
              <a:cs typeface="黑体" panose="02010609060101010101" charset="-122"/>
              <a:sym typeface="+mn-lt"/>
            </a:endParaRPr>
          </a:p>
          <a:p>
            <a:pPr lvl="0" algn="l">
              <a:lnSpc>
                <a:spcPct val="150000"/>
              </a:lnSpc>
              <a:buClrTx/>
              <a:buSzTx/>
              <a:buFontTx/>
            </a:pPr>
            <a:r>
              <a:rPr lang="en-US" altLang="zh-CN" dirty="0" smtClean="0">
                <a:solidFill>
                  <a:srgbClr val="002060"/>
                </a:solidFill>
                <a:latin typeface="黑体" panose="02010609060101010101" charset="-122"/>
                <a:ea typeface="黑体" panose="02010609060101010101" charset="-122"/>
                <a:cs typeface="黑体" panose="02010609060101010101" charset="-122"/>
                <a:sym typeface="+mn-lt"/>
              </a:rPr>
              <a:t>2.</a:t>
            </a:r>
            <a:r>
              <a:rPr lang="zh-CN" altLang="en-US" dirty="0" smtClean="0">
                <a:solidFill>
                  <a:srgbClr val="002060"/>
                </a:solidFill>
                <a:latin typeface="黑体" panose="02010609060101010101" charset="-122"/>
                <a:ea typeface="黑体" panose="02010609060101010101" charset="-122"/>
                <a:cs typeface="黑体" panose="02010609060101010101" charset="-122"/>
                <a:sym typeface="+mn-lt"/>
              </a:rPr>
              <a:t>急性呼吸道疾病，</a:t>
            </a:r>
            <a:r>
              <a:rPr lang="en-US" altLang="zh-CN" dirty="0" smtClean="0">
                <a:solidFill>
                  <a:srgbClr val="FF0000"/>
                </a:solidFill>
                <a:latin typeface="黑体" panose="02010609060101010101" charset="-122"/>
                <a:ea typeface="黑体" panose="02010609060101010101" charset="-122"/>
                <a:cs typeface="黑体" panose="02010609060101010101" charset="-122"/>
                <a:sym typeface="+mn-lt"/>
              </a:rPr>
              <a:t>R0=12~18</a:t>
            </a:r>
            <a:r>
              <a:rPr lang="zh-CN" altLang="en-US" dirty="0" smtClean="0">
                <a:solidFill>
                  <a:srgbClr val="002060"/>
                </a:solidFill>
                <a:latin typeface="黑体" panose="02010609060101010101" charset="-122"/>
                <a:ea typeface="黑体" panose="02010609060101010101" charset="-122"/>
                <a:cs typeface="黑体" panose="02010609060101010101" charset="-122"/>
                <a:sym typeface="+mn-lt"/>
              </a:rPr>
              <a:t>（新冠</a:t>
            </a:r>
            <a:r>
              <a:rPr lang="en-US" altLang="zh-CN" dirty="0" smtClean="0">
                <a:solidFill>
                  <a:srgbClr val="002060"/>
                </a:solidFill>
                <a:latin typeface="黑体" panose="02010609060101010101" charset="-122"/>
                <a:ea typeface="黑体" panose="02010609060101010101" charset="-122"/>
                <a:cs typeface="黑体" panose="02010609060101010101" charset="-122"/>
                <a:sym typeface="+mn-lt"/>
              </a:rPr>
              <a:t>R0=5.7</a:t>
            </a:r>
            <a:r>
              <a:rPr lang="zh-CN" altLang="en-US" dirty="0" smtClean="0">
                <a:solidFill>
                  <a:srgbClr val="002060"/>
                </a:solidFill>
                <a:latin typeface="黑体" panose="02010609060101010101" charset="-122"/>
                <a:ea typeface="黑体" panose="02010609060101010101" charset="-122"/>
                <a:cs typeface="黑体" panose="02010609060101010101" charset="-122"/>
                <a:sym typeface="+mn-lt"/>
              </a:rPr>
              <a:t>）</a:t>
            </a:r>
            <a:endParaRPr lang="en-US" altLang="zh-CN" dirty="0" smtClean="0">
              <a:solidFill>
                <a:srgbClr val="002060"/>
              </a:solidFill>
              <a:latin typeface="黑体" panose="02010609060101010101" charset="-122"/>
              <a:ea typeface="黑体" panose="02010609060101010101" charset="-122"/>
              <a:cs typeface="黑体" panose="02010609060101010101" charset="-122"/>
              <a:sym typeface="+mn-lt"/>
            </a:endParaRPr>
          </a:p>
          <a:p>
            <a:pPr lvl="0">
              <a:lnSpc>
                <a:spcPct val="150000"/>
              </a:lnSpc>
            </a:pPr>
            <a:r>
              <a:rPr lang="en-US" altLang="zh-CN" dirty="0" smtClean="0">
                <a:solidFill>
                  <a:srgbClr val="002060"/>
                </a:solidFill>
                <a:latin typeface="黑体" panose="02010609060101010101" charset="-122"/>
                <a:ea typeface="黑体" panose="02010609060101010101" charset="-122"/>
                <a:cs typeface="黑体" panose="02010609060101010101" charset="-122"/>
                <a:sym typeface="+mn-lt"/>
              </a:rPr>
              <a:t>3.</a:t>
            </a:r>
            <a:r>
              <a:rPr lang="zh-CN" altLang="en-US" dirty="0" smtClean="0">
                <a:solidFill>
                  <a:srgbClr val="002060"/>
                </a:solidFill>
                <a:latin typeface="黑体" panose="02010609060101010101" charset="-122"/>
                <a:ea typeface="黑体" panose="02010609060101010101" charset="-122"/>
                <a:cs typeface="黑体" panose="02010609060101010101" charset="-122"/>
                <a:sym typeface="+mn-lt"/>
              </a:rPr>
              <a:t>临床上以</a:t>
            </a:r>
            <a:r>
              <a:rPr lang="zh-CN" altLang="en-US" dirty="0" smtClean="0">
                <a:solidFill>
                  <a:srgbClr val="FF0000"/>
                </a:solidFill>
                <a:latin typeface="黑体" panose="02010609060101010101" charset="-122"/>
                <a:ea typeface="黑体" panose="02010609060101010101" charset="-122"/>
                <a:cs typeface="黑体" panose="02010609060101010101" charset="-122"/>
                <a:sym typeface="+mn-lt"/>
              </a:rPr>
              <a:t>发热、上呼吸道炎症、眼结膜炎及皮肤出现红色斑丘疹和颊黏膜上有麻疹黏膜斑，疹退后遗留色素沉着伴糠麸样脱屑</a:t>
            </a:r>
            <a:r>
              <a:rPr lang="zh-CN" altLang="en-US" dirty="0" smtClean="0">
                <a:solidFill>
                  <a:srgbClr val="002060"/>
                </a:solidFill>
                <a:latin typeface="黑体" panose="02010609060101010101" charset="-122"/>
                <a:ea typeface="黑体" panose="02010609060101010101" charset="-122"/>
                <a:cs typeface="黑体" panose="02010609060101010101" charset="-122"/>
                <a:sym typeface="+mn-lt"/>
              </a:rPr>
              <a:t>为特征。</a:t>
            </a:r>
            <a:endParaRPr lang="en-US" altLang="zh-CN" dirty="0" smtClean="0">
              <a:solidFill>
                <a:srgbClr val="002060"/>
              </a:solidFill>
              <a:latin typeface="黑体" panose="02010609060101010101" charset="-122"/>
              <a:ea typeface="黑体" panose="02010609060101010101" charset="-122"/>
              <a:cs typeface="黑体" panose="02010609060101010101" charset="-122"/>
              <a:sym typeface="+mn-lt"/>
            </a:endParaRPr>
          </a:p>
          <a:p>
            <a:pPr lvl="0">
              <a:lnSpc>
                <a:spcPct val="150000"/>
              </a:lnSpc>
            </a:pPr>
            <a:r>
              <a:rPr lang="en-US" altLang="zh-CN" dirty="0" smtClean="0">
                <a:solidFill>
                  <a:srgbClr val="002060"/>
                </a:solidFill>
                <a:latin typeface="黑体" panose="02010609060101010101" charset="-122"/>
                <a:ea typeface="黑体" panose="02010609060101010101" charset="-122"/>
                <a:cs typeface="黑体" panose="02010609060101010101" charset="-122"/>
                <a:sym typeface="+mn-lt"/>
              </a:rPr>
              <a:t>4.</a:t>
            </a:r>
            <a:r>
              <a:rPr lang="zh-CN" altLang="en-US" dirty="0" smtClean="0">
                <a:solidFill>
                  <a:srgbClr val="002060"/>
                </a:solidFill>
                <a:latin typeface="黑体" panose="02010609060101010101" charset="-122"/>
                <a:ea typeface="黑体" panose="02010609060101010101" charset="-122"/>
                <a:cs typeface="黑体" panose="02010609060101010101" charset="-122"/>
                <a:sym typeface="+mn-lt"/>
              </a:rPr>
              <a:t>并发症：呼吸道炎症、肺炎、脑炎等。</a:t>
            </a:r>
          </a:p>
        </p:txBody>
      </p:sp>
      <p:sp>
        <p:nvSpPr>
          <p:cNvPr id="17" name="圆角矩形 16"/>
          <p:cNvSpPr/>
          <p:nvPr/>
        </p:nvSpPr>
        <p:spPr>
          <a:xfrm rot="2700000">
            <a:off x="5914881" y="1612141"/>
            <a:ext cx="1823899" cy="1823899"/>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grpSp>
        <p:nvGrpSpPr>
          <p:cNvPr id="5" name="组合 4"/>
          <p:cNvGrpSpPr/>
          <p:nvPr/>
        </p:nvGrpSpPr>
        <p:grpSpPr>
          <a:xfrm>
            <a:off x="959472" y="755455"/>
            <a:ext cx="6755800" cy="1992208"/>
            <a:chOff x="562441" y="531294"/>
            <a:chExt cx="8485999" cy="2502424"/>
          </a:xfrm>
        </p:grpSpPr>
        <p:sp>
          <p:nvSpPr>
            <p:cNvPr id="25" name="圆角矩形 24"/>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3" name="圆角矩形 2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4" name="圆角矩形 2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6" name="圆角矩形 25"/>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7" name="圆角矩形 26"/>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8" name="文本框 4"/>
            <p:cNvSpPr txBox="1"/>
            <p:nvPr/>
          </p:nvSpPr>
          <p:spPr>
            <a:xfrm>
              <a:off x="6805098" y="2453818"/>
              <a:ext cx="2243342" cy="57990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2400" b="0"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麻疹是什么？</a:t>
              </a:r>
              <a:endParaRPr kumimoji="0" lang="zh-CN" altLang="en-US" sz="24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spTree>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bldLst>
      <p:bldP spid="38" grpId="0"/>
      <p:bldP spid="17"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组合 55"/>
          <p:cNvGrpSpPr/>
          <p:nvPr/>
        </p:nvGrpSpPr>
        <p:grpSpPr>
          <a:xfrm>
            <a:off x="251900" y="195486"/>
            <a:ext cx="8568572" cy="766389"/>
            <a:chOff x="251900" y="195486"/>
            <a:chExt cx="8568572" cy="766389"/>
          </a:xfrm>
        </p:grpSpPr>
        <p:cxnSp>
          <p:nvCxnSpPr>
            <p:cNvPr id="57" name="直接连接符 56"/>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8" name="矩形 57"/>
            <p:cNvSpPr/>
            <p:nvPr/>
          </p:nvSpPr>
          <p:spPr>
            <a:xfrm>
              <a:off x="1331640" y="255120"/>
              <a:ext cx="3738880" cy="706755"/>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麻疹风疹系统</a:t>
              </a: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ea"/>
                </a:rPr>
                <a:t>数据管理权限</a:t>
              </a:r>
              <a:endParaRPr lang="zh-CN" altLang="en-US" sz="2000">
                <a:latin typeface="黑体" panose="02010609060101010101" charset="-122"/>
                <a:ea typeface="黑体" panose="02010609060101010101" charset="-122"/>
                <a:cs typeface="黑体" panose="02010609060101010101" charset="-122"/>
              </a:endParaRPr>
            </a:p>
            <a:p>
              <a:pPr defTabSz="913765">
                <a:spcBef>
                  <a:spcPts val="0"/>
                </a:spcBef>
                <a:spcAft>
                  <a:spcPts val="0"/>
                </a:spcAft>
                <a:defRPr/>
              </a:pPr>
              <a:endParaRPr lang="zh-CN" altLang="en-US" sz="2000" b="1" kern="0" dirty="0">
                <a:solidFill>
                  <a:srgbClr val="376092"/>
                </a:solidFill>
                <a:latin typeface="微软雅黑" panose="020B0503020204020204" pitchFamily="34" charset="-122"/>
                <a:ea typeface="微软雅黑" panose="020B0503020204020204" pitchFamily="34" charset="-122"/>
                <a:cs typeface="+mn-ea"/>
                <a:sym typeface="+mn-lt"/>
              </a:endParaRPr>
            </a:p>
          </p:txBody>
        </p:sp>
        <p:grpSp>
          <p:nvGrpSpPr>
            <p:cNvPr id="59" name="组合 58"/>
            <p:cNvGrpSpPr/>
            <p:nvPr/>
          </p:nvGrpSpPr>
          <p:grpSpPr>
            <a:xfrm>
              <a:off x="251900" y="195486"/>
              <a:ext cx="887938" cy="585582"/>
              <a:chOff x="562441" y="531294"/>
              <a:chExt cx="2322326" cy="1531540"/>
            </a:xfrm>
          </p:grpSpPr>
          <p:sp>
            <p:nvSpPr>
              <p:cNvPr id="61" name="圆角矩形 60"/>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2" name="圆角矩形 61"/>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3" name="圆角矩形 62"/>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4" name="圆角矩形 63"/>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5" name="圆角矩形 64"/>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6"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09</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1115695" y="1203960"/>
            <a:ext cx="7054850" cy="2030095"/>
          </a:xfrm>
          <a:prstGeom prst="rect">
            <a:avLst/>
          </a:prstGeom>
          <a:noFill/>
        </p:spPr>
        <p:txBody>
          <a:bodyPr wrap="square" rtlCol="0" anchor="t">
            <a:spAutoFit/>
          </a:bodyPr>
          <a:lstStyle/>
          <a:p>
            <a:pPr indent="0" fontAlgn="auto">
              <a:lnSpc>
                <a:spcPct val="150000"/>
              </a:lnSpc>
              <a:buFont typeface="Arial" panose="020B0604020202020204" pitchFamily="34" charset="0"/>
              <a:buNone/>
            </a:pPr>
            <a:r>
              <a:rPr lang="zh-CN" altLang="en-US" sz="2000" dirty="0">
                <a:latin typeface="黑体" panose="02010609060101010101" charset="-122"/>
                <a:ea typeface="黑体" panose="02010609060101010101" charset="-122"/>
                <a:cs typeface="黑体" panose="02010609060101010101" charset="-122"/>
              </a:rPr>
              <a:t>病例订正与数据审核</a:t>
            </a:r>
          </a:p>
          <a:p>
            <a:pPr indent="0" fontAlgn="auto">
              <a:lnSpc>
                <a:spcPct val="150000"/>
              </a:lnSpc>
              <a:buFont typeface="Arial" panose="020B0604020202020204" pitchFamily="34" charset="0"/>
              <a:buNone/>
            </a:pPr>
            <a:r>
              <a:rPr lang="en-US" altLang="zh-CN" sz="1600" dirty="0">
                <a:latin typeface="黑体" panose="02010609060101010101" charset="-122"/>
                <a:ea typeface="黑体" panose="02010609060101010101" charset="-122"/>
                <a:cs typeface="黑体" panose="02010609060101010101" charset="-122"/>
              </a:rPr>
              <a:t>    </a:t>
            </a:r>
            <a:r>
              <a:rPr lang="zh-CN" altLang="en-US" sz="1600" dirty="0">
                <a:latin typeface="黑体" panose="02010609060101010101" charset="-122"/>
                <a:ea typeface="黑体" panose="02010609060101010101" charset="-122"/>
                <a:cs typeface="黑体" panose="02010609060101010101" charset="-122"/>
              </a:rPr>
              <a:t>县级疾病预防控制机构在检测单位录入血清学或/和病原学检测结果后，根据相应结果并结合流行病学调查信息综合判断，尽量在病例报告后</a:t>
            </a:r>
            <a:r>
              <a:rPr lang="zh-CN" altLang="en-US" sz="1600" dirty="0">
                <a:solidFill>
                  <a:srgbClr val="FF0000"/>
                </a:solidFill>
                <a:latin typeface="黑体" panose="02010609060101010101" charset="-122"/>
                <a:ea typeface="黑体" panose="02010609060101010101" charset="-122"/>
                <a:cs typeface="黑体" panose="02010609060101010101" charset="-122"/>
              </a:rPr>
              <a:t>10日内</a:t>
            </a:r>
            <a:r>
              <a:rPr lang="zh-CN" altLang="en-US" sz="1600" dirty="0">
                <a:latin typeface="黑体" panose="02010609060101010101" charset="-122"/>
                <a:ea typeface="黑体" panose="02010609060101010101" charset="-122"/>
                <a:cs typeface="黑体" panose="02010609060101010101" charset="-122"/>
              </a:rPr>
              <a:t>订正传染病报告卡中的“疾病病种”以及“病例分类”选项。</a:t>
            </a:r>
          </a:p>
          <a:p>
            <a:pPr indent="0" fontAlgn="auto">
              <a:lnSpc>
                <a:spcPct val="150000"/>
              </a:lnSpc>
              <a:buFont typeface="Arial" panose="020B0604020202020204" pitchFamily="34" charset="0"/>
              <a:buNone/>
            </a:pPr>
            <a:r>
              <a:rPr lang="en-US" altLang="zh-CN" sz="1600" dirty="0">
                <a:latin typeface="黑体" panose="02010609060101010101" charset="-122"/>
                <a:ea typeface="黑体" panose="02010609060101010101" charset="-122"/>
                <a:cs typeface="黑体" panose="02010609060101010101" charset="-122"/>
              </a:rPr>
              <a:t>    </a:t>
            </a:r>
            <a:r>
              <a:rPr lang="zh-CN" altLang="en-US" sz="1600" dirty="0">
                <a:latin typeface="黑体" panose="02010609060101010101" charset="-122"/>
                <a:ea typeface="黑体" panose="02010609060101010101" charset="-122"/>
                <a:cs typeface="黑体" panose="02010609060101010101" charset="-122"/>
              </a:rPr>
              <a:t>全年所有监测病例均应在次年1月31日前完成订正。</a:t>
            </a: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组合 55"/>
          <p:cNvGrpSpPr/>
          <p:nvPr/>
        </p:nvGrpSpPr>
        <p:grpSpPr>
          <a:xfrm>
            <a:off x="251900" y="195486"/>
            <a:ext cx="8568572" cy="766389"/>
            <a:chOff x="251900" y="195486"/>
            <a:chExt cx="8568572" cy="766389"/>
          </a:xfrm>
        </p:grpSpPr>
        <p:cxnSp>
          <p:nvCxnSpPr>
            <p:cNvPr id="57" name="直接连接符 56"/>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8" name="矩形 57"/>
            <p:cNvSpPr/>
            <p:nvPr/>
          </p:nvSpPr>
          <p:spPr>
            <a:xfrm>
              <a:off x="1331640" y="255120"/>
              <a:ext cx="3738880" cy="706755"/>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麻疹风疹系统</a:t>
              </a: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ea"/>
                </a:rPr>
                <a:t>数据管理权限</a:t>
              </a:r>
              <a:endParaRPr lang="zh-CN" altLang="en-US" sz="2000">
                <a:latin typeface="黑体" panose="02010609060101010101" charset="-122"/>
                <a:ea typeface="黑体" panose="02010609060101010101" charset="-122"/>
                <a:cs typeface="黑体" panose="02010609060101010101" charset="-122"/>
              </a:endParaRPr>
            </a:p>
            <a:p>
              <a:pPr defTabSz="913765">
                <a:spcBef>
                  <a:spcPts val="0"/>
                </a:spcBef>
                <a:spcAft>
                  <a:spcPts val="0"/>
                </a:spcAft>
                <a:defRPr/>
              </a:pPr>
              <a:endParaRPr lang="zh-CN" altLang="en-US" sz="2000" b="1" kern="0" dirty="0">
                <a:solidFill>
                  <a:srgbClr val="376092"/>
                </a:solidFill>
                <a:latin typeface="微软雅黑" panose="020B0503020204020204" pitchFamily="34" charset="-122"/>
                <a:ea typeface="微软雅黑" panose="020B0503020204020204" pitchFamily="34" charset="-122"/>
                <a:cs typeface="+mn-ea"/>
                <a:sym typeface="+mn-lt"/>
              </a:endParaRPr>
            </a:p>
          </p:txBody>
        </p:sp>
        <p:grpSp>
          <p:nvGrpSpPr>
            <p:cNvPr id="59" name="组合 58"/>
            <p:cNvGrpSpPr/>
            <p:nvPr/>
          </p:nvGrpSpPr>
          <p:grpSpPr>
            <a:xfrm>
              <a:off x="251900" y="195486"/>
              <a:ext cx="887938" cy="585582"/>
              <a:chOff x="562441" y="531294"/>
              <a:chExt cx="2322326" cy="1531540"/>
            </a:xfrm>
          </p:grpSpPr>
          <p:sp>
            <p:nvSpPr>
              <p:cNvPr id="61" name="圆角矩形 60"/>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2" name="圆角矩形 61"/>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3" name="圆角矩形 62"/>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4" name="圆角矩形 63"/>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5" name="圆角矩形 64"/>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6"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09</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1115695" y="1203960"/>
            <a:ext cx="7054850" cy="1291590"/>
          </a:xfrm>
          <a:prstGeom prst="rect">
            <a:avLst/>
          </a:prstGeom>
          <a:noFill/>
        </p:spPr>
        <p:txBody>
          <a:bodyPr wrap="square" rtlCol="0" anchor="t">
            <a:spAutoFit/>
          </a:bodyPr>
          <a:lstStyle/>
          <a:p>
            <a:pPr indent="0" fontAlgn="auto">
              <a:lnSpc>
                <a:spcPct val="150000"/>
              </a:lnSpc>
              <a:buFont typeface="Arial" panose="020B0604020202020204" pitchFamily="34" charset="0"/>
              <a:buNone/>
            </a:pPr>
            <a:r>
              <a:rPr lang="zh-CN" altLang="en-US" sz="2000">
                <a:latin typeface="黑体" panose="02010609060101010101" charset="-122"/>
                <a:ea typeface="黑体" panose="02010609060101010101" charset="-122"/>
                <a:cs typeface="黑体" panose="02010609060101010101" charset="-122"/>
              </a:rPr>
              <a:t>数据查重</a:t>
            </a:r>
          </a:p>
          <a:p>
            <a:pPr indent="0" fontAlgn="auto">
              <a:lnSpc>
                <a:spcPct val="150000"/>
              </a:lnSpc>
              <a:buFont typeface="Arial" panose="020B0604020202020204" pitchFamily="34" charset="0"/>
              <a:buNone/>
            </a:pPr>
            <a:r>
              <a:rPr lang="en-US" altLang="zh-CN" sz="1600">
                <a:latin typeface="黑体" panose="02010609060101010101" charset="-122"/>
                <a:ea typeface="黑体" panose="02010609060101010101" charset="-122"/>
                <a:cs typeface="黑体" panose="02010609060101010101" charset="-122"/>
              </a:rPr>
              <a:t>    </a:t>
            </a:r>
            <a:r>
              <a:rPr lang="zh-CN" altLang="en-US" sz="1600">
                <a:latin typeface="黑体" panose="02010609060101010101" charset="-122"/>
                <a:ea typeface="黑体" panose="02010609060101010101" charset="-122"/>
                <a:cs typeface="黑体" panose="02010609060101010101" charset="-122"/>
              </a:rPr>
              <a:t>县级及以上疾病预防控制机构应至少每旬对麻疹监测信息报告管理系统的麻疹个案信息进行查重，及时删除或订正重复记录。</a:t>
            </a: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组合 51"/>
          <p:cNvGrpSpPr/>
          <p:nvPr/>
        </p:nvGrpSpPr>
        <p:grpSpPr>
          <a:xfrm>
            <a:off x="251900" y="195486"/>
            <a:ext cx="8568572" cy="585582"/>
            <a:chOff x="251900" y="195486"/>
            <a:chExt cx="8568572" cy="585582"/>
          </a:xfrm>
        </p:grpSpPr>
        <p:cxnSp>
          <p:nvCxnSpPr>
            <p:cNvPr id="53" name="直接连接符 52"/>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4" name="矩形 53"/>
            <p:cNvSpPr/>
            <p:nvPr/>
          </p:nvSpPr>
          <p:spPr>
            <a:xfrm>
              <a:off x="1331640" y="255120"/>
              <a:ext cx="6024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麻疹监测信息报告管理系统统计报表样式及计算规则</a:t>
              </a:r>
            </a:p>
          </p:txBody>
        </p:sp>
        <p:grpSp>
          <p:nvGrpSpPr>
            <p:cNvPr id="55" name="组合 54"/>
            <p:cNvGrpSpPr/>
            <p:nvPr/>
          </p:nvGrpSpPr>
          <p:grpSpPr>
            <a:xfrm>
              <a:off x="251900" y="195486"/>
              <a:ext cx="887938" cy="585582"/>
              <a:chOff x="562441" y="531294"/>
              <a:chExt cx="2322326" cy="1531540"/>
            </a:xfrm>
          </p:grpSpPr>
          <p:sp>
            <p:nvSpPr>
              <p:cNvPr id="57" name="圆角矩形 56"/>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8" name="圆角矩形 57"/>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9" name="圆角矩形 58"/>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0" name="圆角矩形 59"/>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1" name="圆角矩形 60"/>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2"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09</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1209040" y="1417955"/>
            <a:ext cx="6650990" cy="1142620"/>
          </a:xfrm>
          <a:prstGeom prst="rect">
            <a:avLst/>
          </a:prstGeom>
          <a:noFill/>
        </p:spPr>
        <p:txBody>
          <a:bodyPr wrap="square" rtlCol="0" anchor="t">
            <a:spAutoFit/>
          </a:bodyPr>
          <a:lstStyle/>
          <a:p>
            <a:pPr fontAlgn="auto">
              <a:lnSpc>
                <a:spcPct val="150000"/>
              </a:lnSpc>
            </a:pPr>
            <a:r>
              <a:rPr lang="zh-CN" altLang="en-US" sz="1600" dirty="0">
                <a:solidFill>
                  <a:srgbClr val="FF0000"/>
                </a:solidFill>
                <a:latin typeface="黑体" panose="02010609060101010101" charset="-122"/>
                <a:ea typeface="黑体" panose="02010609060101010101" charset="-122"/>
                <a:cs typeface="黑体" panose="02010609060101010101" charset="-122"/>
              </a:rPr>
              <a:t>排除麻疹风疹病例数及发病率（/10万）</a:t>
            </a:r>
            <a:r>
              <a:rPr lang="zh-CN" altLang="en-US" sz="1600" dirty="0">
                <a:latin typeface="黑体" panose="02010609060101010101" charset="-122"/>
                <a:ea typeface="黑体" panose="02010609060101010101" charset="-122"/>
                <a:cs typeface="黑体" panose="02010609060101010101" charset="-122"/>
              </a:rPr>
              <a:t>（排除麻疹风疹病例数）（当年年化报告发病率）=报告发病率/当前统计月份×12（如统计1～9月时，则除以9，再乘以12）。</a:t>
            </a: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组合 51"/>
          <p:cNvGrpSpPr/>
          <p:nvPr/>
        </p:nvGrpSpPr>
        <p:grpSpPr>
          <a:xfrm>
            <a:off x="251900" y="195486"/>
            <a:ext cx="8568572" cy="585582"/>
            <a:chOff x="251900" y="195486"/>
            <a:chExt cx="8568572" cy="585582"/>
          </a:xfrm>
        </p:grpSpPr>
        <p:cxnSp>
          <p:nvCxnSpPr>
            <p:cNvPr id="53" name="直接连接符 52"/>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4" name="矩形 53"/>
            <p:cNvSpPr/>
            <p:nvPr/>
          </p:nvSpPr>
          <p:spPr>
            <a:xfrm>
              <a:off x="1331640" y="255120"/>
              <a:ext cx="6024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麻疹监测信息报告管理系统统计报表样式及计算规则</a:t>
              </a:r>
            </a:p>
          </p:txBody>
        </p:sp>
        <p:grpSp>
          <p:nvGrpSpPr>
            <p:cNvPr id="55" name="组合 54"/>
            <p:cNvGrpSpPr/>
            <p:nvPr/>
          </p:nvGrpSpPr>
          <p:grpSpPr>
            <a:xfrm>
              <a:off x="251900" y="195486"/>
              <a:ext cx="887938" cy="585582"/>
              <a:chOff x="562441" y="531294"/>
              <a:chExt cx="2322326" cy="1531540"/>
            </a:xfrm>
          </p:grpSpPr>
          <p:sp>
            <p:nvSpPr>
              <p:cNvPr id="57" name="圆角矩形 56"/>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8" name="圆角矩形 57"/>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9" name="圆角矩形 58"/>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0" name="圆角矩形 59"/>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1" name="圆角矩形 60"/>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2"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09</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916305" y="987425"/>
            <a:ext cx="7118985" cy="1985159"/>
          </a:xfrm>
          <a:prstGeom prst="rect">
            <a:avLst/>
          </a:prstGeom>
          <a:noFill/>
        </p:spPr>
        <p:txBody>
          <a:bodyPr wrap="square" rtlCol="0" anchor="t">
            <a:spAutoFit/>
          </a:bodyPr>
          <a:lstStyle/>
          <a:p>
            <a:pPr fontAlgn="auto">
              <a:lnSpc>
                <a:spcPct val="150000"/>
              </a:lnSpc>
            </a:pPr>
            <a:r>
              <a:rPr lang="zh-CN" altLang="en-US" sz="1600" dirty="0">
                <a:latin typeface="黑体" panose="02010609060101010101" charset="-122"/>
                <a:ea typeface="黑体" panose="02010609060101010101" charset="-122"/>
                <a:cs typeface="黑体" panose="02010609060101010101" charset="-122"/>
              </a:rPr>
              <a:t>48小时内完整调查（病例数）：指查询到的所有“监测病例总数”中，同时满足以下4个条件的病例个数：</a:t>
            </a:r>
          </a:p>
          <a:p>
            <a:pPr marL="342900" indent="-342900" fontAlgn="auto">
              <a:lnSpc>
                <a:spcPct val="150000"/>
              </a:lnSpc>
              <a:buAutoNum type="arabicPeriod"/>
            </a:pPr>
            <a:r>
              <a:rPr lang="zh-CN" altLang="en-US" sz="1600" dirty="0">
                <a:latin typeface="黑体" panose="02010609060101010101" charset="-122"/>
                <a:ea typeface="黑体" panose="02010609060101010101" charset="-122"/>
                <a:cs typeface="黑体" panose="02010609060101010101" charset="-122"/>
              </a:rPr>
              <a:t>流行病学个案模块“调查日期”变量不为空</a:t>
            </a:r>
          </a:p>
          <a:p>
            <a:pPr marL="342900" indent="-342900" fontAlgn="auto">
              <a:lnSpc>
                <a:spcPct val="150000"/>
              </a:lnSpc>
              <a:buAutoNum type="arabicPeriod"/>
            </a:pPr>
            <a:r>
              <a:rPr lang="zh-CN" altLang="en-US" sz="1600" dirty="0">
                <a:latin typeface="黑体" panose="02010609060101010101" charset="-122"/>
                <a:ea typeface="黑体" panose="02010609060101010101" charset="-122"/>
                <a:cs typeface="黑体" panose="02010609060101010101" charset="-122"/>
              </a:rPr>
              <a:t>“调查日期”距“报告日期”的间隔</a:t>
            </a:r>
            <a:r>
              <a:rPr lang="zh-CN" altLang="en-US" sz="1600" dirty="0">
                <a:solidFill>
                  <a:srgbClr val="FF0000"/>
                </a:solidFill>
                <a:latin typeface="黑体" panose="02010609060101010101" charset="-122"/>
                <a:ea typeface="黑体" panose="02010609060101010101" charset="-122"/>
                <a:cs typeface="黑体" panose="02010609060101010101" charset="-122"/>
              </a:rPr>
              <a:t>≤2</a:t>
            </a:r>
            <a:r>
              <a:rPr lang="zh-CN" altLang="en-US" sz="1600" dirty="0" smtClean="0">
                <a:solidFill>
                  <a:srgbClr val="FF0000"/>
                </a:solidFill>
                <a:latin typeface="黑体" panose="02010609060101010101" charset="-122"/>
                <a:ea typeface="黑体" panose="02010609060101010101" charset="-122"/>
                <a:cs typeface="黑体" panose="02010609060101010101" charset="-122"/>
              </a:rPr>
              <a:t>天</a:t>
            </a:r>
            <a:endParaRPr lang="zh-CN" altLang="en-US" sz="1600" dirty="0">
              <a:latin typeface="黑体" panose="02010609060101010101" charset="-122"/>
              <a:ea typeface="黑体" panose="02010609060101010101" charset="-122"/>
              <a:cs typeface="黑体" panose="02010609060101010101" charset="-122"/>
            </a:endParaRPr>
          </a:p>
          <a:p>
            <a:pPr indent="0" fontAlgn="auto">
              <a:lnSpc>
                <a:spcPct val="150000"/>
              </a:lnSpc>
              <a:buNone/>
            </a:pPr>
            <a:endParaRPr lang="zh-CN" altLang="en-US" dirty="0">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组合 51"/>
          <p:cNvGrpSpPr/>
          <p:nvPr/>
        </p:nvGrpSpPr>
        <p:grpSpPr>
          <a:xfrm>
            <a:off x="251900" y="195486"/>
            <a:ext cx="8568572" cy="585582"/>
            <a:chOff x="251900" y="195486"/>
            <a:chExt cx="8568572" cy="585582"/>
          </a:xfrm>
        </p:grpSpPr>
        <p:cxnSp>
          <p:nvCxnSpPr>
            <p:cNvPr id="53" name="直接连接符 52"/>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4" name="矩形 53"/>
            <p:cNvSpPr/>
            <p:nvPr/>
          </p:nvSpPr>
          <p:spPr>
            <a:xfrm>
              <a:off x="1331640" y="255120"/>
              <a:ext cx="6024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麻疹监测信息报告管理系统统计报表样式及计算规则</a:t>
              </a:r>
            </a:p>
          </p:txBody>
        </p:sp>
        <p:grpSp>
          <p:nvGrpSpPr>
            <p:cNvPr id="55" name="组合 54"/>
            <p:cNvGrpSpPr/>
            <p:nvPr/>
          </p:nvGrpSpPr>
          <p:grpSpPr>
            <a:xfrm>
              <a:off x="251900" y="195486"/>
              <a:ext cx="887938" cy="585582"/>
              <a:chOff x="562441" y="531294"/>
              <a:chExt cx="2322326" cy="1531540"/>
            </a:xfrm>
          </p:grpSpPr>
          <p:sp>
            <p:nvSpPr>
              <p:cNvPr id="57" name="圆角矩形 56"/>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8" name="圆角矩形 57"/>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9" name="圆角矩形 58"/>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0" name="圆角矩形 59"/>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1" name="圆角矩形 60"/>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2"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09</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916305" y="987425"/>
            <a:ext cx="7118985" cy="2705036"/>
          </a:xfrm>
          <a:prstGeom prst="rect">
            <a:avLst/>
          </a:prstGeom>
          <a:noFill/>
        </p:spPr>
        <p:txBody>
          <a:bodyPr wrap="square" rtlCol="0" anchor="t">
            <a:spAutoFit/>
          </a:bodyPr>
          <a:lstStyle/>
          <a:p>
            <a:pPr fontAlgn="auto">
              <a:lnSpc>
                <a:spcPct val="150000"/>
              </a:lnSpc>
            </a:pPr>
            <a:r>
              <a:rPr lang="en-US" altLang="zh-CN" sz="1600" dirty="0">
                <a:latin typeface="黑体" panose="02010609060101010101" charset="-122"/>
                <a:ea typeface="黑体" panose="02010609060101010101" charset="-122"/>
                <a:cs typeface="黑体" panose="02010609060101010101" charset="-122"/>
              </a:rPr>
              <a:t>3.</a:t>
            </a:r>
            <a:r>
              <a:rPr lang="zh-CN" altLang="en-US" sz="1600" dirty="0">
                <a:latin typeface="黑体" panose="02010609060101010101" charset="-122"/>
                <a:ea typeface="黑体" panose="02010609060101010101" charset="-122"/>
                <a:cs typeface="黑体" panose="02010609060101010101" charset="-122"/>
              </a:rPr>
              <a:t>“病人现住址”、“是否发热”、“是否出疹”、“含风疹成分疫苗剂次数”、“含麻疹成分疫苗剂次数”、“是否与实验室确诊麻疹病例有流行病学关联”、“是否与实验室确诊风疹病例有流行病学关联”、“可能的感染地”八个变量中：（</a:t>
            </a:r>
            <a:r>
              <a:rPr lang="en-US" altLang="zh-CN" sz="1600" dirty="0">
                <a:latin typeface="黑体" panose="02010609060101010101" charset="-122"/>
                <a:ea typeface="黑体" panose="02010609060101010101" charset="-122"/>
                <a:cs typeface="黑体" panose="02010609060101010101" charset="-122"/>
              </a:rPr>
              <a:t>1</a:t>
            </a:r>
            <a:r>
              <a:rPr lang="zh-CN" altLang="en-US" sz="1600" dirty="0">
                <a:latin typeface="黑体" panose="02010609060101010101" charset="-122"/>
                <a:ea typeface="黑体" panose="02010609060101010101" charset="-122"/>
                <a:cs typeface="黑体" panose="02010609060101010101" charset="-122"/>
              </a:rPr>
              <a:t>）均无空白选项；（</a:t>
            </a:r>
            <a:r>
              <a:rPr lang="en-US" altLang="zh-CN" sz="1600" dirty="0">
                <a:latin typeface="黑体" panose="02010609060101010101" charset="-122"/>
                <a:ea typeface="黑体" panose="02010609060101010101" charset="-122"/>
                <a:cs typeface="黑体" panose="02010609060101010101" charset="-122"/>
              </a:rPr>
              <a:t>2</a:t>
            </a:r>
            <a:r>
              <a:rPr lang="zh-CN" altLang="en-US" sz="1600" dirty="0">
                <a:latin typeface="黑体" panose="02010609060101010101" charset="-122"/>
                <a:ea typeface="黑体" panose="02010609060101010101" charset="-122"/>
                <a:cs typeface="黑体" panose="02010609060101010101" charset="-122"/>
              </a:rPr>
              <a:t>）如果年龄&lt;10岁，“含风疹成分疫苗剂次数”、“含麻疹成分疫苗剂次数”无“不详”。</a:t>
            </a:r>
          </a:p>
          <a:p>
            <a:pPr fontAlgn="auto">
              <a:lnSpc>
                <a:spcPct val="150000"/>
              </a:lnSpc>
            </a:pPr>
            <a:r>
              <a:rPr lang="en-US" altLang="zh-CN" sz="1600" dirty="0">
                <a:latin typeface="黑体" panose="02010609060101010101" charset="-122"/>
                <a:ea typeface="黑体" panose="02010609060101010101" charset="-122"/>
                <a:cs typeface="黑体" panose="02010609060101010101" charset="-122"/>
              </a:rPr>
              <a:t>4.“是否采集第一份血标本”或“是否采集病原学检测标本”变量至少一个选项为“是”</a:t>
            </a: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组合 51"/>
          <p:cNvGrpSpPr/>
          <p:nvPr/>
        </p:nvGrpSpPr>
        <p:grpSpPr>
          <a:xfrm>
            <a:off x="251900" y="195486"/>
            <a:ext cx="8568572" cy="585582"/>
            <a:chOff x="251900" y="195486"/>
            <a:chExt cx="8568572" cy="585582"/>
          </a:xfrm>
        </p:grpSpPr>
        <p:cxnSp>
          <p:nvCxnSpPr>
            <p:cNvPr id="53" name="直接连接符 52"/>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4" name="矩形 53"/>
            <p:cNvSpPr/>
            <p:nvPr/>
          </p:nvSpPr>
          <p:spPr>
            <a:xfrm>
              <a:off x="1331640" y="255120"/>
              <a:ext cx="6024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麻疹监测信息报告管理系统统计报表样式及计算规则</a:t>
              </a:r>
            </a:p>
          </p:txBody>
        </p:sp>
        <p:grpSp>
          <p:nvGrpSpPr>
            <p:cNvPr id="55" name="组合 54"/>
            <p:cNvGrpSpPr/>
            <p:nvPr/>
          </p:nvGrpSpPr>
          <p:grpSpPr>
            <a:xfrm>
              <a:off x="251900" y="195486"/>
              <a:ext cx="887938" cy="585582"/>
              <a:chOff x="562441" y="531294"/>
              <a:chExt cx="2322326" cy="1531540"/>
            </a:xfrm>
          </p:grpSpPr>
          <p:sp>
            <p:nvSpPr>
              <p:cNvPr id="57" name="圆角矩形 56"/>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8" name="圆角矩形 57"/>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9" name="圆角矩形 58"/>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0" name="圆角矩形 59"/>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1" name="圆角矩形 60"/>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2"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09</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916305" y="987425"/>
            <a:ext cx="7118985" cy="3046988"/>
          </a:xfrm>
          <a:prstGeom prst="rect">
            <a:avLst/>
          </a:prstGeom>
          <a:noFill/>
        </p:spPr>
        <p:txBody>
          <a:bodyPr wrap="square" rtlCol="0" anchor="t">
            <a:spAutoFit/>
          </a:bodyPr>
          <a:lstStyle/>
          <a:p>
            <a:pPr fontAlgn="auto">
              <a:lnSpc>
                <a:spcPct val="150000"/>
              </a:lnSpc>
            </a:pPr>
            <a:r>
              <a:rPr sz="1600" dirty="0">
                <a:latin typeface="黑体" panose="02010609060101010101" charset="-122"/>
                <a:ea typeface="黑体" panose="02010609060101010101" charset="-122"/>
                <a:cs typeface="黑体" panose="02010609060101010101" charset="-122"/>
              </a:rPr>
              <a:t>血标本送达实验室情况（3日内送达实验室份数）：是指所查询到的所有“监测病例总数”中</a:t>
            </a:r>
            <a:r>
              <a:rPr lang="zh-CN" sz="1600" dirty="0">
                <a:latin typeface="黑体" panose="02010609060101010101" charset="-122"/>
                <a:ea typeface="黑体" panose="02010609060101010101" charset="-122"/>
                <a:cs typeface="黑体" panose="02010609060101010101" charset="-122"/>
              </a:rPr>
              <a:t>：</a:t>
            </a:r>
          </a:p>
          <a:p>
            <a:pPr marL="342900" indent="-342900" fontAlgn="auto">
              <a:lnSpc>
                <a:spcPct val="150000"/>
              </a:lnSpc>
              <a:buAutoNum type="arabicPeriod"/>
            </a:pPr>
            <a:r>
              <a:rPr lang="zh-CN" sz="1600" dirty="0">
                <a:latin typeface="黑体" panose="02010609060101010101" charset="-122"/>
                <a:ea typeface="黑体" panose="02010609060101010101" charset="-122"/>
                <a:cs typeface="黑体" panose="02010609060101010101" charset="-122"/>
              </a:rPr>
              <a:t>“是否采集第一份血标本”选项为“是”且第一份血标本“采集日期”选项不为空的病例中，“第一份血标本收到日期”不为空且“第一份血标本收到日期”距第一份血标本“采集日期”</a:t>
            </a:r>
            <a:r>
              <a:rPr lang="zh-CN" sz="1600" dirty="0">
                <a:solidFill>
                  <a:srgbClr val="FF0000"/>
                </a:solidFill>
                <a:latin typeface="黑体" panose="02010609060101010101" charset="-122"/>
                <a:ea typeface="黑体" panose="02010609060101010101" charset="-122"/>
                <a:cs typeface="黑体" panose="02010609060101010101" charset="-122"/>
              </a:rPr>
              <a:t>≤3天</a:t>
            </a:r>
            <a:r>
              <a:rPr lang="zh-CN" sz="1600" dirty="0">
                <a:latin typeface="黑体" panose="02010609060101010101" charset="-122"/>
                <a:ea typeface="黑体" panose="02010609060101010101" charset="-122"/>
                <a:cs typeface="黑体" panose="02010609060101010101" charset="-122"/>
              </a:rPr>
              <a:t>的病例个数，加上</a:t>
            </a:r>
          </a:p>
          <a:p>
            <a:pPr marL="342900" indent="-342900" fontAlgn="auto">
              <a:lnSpc>
                <a:spcPct val="150000"/>
              </a:lnSpc>
              <a:buAutoNum type="arabicPeriod"/>
            </a:pPr>
            <a:r>
              <a:rPr lang="zh-CN" sz="1600" dirty="0">
                <a:latin typeface="黑体" panose="02010609060101010101" charset="-122"/>
                <a:ea typeface="黑体" panose="02010609060101010101" charset="-122"/>
                <a:cs typeface="黑体" panose="02010609060101010101" charset="-122"/>
              </a:rPr>
              <a:t>“是否采集第二份血标本”选项为“是”且第二份血标本“采集日期”选项不为空的病例中，“第二份血标本收到日期”不为空且“第二份血标本收到日期”距第二份血标本“采集日期”</a:t>
            </a:r>
            <a:r>
              <a:rPr lang="zh-CN" sz="1600" dirty="0">
                <a:solidFill>
                  <a:srgbClr val="FF0000"/>
                </a:solidFill>
                <a:latin typeface="黑体" panose="02010609060101010101" charset="-122"/>
                <a:ea typeface="黑体" panose="02010609060101010101" charset="-122"/>
                <a:cs typeface="黑体" panose="02010609060101010101" charset="-122"/>
              </a:rPr>
              <a:t>≤3天</a:t>
            </a:r>
            <a:r>
              <a:rPr lang="zh-CN" sz="1600" dirty="0">
                <a:latin typeface="黑体" panose="02010609060101010101" charset="-122"/>
                <a:ea typeface="黑体" panose="02010609060101010101" charset="-122"/>
                <a:cs typeface="黑体" panose="02010609060101010101" charset="-122"/>
              </a:rPr>
              <a:t>的病例个数</a:t>
            </a: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组合 51"/>
          <p:cNvGrpSpPr/>
          <p:nvPr/>
        </p:nvGrpSpPr>
        <p:grpSpPr>
          <a:xfrm>
            <a:off x="251900" y="195486"/>
            <a:ext cx="8568572" cy="585582"/>
            <a:chOff x="251900" y="195486"/>
            <a:chExt cx="8568572" cy="585582"/>
          </a:xfrm>
        </p:grpSpPr>
        <p:cxnSp>
          <p:nvCxnSpPr>
            <p:cNvPr id="53" name="直接连接符 52"/>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4" name="矩形 53"/>
            <p:cNvSpPr/>
            <p:nvPr/>
          </p:nvSpPr>
          <p:spPr>
            <a:xfrm>
              <a:off x="1331640" y="255120"/>
              <a:ext cx="6024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麻疹监测信息报告管理系统统计报表样式及计算规则</a:t>
              </a:r>
            </a:p>
          </p:txBody>
        </p:sp>
        <p:grpSp>
          <p:nvGrpSpPr>
            <p:cNvPr id="55" name="组合 54"/>
            <p:cNvGrpSpPr/>
            <p:nvPr/>
          </p:nvGrpSpPr>
          <p:grpSpPr>
            <a:xfrm>
              <a:off x="251900" y="195486"/>
              <a:ext cx="887938" cy="585582"/>
              <a:chOff x="562441" y="531294"/>
              <a:chExt cx="2322326" cy="1531540"/>
            </a:xfrm>
          </p:grpSpPr>
          <p:sp>
            <p:nvSpPr>
              <p:cNvPr id="57" name="圆角矩形 56"/>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8" name="圆角矩形 57"/>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9" name="圆角矩形 58"/>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0" name="圆角矩形 59"/>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1" name="圆角矩形 60"/>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2"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09</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916305" y="988060"/>
            <a:ext cx="7118985" cy="3416320"/>
          </a:xfrm>
          <a:prstGeom prst="rect">
            <a:avLst/>
          </a:prstGeom>
          <a:noFill/>
        </p:spPr>
        <p:txBody>
          <a:bodyPr wrap="square" rtlCol="0" anchor="t">
            <a:spAutoFit/>
          </a:bodyPr>
          <a:lstStyle/>
          <a:p>
            <a:pPr fontAlgn="auto">
              <a:lnSpc>
                <a:spcPct val="150000"/>
              </a:lnSpc>
            </a:pPr>
            <a:r>
              <a:rPr sz="1600" dirty="0">
                <a:latin typeface="黑体" panose="02010609060101010101" charset="-122"/>
                <a:ea typeface="黑体" panose="02010609060101010101" charset="-122"/>
                <a:cs typeface="黑体" panose="02010609060101010101" charset="-122"/>
              </a:rPr>
              <a:t>血标本检测及时性指标（4天内报告结果比例）：=4天内报告结果份数/收到标本份数×100</a:t>
            </a:r>
            <a:r>
              <a:rPr lang="zh-CN" sz="1600" dirty="0">
                <a:latin typeface="黑体" panose="02010609060101010101" charset="-122"/>
                <a:ea typeface="黑体" panose="02010609060101010101" charset="-122"/>
                <a:cs typeface="黑体" panose="02010609060101010101" charset="-122"/>
              </a:rPr>
              <a:t>：</a:t>
            </a:r>
          </a:p>
          <a:p>
            <a:pPr marL="342900" indent="-342900" fontAlgn="auto">
              <a:lnSpc>
                <a:spcPct val="150000"/>
              </a:lnSpc>
              <a:buAutoNum type="arabicPeriod"/>
            </a:pPr>
            <a:r>
              <a:rPr lang="zh-CN" sz="1600" dirty="0">
                <a:latin typeface="黑体" panose="02010609060101010101" charset="-122"/>
                <a:ea typeface="黑体" panose="02010609060101010101" charset="-122"/>
                <a:cs typeface="黑体" panose="02010609060101010101" charset="-122"/>
              </a:rPr>
              <a:t>4天内报告结果份数：指所有“监测病例总数”中，“第一份血标本检测结果录入日期”距“第一份血标本收到日期”</a:t>
            </a:r>
            <a:r>
              <a:rPr lang="zh-CN" sz="1600" dirty="0">
                <a:solidFill>
                  <a:srgbClr val="FF0000"/>
                </a:solidFill>
                <a:latin typeface="黑体" panose="02010609060101010101" charset="-122"/>
                <a:ea typeface="黑体" panose="02010609060101010101" charset="-122"/>
                <a:cs typeface="黑体" panose="02010609060101010101" charset="-122"/>
              </a:rPr>
              <a:t>≤4天</a:t>
            </a:r>
            <a:r>
              <a:rPr lang="zh-CN" sz="1600" dirty="0">
                <a:latin typeface="黑体" panose="02010609060101010101" charset="-122"/>
                <a:ea typeface="黑体" panose="02010609060101010101" charset="-122"/>
                <a:cs typeface="黑体" panose="02010609060101010101" charset="-122"/>
              </a:rPr>
              <a:t>的病例个数，加上“第二份血标本检测结果录入日期”距“第二份血标本收到日期”≤4天的病例个数。</a:t>
            </a:r>
          </a:p>
          <a:p>
            <a:pPr marL="342900" indent="-342900" fontAlgn="auto">
              <a:lnSpc>
                <a:spcPct val="150000"/>
              </a:lnSpc>
              <a:buAutoNum type="arabicPeriod"/>
            </a:pPr>
            <a:r>
              <a:rPr lang="zh-CN" sz="1600" dirty="0">
                <a:latin typeface="黑体" panose="02010609060101010101" charset="-122"/>
                <a:ea typeface="黑体" panose="02010609060101010101" charset="-122"/>
                <a:cs typeface="黑体" panose="02010609060101010101" charset="-122"/>
              </a:rPr>
              <a:t>血标本检测及时性指标（收到标本份数）：指所有“监测病例总数”中，“第一份血标本收到日期”不为空的病例个数，加上“第二份血标本收到日期”不为空的病例个数之和。</a:t>
            </a: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51"/>
          <p:cNvGrpSpPr/>
          <p:nvPr/>
        </p:nvGrpSpPr>
        <p:grpSpPr>
          <a:xfrm>
            <a:off x="251900" y="195486"/>
            <a:ext cx="8568572" cy="585582"/>
            <a:chOff x="251900" y="195486"/>
            <a:chExt cx="8568572" cy="585582"/>
          </a:xfrm>
        </p:grpSpPr>
        <p:cxnSp>
          <p:nvCxnSpPr>
            <p:cNvPr id="53" name="直接连接符 52"/>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4" name="矩形 53"/>
            <p:cNvSpPr/>
            <p:nvPr/>
          </p:nvSpPr>
          <p:spPr>
            <a:xfrm>
              <a:off x="1331640" y="255120"/>
              <a:ext cx="1210588" cy="40011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监测指标</a:t>
              </a:r>
            </a:p>
          </p:txBody>
        </p:sp>
        <p:grpSp>
          <p:nvGrpSpPr>
            <p:cNvPr id="4" name="组合 54"/>
            <p:cNvGrpSpPr/>
            <p:nvPr/>
          </p:nvGrpSpPr>
          <p:grpSpPr>
            <a:xfrm>
              <a:off x="251900" y="195486"/>
              <a:ext cx="887938" cy="585582"/>
              <a:chOff x="562441" y="531294"/>
              <a:chExt cx="2322326" cy="1531540"/>
            </a:xfrm>
          </p:grpSpPr>
          <p:sp>
            <p:nvSpPr>
              <p:cNvPr id="57" name="圆角矩形 56"/>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8" name="圆角矩形 57"/>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9" name="圆角矩形 58"/>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0" name="圆角矩形 59"/>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1" name="圆角矩形 60"/>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2"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09</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916305" y="988060"/>
            <a:ext cx="7118985" cy="3139321"/>
          </a:xfrm>
          <a:prstGeom prst="rect">
            <a:avLst/>
          </a:prstGeom>
          <a:noFill/>
        </p:spPr>
        <p:txBody>
          <a:bodyPr wrap="square" rtlCol="0" anchor="t">
            <a:spAutoFit/>
          </a:bodyPr>
          <a:lstStyle/>
          <a:p>
            <a:pPr fontAlgn="auto">
              <a:lnSpc>
                <a:spcPct val="150000"/>
              </a:lnSpc>
            </a:pPr>
            <a:r>
              <a:rPr lang="zh-CN" altLang="zh-CN" sz="1600" dirty="0" smtClean="0">
                <a:latin typeface="黑体" panose="02010609060101010101" charset="-122"/>
                <a:ea typeface="黑体" panose="02010609060101010101" charset="-122"/>
              </a:rPr>
              <a:t>麻疹监测病例中的排除病例报告发病率达到</a:t>
            </a:r>
            <a:r>
              <a:rPr lang="en-US" altLang="zh-CN" sz="1600" dirty="0" smtClean="0">
                <a:latin typeface="黑体" panose="02010609060101010101" charset="-122"/>
                <a:ea typeface="黑体" panose="02010609060101010101" charset="-122"/>
              </a:rPr>
              <a:t>2/10</a:t>
            </a:r>
            <a:r>
              <a:rPr lang="zh-CN" altLang="zh-CN" sz="1600" dirty="0" smtClean="0">
                <a:latin typeface="黑体" panose="02010609060101010101" charset="-122"/>
                <a:ea typeface="黑体" panose="02010609060101010101" charset="-122"/>
              </a:rPr>
              <a:t>万以上</a:t>
            </a:r>
            <a:r>
              <a:rPr lang="zh-CN" altLang="en-US" sz="1600" dirty="0" smtClean="0">
                <a:latin typeface="黑体" panose="02010609060101010101" charset="-122"/>
                <a:ea typeface="黑体" panose="02010609060101010101" charset="-122"/>
              </a:rPr>
              <a:t>；</a:t>
            </a:r>
            <a:endParaRPr lang="en-US" altLang="zh-CN" sz="1600" dirty="0" smtClean="0">
              <a:latin typeface="黑体" panose="02010609060101010101" charset="-122"/>
              <a:ea typeface="黑体" panose="02010609060101010101" charset="-122"/>
            </a:endParaRPr>
          </a:p>
          <a:p>
            <a:pPr>
              <a:lnSpc>
                <a:spcPct val="150000"/>
              </a:lnSpc>
            </a:pPr>
            <a:r>
              <a:rPr lang="zh-CN" altLang="zh-CN" sz="1600" dirty="0" smtClean="0">
                <a:latin typeface="黑体" panose="02010609060101010101" charset="-122"/>
                <a:ea typeface="黑体" panose="02010609060101010101" charset="-122"/>
              </a:rPr>
              <a:t>麻疹疑似病例</a:t>
            </a:r>
            <a:r>
              <a:rPr lang="en-US" altLang="zh-CN" sz="1600" dirty="0" smtClean="0">
                <a:latin typeface="黑体" panose="02010609060101010101" charset="-122"/>
                <a:ea typeface="黑体" panose="02010609060101010101" charset="-122"/>
              </a:rPr>
              <a:t>48</a:t>
            </a:r>
            <a:r>
              <a:rPr lang="zh-CN" altLang="zh-CN" sz="1600" dirty="0" smtClean="0">
                <a:latin typeface="黑体" panose="02010609060101010101" charset="-122"/>
                <a:ea typeface="黑体" panose="02010609060101010101" charset="-122"/>
              </a:rPr>
              <a:t>小时完整调查率达到</a:t>
            </a:r>
            <a:r>
              <a:rPr lang="en-US" altLang="zh-CN" sz="1600" dirty="0" smtClean="0">
                <a:latin typeface="黑体" panose="02010609060101010101" charset="-122"/>
                <a:ea typeface="黑体" panose="02010609060101010101" charset="-122"/>
              </a:rPr>
              <a:t>80</a:t>
            </a:r>
            <a:r>
              <a:rPr lang="zh-CN" altLang="zh-CN" sz="1600" dirty="0" smtClean="0">
                <a:latin typeface="黑体" panose="02010609060101010101" charset="-122"/>
                <a:ea typeface="黑体" panose="02010609060101010101" charset="-122"/>
              </a:rPr>
              <a:t>％以上</a:t>
            </a:r>
            <a:r>
              <a:rPr lang="zh-CN" altLang="en-US" sz="1600" dirty="0" smtClean="0">
                <a:latin typeface="黑体" panose="02010609060101010101" charset="-122"/>
                <a:ea typeface="黑体" panose="02010609060101010101" charset="-122"/>
              </a:rPr>
              <a:t>；</a:t>
            </a:r>
            <a:endParaRPr lang="en-US" altLang="zh-CN" sz="1600" dirty="0" smtClean="0">
              <a:latin typeface="黑体" panose="02010609060101010101" charset="-122"/>
              <a:ea typeface="黑体" panose="02010609060101010101" charset="-122"/>
            </a:endParaRPr>
          </a:p>
          <a:p>
            <a:pPr>
              <a:lnSpc>
                <a:spcPct val="150000"/>
              </a:lnSpc>
            </a:pPr>
            <a:r>
              <a:rPr lang="zh-CN" altLang="zh-CN" sz="1600" dirty="0" smtClean="0">
                <a:latin typeface="黑体" panose="02010609060101010101" charset="-122"/>
                <a:ea typeface="黑体" panose="02010609060101010101" charset="-122"/>
              </a:rPr>
              <a:t>实验室血清检测结果</a:t>
            </a:r>
            <a:r>
              <a:rPr lang="en-US" altLang="zh-CN" sz="1600" dirty="0" smtClean="0">
                <a:latin typeface="黑体" panose="02010609060101010101" charset="-122"/>
                <a:ea typeface="黑体" panose="02010609060101010101" charset="-122"/>
              </a:rPr>
              <a:t>7</a:t>
            </a:r>
            <a:r>
              <a:rPr lang="zh-CN" altLang="zh-CN" sz="1600" dirty="0" smtClean="0">
                <a:latin typeface="黑体" panose="02010609060101010101" charset="-122"/>
                <a:ea typeface="黑体" panose="02010609060101010101" charset="-122"/>
              </a:rPr>
              <a:t>天内及时报告率达到</a:t>
            </a:r>
            <a:r>
              <a:rPr lang="en-US" altLang="zh-CN" sz="1600" dirty="0" smtClean="0">
                <a:latin typeface="黑体" panose="02010609060101010101" charset="-122"/>
                <a:ea typeface="黑体" panose="02010609060101010101" charset="-122"/>
              </a:rPr>
              <a:t>80</a:t>
            </a:r>
            <a:r>
              <a:rPr lang="zh-CN" altLang="zh-CN" sz="1600" dirty="0" smtClean="0">
                <a:latin typeface="黑体" panose="02010609060101010101" charset="-122"/>
                <a:ea typeface="黑体" panose="02010609060101010101" charset="-122"/>
              </a:rPr>
              <a:t>％以上</a:t>
            </a:r>
            <a:r>
              <a:rPr lang="zh-CN" altLang="en-US" sz="1600" dirty="0" smtClean="0">
                <a:latin typeface="黑体" panose="02010609060101010101" charset="-122"/>
                <a:ea typeface="黑体" panose="02010609060101010101" charset="-122"/>
              </a:rPr>
              <a:t>；</a:t>
            </a:r>
            <a:endParaRPr lang="en-US" altLang="zh-CN" sz="1600" dirty="0" smtClean="0">
              <a:latin typeface="黑体" panose="02010609060101010101" charset="-122"/>
              <a:ea typeface="黑体" panose="02010609060101010101" charset="-122"/>
            </a:endParaRPr>
          </a:p>
          <a:p>
            <a:pPr>
              <a:lnSpc>
                <a:spcPct val="150000"/>
              </a:lnSpc>
            </a:pPr>
            <a:r>
              <a:rPr lang="zh-CN" altLang="zh-CN" sz="1600" dirty="0" smtClean="0">
                <a:latin typeface="黑体" panose="02010609060101010101" charset="-122"/>
                <a:ea typeface="黑体" panose="02010609060101010101" charset="-122"/>
              </a:rPr>
              <a:t>麻疹疑似病例血标本采集率达到</a:t>
            </a:r>
            <a:r>
              <a:rPr lang="en-US" altLang="zh-CN" sz="1600" dirty="0" smtClean="0">
                <a:latin typeface="黑体" panose="02010609060101010101" charset="-122"/>
                <a:ea typeface="黑体" panose="02010609060101010101" charset="-122"/>
              </a:rPr>
              <a:t>80</a:t>
            </a:r>
            <a:r>
              <a:rPr lang="zh-CN" altLang="zh-CN" sz="1600" dirty="0" smtClean="0">
                <a:latin typeface="黑体" panose="02010609060101010101" charset="-122"/>
                <a:ea typeface="黑体" panose="02010609060101010101" charset="-122"/>
              </a:rPr>
              <a:t>％以上</a:t>
            </a:r>
            <a:r>
              <a:rPr lang="zh-CN" altLang="en-US" sz="1600" dirty="0" smtClean="0">
                <a:latin typeface="黑体" panose="02010609060101010101" charset="-122"/>
                <a:ea typeface="黑体" panose="02010609060101010101" charset="-122"/>
              </a:rPr>
              <a:t>；</a:t>
            </a:r>
            <a:endParaRPr lang="en-US" altLang="zh-CN" sz="1600" dirty="0" smtClean="0">
              <a:latin typeface="黑体" panose="02010609060101010101" charset="-122"/>
              <a:ea typeface="黑体" panose="02010609060101010101" charset="-122"/>
            </a:endParaRPr>
          </a:p>
          <a:p>
            <a:pPr>
              <a:lnSpc>
                <a:spcPct val="150000"/>
              </a:lnSpc>
            </a:pPr>
            <a:r>
              <a:rPr lang="zh-CN" altLang="zh-CN" sz="1600" dirty="0" smtClean="0">
                <a:latin typeface="黑体" panose="02010609060101010101" charset="-122"/>
                <a:ea typeface="黑体" panose="02010609060101010101" charset="-122"/>
              </a:rPr>
              <a:t>麻疹暴发疫情血清学确诊率到达</a:t>
            </a:r>
            <a:r>
              <a:rPr lang="en-US" altLang="zh-CN" sz="1600" dirty="0" smtClean="0">
                <a:latin typeface="黑体" panose="02010609060101010101" charset="-122"/>
                <a:ea typeface="黑体" panose="02010609060101010101" charset="-122"/>
              </a:rPr>
              <a:t>90</a:t>
            </a:r>
            <a:r>
              <a:rPr lang="zh-CN" altLang="zh-CN" sz="1600" dirty="0" smtClean="0">
                <a:latin typeface="黑体" panose="02010609060101010101" charset="-122"/>
                <a:ea typeface="黑体" panose="02010609060101010101" charset="-122"/>
              </a:rPr>
              <a:t>％以上</a:t>
            </a:r>
            <a:r>
              <a:rPr lang="zh-CN" altLang="en-US" sz="1600" dirty="0" smtClean="0">
                <a:latin typeface="黑体" panose="02010609060101010101" charset="-122"/>
                <a:ea typeface="黑体" panose="02010609060101010101" charset="-122"/>
              </a:rPr>
              <a:t>；</a:t>
            </a:r>
            <a:endParaRPr lang="en-US" altLang="zh-CN" sz="1600" dirty="0" smtClean="0">
              <a:latin typeface="黑体" panose="02010609060101010101" charset="-122"/>
              <a:ea typeface="黑体" panose="02010609060101010101" charset="-122"/>
            </a:endParaRPr>
          </a:p>
          <a:p>
            <a:pPr>
              <a:lnSpc>
                <a:spcPct val="150000"/>
              </a:lnSpc>
            </a:pPr>
            <a:r>
              <a:rPr lang="zh-CN" altLang="zh-CN" sz="1600" dirty="0" smtClean="0">
                <a:latin typeface="黑体" panose="02010609060101010101" charset="-122"/>
                <a:ea typeface="黑体" panose="02010609060101010101" charset="-122"/>
              </a:rPr>
              <a:t>采集病原学标本的暴发疫情数占暴发疫情总起数的百分比达到</a:t>
            </a:r>
            <a:r>
              <a:rPr lang="en-US" altLang="zh-CN" sz="1600" dirty="0" smtClean="0">
                <a:latin typeface="黑体" panose="02010609060101010101" charset="-122"/>
                <a:ea typeface="黑体" panose="02010609060101010101" charset="-122"/>
              </a:rPr>
              <a:t>80</a:t>
            </a:r>
            <a:r>
              <a:rPr lang="zh-CN" altLang="zh-CN" sz="1600" dirty="0" smtClean="0">
                <a:latin typeface="黑体" panose="02010609060101010101" charset="-122"/>
                <a:ea typeface="黑体" panose="02010609060101010101" charset="-122"/>
              </a:rPr>
              <a:t>％以上</a:t>
            </a:r>
            <a:r>
              <a:rPr lang="zh-CN" altLang="en-US" sz="1600" dirty="0" smtClean="0">
                <a:latin typeface="黑体" panose="02010609060101010101" charset="-122"/>
                <a:ea typeface="黑体" panose="02010609060101010101" charset="-122"/>
              </a:rPr>
              <a:t>。</a:t>
            </a:r>
            <a:endParaRPr lang="en-US" altLang="zh-CN" sz="1600" dirty="0" smtClean="0">
              <a:latin typeface="黑体" panose="02010609060101010101" charset="-122"/>
              <a:ea typeface="黑体" panose="02010609060101010101" charset="-122"/>
            </a:endParaRPr>
          </a:p>
          <a:p>
            <a:pPr>
              <a:lnSpc>
                <a:spcPct val="150000"/>
              </a:lnSpc>
            </a:pPr>
            <a:endParaRPr lang="zh-CN" altLang="zh-CN" dirty="0" smtClean="0"/>
          </a:p>
          <a:p>
            <a:pPr fontAlgn="auto">
              <a:lnSpc>
                <a:spcPct val="150000"/>
              </a:lnSpc>
            </a:pPr>
            <a:endParaRPr lang="zh-CN" dirty="0">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9"/>
          <p:cNvSpPr txBox="1"/>
          <p:nvPr/>
        </p:nvSpPr>
        <p:spPr>
          <a:xfrm>
            <a:off x="899795" y="2199640"/>
            <a:ext cx="4382135" cy="1250792"/>
          </a:xfrm>
          <a:prstGeom prst="rect">
            <a:avLst/>
          </a:prstGeom>
          <a:noFill/>
        </p:spPr>
        <p:txBody>
          <a:bodyPr wrap="square" lIns="68580" tIns="34290" rIns="68580" bIns="34290" rtlCol="0">
            <a:spAutoFit/>
          </a:bodyPr>
          <a:lstStyle/>
          <a:p>
            <a:pPr lvl="0" algn="just" fontAlgn="base">
              <a:lnSpc>
                <a:spcPct val="150000"/>
              </a:lnSpc>
              <a:spcBef>
                <a:spcPct val="0"/>
              </a:spcBef>
              <a:spcAft>
                <a:spcPct val="0"/>
              </a:spcAft>
            </a:pPr>
            <a:r>
              <a:rPr lang="zh-CN" altLang="en-US" sz="1200" kern="0" dirty="0">
                <a:solidFill>
                  <a:sysClr val="window" lastClr="FFFFFF">
                    <a:lumMod val="50000"/>
                  </a:sysClr>
                </a:solidFill>
                <a:latin typeface="黑体" panose="02010609060101010101" charset="-122"/>
                <a:ea typeface="黑体" panose="02010609060101010101" charset="-122"/>
                <a:cs typeface="黑体" panose="02010609060101010101" charset="-122"/>
                <a:sym typeface="+mn-lt"/>
              </a:rPr>
              <a:t> </a:t>
            </a:r>
            <a:r>
              <a:rPr lang="zh-CN" altLang="en-US" dirty="0" smtClean="0">
                <a:latin typeface="黑体" panose="02010609060101010101" charset="-122"/>
                <a:ea typeface="黑体" panose="02010609060101010101" charset="-122"/>
                <a:cs typeface="黑体" panose="02010609060101010101" charset="-122"/>
                <a:sym typeface="+mn-lt"/>
              </a:rPr>
              <a:t>监测定义:</a:t>
            </a:r>
            <a:r>
              <a:rPr lang="zh-CN" altLang="en-US" dirty="0" smtClean="0">
                <a:solidFill>
                  <a:srgbClr val="FF0000"/>
                </a:solidFill>
                <a:latin typeface="黑体" panose="02010609060101010101" charset="-122"/>
                <a:ea typeface="黑体" panose="02010609060101010101" charset="-122"/>
                <a:cs typeface="黑体" panose="02010609060101010101" charset="-122"/>
                <a:sym typeface="+mn-lt"/>
              </a:rPr>
              <a:t>发热</a:t>
            </a:r>
            <a:r>
              <a:rPr lang="zh-CN" altLang="en-US" dirty="0" smtClean="0">
                <a:latin typeface="黑体" panose="02010609060101010101" charset="-122"/>
                <a:ea typeface="黑体" panose="02010609060101010101" charset="-122"/>
                <a:cs typeface="黑体" panose="02010609060101010101" charset="-122"/>
                <a:sym typeface="+mn-lt"/>
              </a:rPr>
              <a:t>、全身皮肤在起病1-2天出现</a:t>
            </a:r>
            <a:r>
              <a:rPr lang="zh-CN" altLang="en-US" dirty="0" smtClean="0">
                <a:solidFill>
                  <a:srgbClr val="FF0000"/>
                </a:solidFill>
                <a:latin typeface="黑体" panose="02010609060101010101" charset="-122"/>
                <a:ea typeface="黑体" panose="02010609060101010101" charset="-122"/>
                <a:cs typeface="黑体" panose="02010609060101010101" charset="-122"/>
                <a:sym typeface="+mn-lt"/>
              </a:rPr>
              <a:t>红色斑丘疹</a:t>
            </a:r>
            <a:r>
              <a:rPr lang="zh-CN" altLang="en-US" dirty="0" smtClean="0">
                <a:latin typeface="黑体" panose="02010609060101010101" charset="-122"/>
                <a:ea typeface="黑体" panose="02010609060101010101" charset="-122"/>
                <a:cs typeface="黑体" panose="02010609060101010101" charset="-122"/>
                <a:sym typeface="+mn-lt"/>
              </a:rPr>
              <a:t>，或同时伴有耳后、枕后、颈部淋巴结肿大或结膜炎伙伴有关节痛。</a:t>
            </a:r>
            <a:endParaRPr lang="zh-CN" altLang="en-US" dirty="0">
              <a:latin typeface="黑体" panose="02010609060101010101" charset="-122"/>
              <a:ea typeface="黑体" panose="02010609060101010101" charset="-122"/>
              <a:cs typeface="黑体" panose="02010609060101010101" charset="-122"/>
              <a:sym typeface="+mn-lt"/>
            </a:endParaRPr>
          </a:p>
        </p:txBody>
      </p:sp>
      <p:sp>
        <p:nvSpPr>
          <p:cNvPr id="17" name="圆角矩形 16"/>
          <p:cNvSpPr/>
          <p:nvPr/>
        </p:nvSpPr>
        <p:spPr>
          <a:xfrm rot="2700000">
            <a:off x="5914881" y="1612141"/>
            <a:ext cx="1823899" cy="1823899"/>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grpSp>
        <p:nvGrpSpPr>
          <p:cNvPr id="5" name="组合 4"/>
          <p:cNvGrpSpPr/>
          <p:nvPr/>
        </p:nvGrpSpPr>
        <p:grpSpPr>
          <a:xfrm>
            <a:off x="959472" y="755455"/>
            <a:ext cx="6409690" cy="2027555"/>
            <a:chOff x="562441" y="531294"/>
            <a:chExt cx="8051248" cy="2546824"/>
          </a:xfrm>
        </p:grpSpPr>
        <p:sp>
          <p:nvSpPr>
            <p:cNvPr id="25" name="圆角矩形 24"/>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3" name="圆角矩形 2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4" name="圆角矩形 2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6" name="圆角矩形 25"/>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7" name="圆角矩形 26"/>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8" name="文本框 4"/>
            <p:cNvSpPr txBox="1"/>
            <p:nvPr/>
          </p:nvSpPr>
          <p:spPr>
            <a:xfrm>
              <a:off x="7251342" y="2345099"/>
              <a:ext cx="1362347" cy="73301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风疹</a:t>
              </a:r>
            </a:p>
          </p:txBody>
        </p:sp>
      </p:grpSp>
    </p:spTree>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bldLst>
      <p:bldP spid="38" grpId="0"/>
      <p:bldP spid="17" grpId="0" bldLvl="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组合 51"/>
          <p:cNvGrpSpPr/>
          <p:nvPr/>
        </p:nvGrpSpPr>
        <p:grpSpPr>
          <a:xfrm>
            <a:off x="251900" y="195486"/>
            <a:ext cx="8568572" cy="585582"/>
            <a:chOff x="251900" y="195486"/>
            <a:chExt cx="8568572" cy="585582"/>
          </a:xfrm>
        </p:grpSpPr>
        <p:cxnSp>
          <p:nvCxnSpPr>
            <p:cNvPr id="53" name="直接连接符 52"/>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4" name="矩形 53"/>
            <p:cNvSpPr/>
            <p:nvPr/>
          </p:nvSpPr>
          <p:spPr>
            <a:xfrm>
              <a:off x="1331640" y="255120"/>
              <a:ext cx="1452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风疹的传播</a:t>
              </a:r>
            </a:p>
          </p:txBody>
        </p:sp>
        <p:grpSp>
          <p:nvGrpSpPr>
            <p:cNvPr id="55" name="组合 54"/>
            <p:cNvGrpSpPr/>
            <p:nvPr/>
          </p:nvGrpSpPr>
          <p:grpSpPr>
            <a:xfrm>
              <a:off x="251900" y="195486"/>
              <a:ext cx="887938" cy="585582"/>
              <a:chOff x="562441" y="531294"/>
              <a:chExt cx="2322326" cy="1531540"/>
            </a:xfrm>
          </p:grpSpPr>
          <p:sp>
            <p:nvSpPr>
              <p:cNvPr id="57" name="圆角矩形 56"/>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8" name="圆角矩形 57"/>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9" name="圆角矩形 58"/>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0" name="圆角矩形 59"/>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1" name="圆角矩形 60"/>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2"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10</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916305" y="988060"/>
            <a:ext cx="7118985" cy="2584450"/>
          </a:xfrm>
          <a:prstGeom prst="rect">
            <a:avLst/>
          </a:prstGeom>
          <a:noFill/>
        </p:spPr>
        <p:txBody>
          <a:bodyPr wrap="square" rtlCol="0" anchor="t">
            <a:spAutoFit/>
          </a:bodyPr>
          <a:lstStyle/>
          <a:p>
            <a:pPr marL="285750" indent="-285750" fontAlgn="auto">
              <a:lnSpc>
                <a:spcPct val="150000"/>
              </a:lnSpc>
              <a:buFont typeface="Arial" panose="020B0604020202020204" pitchFamily="34" charset="0"/>
              <a:buChar char="•"/>
            </a:pPr>
            <a:r>
              <a:rPr>
                <a:latin typeface="黑体" panose="02010609060101010101" charset="-122"/>
                <a:ea typeface="黑体" panose="02010609060101010101" charset="-122"/>
                <a:cs typeface="黑体" panose="02010609060101010101" charset="-122"/>
              </a:rPr>
              <a:t>人类是风疹病毒的唯一自然宿主;通过飞沫传播;</a:t>
            </a:r>
          </a:p>
          <a:p>
            <a:pPr marL="285750" indent="-285750" fontAlgn="auto">
              <a:lnSpc>
                <a:spcPct val="150000"/>
              </a:lnSpc>
              <a:buFont typeface="Arial" panose="020B0604020202020204" pitchFamily="34" charset="0"/>
              <a:buChar char="•"/>
            </a:pPr>
            <a:r>
              <a:rPr>
                <a:latin typeface="黑体" panose="02010609060101010101" charset="-122"/>
                <a:ea typeface="黑体" panose="02010609060101010101" charset="-122"/>
                <a:cs typeface="黑体" panose="02010609060101010101" charset="-122"/>
              </a:rPr>
              <a:t>在出疹前、中、后数天内传染性最强;</a:t>
            </a:r>
          </a:p>
          <a:p>
            <a:pPr marL="285750" indent="-285750" fontAlgn="auto">
              <a:lnSpc>
                <a:spcPct val="150000"/>
              </a:lnSpc>
              <a:buFont typeface="Arial" panose="020B0604020202020204" pitchFamily="34" charset="0"/>
              <a:buChar char="•"/>
            </a:pPr>
            <a:r>
              <a:rPr>
                <a:latin typeface="黑体" panose="02010609060101010101" charset="-122"/>
                <a:ea typeface="黑体" panose="02010609060101010101" charset="-122"/>
                <a:cs typeface="黑体" panose="02010609060101010101" charset="-122"/>
              </a:rPr>
              <a:t>除鼻咽分泌物外,血、粪、尿中亦有病毒存在;多在冬春季发病,多见于1～5岁儿童,男女发病率均等。</a:t>
            </a:r>
          </a:p>
          <a:p>
            <a:pPr marL="285750" indent="-285750" fontAlgn="auto">
              <a:lnSpc>
                <a:spcPct val="150000"/>
              </a:lnSpc>
              <a:buFont typeface="Arial" panose="020B0604020202020204" pitchFamily="34" charset="0"/>
              <a:buChar char="•"/>
            </a:pPr>
            <a:r>
              <a:rPr>
                <a:latin typeface="黑体" panose="02010609060101010101" charset="-122"/>
                <a:ea typeface="黑体" panose="02010609060101010101" charset="-122"/>
                <a:cs typeface="黑体" panose="02010609060101010101" charset="-122"/>
              </a:rPr>
              <a:t>母亲的抗体可保护6个月前婴儿不发病;母亲孕期原发感染可通过胎盘导致胎儿宫内感染;</a:t>
            </a: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AutoShape 1" descr="C:\Users\Administrator\AppData\Roaming\Tencent\Users\1508238278\QQ\WinTemp\RichOle\)L1NFMRO6RG[[@3Q)~R[7.png"/>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lstStyle/>
          <a:p>
            <a:endParaRPr lang="zh-CN" altLang="en-US"/>
          </a:p>
        </p:txBody>
      </p:sp>
      <p:pic>
        <p:nvPicPr>
          <p:cNvPr id="83970" name="Picture 2" descr="C:\Users\Administrator\AppData\Roaming\Tencent\Users\1508238278\QQ\WinTemp\RichOle\HZ_AXQ78F]~VF3[XYM$V6O0.png"/>
          <p:cNvPicPr>
            <a:picLocks noChangeAspect="1" noChangeArrowheads="1"/>
          </p:cNvPicPr>
          <p:nvPr/>
        </p:nvPicPr>
        <p:blipFill>
          <a:blip r:embed="rId2" cstate="print"/>
          <a:srcRect/>
          <a:stretch>
            <a:fillRect/>
          </a:stretch>
        </p:blipFill>
        <p:spPr bwMode="auto">
          <a:xfrm>
            <a:off x="285720" y="928676"/>
            <a:ext cx="3857625" cy="2886075"/>
          </a:xfrm>
          <a:prstGeom prst="rect">
            <a:avLst/>
          </a:prstGeom>
          <a:noFill/>
        </p:spPr>
      </p:pic>
      <p:pic>
        <p:nvPicPr>
          <p:cNvPr id="83971" name="Picture 3" descr="C:\Users\Administrator\AppData\Roaming\Tencent\Users\1508238278\QQ\WinTemp\RichOle\]EX0`RVHEVE$X}3%F}16(~O.png"/>
          <p:cNvPicPr>
            <a:picLocks noChangeAspect="1" noChangeArrowheads="1"/>
          </p:cNvPicPr>
          <p:nvPr/>
        </p:nvPicPr>
        <p:blipFill>
          <a:blip r:embed="rId3" cstate="print"/>
          <a:srcRect/>
          <a:stretch>
            <a:fillRect/>
          </a:stretch>
        </p:blipFill>
        <p:spPr bwMode="auto">
          <a:xfrm>
            <a:off x="4429124" y="857238"/>
            <a:ext cx="4414835" cy="3093028"/>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slow" p14:dur="1100" advTm="35000">
        <p14:prism/>
      </p:transition>
    </mc:Choice>
    <mc:Fallback>
      <p:transition spd="slow" advTm="35000">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组合 51"/>
          <p:cNvGrpSpPr/>
          <p:nvPr/>
        </p:nvGrpSpPr>
        <p:grpSpPr>
          <a:xfrm>
            <a:off x="251900" y="195486"/>
            <a:ext cx="8568572" cy="585582"/>
            <a:chOff x="251900" y="195486"/>
            <a:chExt cx="8568572" cy="585582"/>
          </a:xfrm>
        </p:grpSpPr>
        <p:cxnSp>
          <p:nvCxnSpPr>
            <p:cNvPr id="53" name="直接连接符 52"/>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4" name="矩形 53"/>
            <p:cNvSpPr/>
            <p:nvPr/>
          </p:nvSpPr>
          <p:spPr>
            <a:xfrm>
              <a:off x="1331640" y="255120"/>
              <a:ext cx="1452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风疹与麻疹</a:t>
              </a:r>
            </a:p>
          </p:txBody>
        </p:sp>
        <p:grpSp>
          <p:nvGrpSpPr>
            <p:cNvPr id="55" name="组合 54"/>
            <p:cNvGrpSpPr/>
            <p:nvPr/>
          </p:nvGrpSpPr>
          <p:grpSpPr>
            <a:xfrm>
              <a:off x="251900" y="195486"/>
              <a:ext cx="887938" cy="585582"/>
              <a:chOff x="562441" y="531294"/>
              <a:chExt cx="2322326" cy="1531540"/>
            </a:xfrm>
          </p:grpSpPr>
          <p:sp>
            <p:nvSpPr>
              <p:cNvPr id="57" name="圆角矩形 56"/>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8" name="圆角矩形 57"/>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9" name="圆角矩形 58"/>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0" name="圆角矩形 59"/>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1" name="圆角矩形 60"/>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2"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11</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596900" y="988060"/>
            <a:ext cx="7825740" cy="3831818"/>
          </a:xfrm>
          <a:prstGeom prst="rect">
            <a:avLst/>
          </a:prstGeom>
          <a:noFill/>
        </p:spPr>
        <p:txBody>
          <a:bodyPr wrap="square" rtlCol="0" anchor="t">
            <a:spAutoFit/>
          </a:bodyPr>
          <a:lstStyle/>
          <a:p>
            <a:pPr indent="0" fontAlgn="auto">
              <a:lnSpc>
                <a:spcPct val="150000"/>
              </a:lnSpc>
              <a:buFont typeface="Arial" panose="020B0604020202020204" pitchFamily="34" charset="0"/>
              <a:buNone/>
            </a:pPr>
            <a:r>
              <a:rPr lang="en-US" dirty="0" smtClean="0">
                <a:latin typeface="黑体" panose="02010609060101010101" charset="-122"/>
                <a:ea typeface="黑体" panose="02010609060101010101" charset="-122"/>
                <a:cs typeface="黑体" panose="02010609060101010101" charset="-122"/>
              </a:rPr>
              <a:t>    </a:t>
            </a:r>
            <a:r>
              <a:rPr dirty="0" err="1" smtClean="0">
                <a:latin typeface="黑体" panose="02010609060101010101" charset="-122"/>
                <a:ea typeface="黑体" panose="02010609060101010101" charset="-122"/>
                <a:cs typeface="黑体" panose="02010609060101010101" charset="-122"/>
              </a:rPr>
              <a:t>风疹时结膜充血并不像麻疹那样明显</a:t>
            </a:r>
            <a:r>
              <a:rPr dirty="0" err="1">
                <a:latin typeface="黑体" panose="02010609060101010101" charset="-122"/>
                <a:ea typeface="黑体" panose="02010609060101010101" charset="-122"/>
                <a:cs typeface="黑体" panose="02010609060101010101" charset="-122"/>
              </a:rPr>
              <a:t>，且眼部无分泌物</a:t>
            </a:r>
            <a:r>
              <a:rPr dirty="0">
                <a:latin typeface="黑体" panose="02010609060101010101" charset="-122"/>
                <a:ea typeface="黑体" panose="02010609060101010101" charset="-122"/>
                <a:cs typeface="黑体" panose="02010609060101010101" charset="-122"/>
              </a:rPr>
              <a:t>。</a:t>
            </a:r>
            <a:r>
              <a:rPr dirty="0" err="1">
                <a:latin typeface="黑体" panose="02010609060101010101" charset="-122"/>
                <a:ea typeface="黑体" panose="02010609060101010101" charset="-122"/>
                <a:cs typeface="黑体" panose="02010609060101010101" charset="-122"/>
              </a:rPr>
              <a:t>结膜充血的程度及口腔前庭有助于鉴别风疹、麻疹及猩红热</a:t>
            </a:r>
            <a:r>
              <a:rPr dirty="0">
                <a:latin typeface="黑体" panose="02010609060101010101" charset="-122"/>
                <a:ea typeface="黑体" panose="02010609060101010101" charset="-122"/>
                <a:cs typeface="黑体" panose="02010609060101010101" charset="-122"/>
              </a:rPr>
              <a:t>。</a:t>
            </a:r>
            <a:r>
              <a:rPr dirty="0" err="1">
                <a:latin typeface="黑体" panose="02010609060101010101" charset="-122"/>
                <a:ea typeface="黑体" panose="02010609060101010101" charset="-122"/>
                <a:cs typeface="黑体" panose="02010609060101010101" charset="-122"/>
              </a:rPr>
              <a:t>患风疹时,眼部充血但口腔前庭无充血;而麻疹两处均有炎症;猩红热则仅有口腔前庭充血，但眼部依然清亮</a:t>
            </a:r>
            <a:r>
              <a:rPr dirty="0">
                <a:latin typeface="黑体" panose="02010609060101010101" charset="-122"/>
                <a:ea typeface="黑体" panose="02010609060101010101" charset="-122"/>
                <a:cs typeface="黑体" panose="02010609060101010101" charset="-122"/>
              </a:rPr>
              <a:t>。</a:t>
            </a:r>
          </a:p>
          <a:p>
            <a:pPr indent="0" fontAlgn="auto">
              <a:lnSpc>
                <a:spcPct val="150000"/>
              </a:lnSpc>
              <a:buFont typeface="Arial" panose="020B0604020202020204" pitchFamily="34" charset="0"/>
              <a:buNone/>
            </a:pPr>
            <a:r>
              <a:rPr lang="en-US" dirty="0" smtClean="0">
                <a:latin typeface="黑体" panose="02010609060101010101" charset="-122"/>
                <a:ea typeface="黑体" panose="02010609060101010101" charset="-122"/>
                <a:cs typeface="黑体" panose="02010609060101010101" charset="-122"/>
              </a:rPr>
              <a:t>    </a:t>
            </a:r>
            <a:r>
              <a:rPr dirty="0" smtClean="0">
                <a:latin typeface="黑体" panose="02010609060101010101" charset="-122"/>
                <a:ea typeface="黑体" panose="02010609060101010101" charset="-122"/>
                <a:cs typeface="黑体" panose="02010609060101010101" charset="-122"/>
              </a:rPr>
              <a:t>虽然典型风疹呈粉红色斑点样</a:t>
            </a:r>
            <a:r>
              <a:rPr dirty="0">
                <a:latin typeface="黑体" panose="02010609060101010101" charset="-122"/>
                <a:ea typeface="黑体" panose="02010609060101010101" charset="-122"/>
                <a:cs typeface="黑体" panose="02010609060101010101" charset="-122"/>
              </a:rPr>
              <a:t>,易与斑块样暗红色斑丘疹样的麻疹相区别，但差异有时并不明显，当风疹的皮疹有斑丘疹样表现时较易混淆,但:其前驱期持续时间短且无呼吸道卡他性症状有助于诊断。当诊断有疑问时，需进行实验室检测以鉴别诊断:急性期与恢复期之间血清抗体效价是否增高4倍或需证明风疹的特异性lgM抗体。</a:t>
            </a: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组合 51"/>
          <p:cNvGrpSpPr/>
          <p:nvPr/>
        </p:nvGrpSpPr>
        <p:grpSpPr>
          <a:xfrm>
            <a:off x="251900" y="195486"/>
            <a:ext cx="8568572" cy="585582"/>
            <a:chOff x="251900" y="195486"/>
            <a:chExt cx="8568572" cy="585582"/>
          </a:xfrm>
        </p:grpSpPr>
        <p:cxnSp>
          <p:nvCxnSpPr>
            <p:cNvPr id="53" name="直接连接符 52"/>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4" name="矩形 53"/>
            <p:cNvSpPr/>
            <p:nvPr/>
          </p:nvSpPr>
          <p:spPr>
            <a:xfrm>
              <a:off x="1331640" y="255120"/>
              <a:ext cx="3230880" cy="39878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控制麻疹必须同时控制风疹</a:t>
              </a:r>
            </a:p>
          </p:txBody>
        </p:sp>
        <p:grpSp>
          <p:nvGrpSpPr>
            <p:cNvPr id="55" name="组合 54"/>
            <p:cNvGrpSpPr/>
            <p:nvPr/>
          </p:nvGrpSpPr>
          <p:grpSpPr>
            <a:xfrm>
              <a:off x="251900" y="195486"/>
              <a:ext cx="887938" cy="585582"/>
              <a:chOff x="562441" y="531294"/>
              <a:chExt cx="2322326" cy="1531540"/>
            </a:xfrm>
          </p:grpSpPr>
          <p:sp>
            <p:nvSpPr>
              <p:cNvPr id="57" name="圆角矩形 56"/>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8" name="圆角矩形 57"/>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59" name="圆角矩形 58"/>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0" name="圆角矩形 59"/>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1" name="圆角矩形 60"/>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2" name="文本框 4"/>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12</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 name="文本框 1"/>
          <p:cNvSpPr txBox="1"/>
          <p:nvPr/>
        </p:nvSpPr>
        <p:spPr>
          <a:xfrm>
            <a:off x="596900" y="988060"/>
            <a:ext cx="7825740" cy="1753235"/>
          </a:xfrm>
          <a:prstGeom prst="rect">
            <a:avLst/>
          </a:prstGeom>
          <a:noFill/>
        </p:spPr>
        <p:txBody>
          <a:bodyPr wrap="square" rtlCol="0" anchor="t">
            <a:spAutoFit/>
          </a:bodyPr>
          <a:lstStyle/>
          <a:p>
            <a:pPr indent="0" fontAlgn="auto">
              <a:lnSpc>
                <a:spcPct val="150000"/>
              </a:lnSpc>
              <a:buFont typeface="Arial" panose="020B0604020202020204" pitchFamily="34" charset="0"/>
              <a:buNone/>
            </a:pPr>
            <a:r>
              <a:rPr>
                <a:latin typeface="黑体" panose="02010609060101010101" charset="-122"/>
                <a:ea typeface="黑体" panose="02010609060101010101" charset="-122"/>
                <a:cs typeface="黑体" panose="02010609060101010101" charset="-122"/>
              </a:rPr>
              <a:t>原因:</a:t>
            </a:r>
          </a:p>
          <a:p>
            <a:pPr marL="342900" indent="-342900" fontAlgn="auto">
              <a:lnSpc>
                <a:spcPct val="150000"/>
              </a:lnSpc>
              <a:buFont typeface="Arial" panose="020B0604020202020204" pitchFamily="34" charset="0"/>
              <a:buAutoNum type="arabicPeriod"/>
            </a:pPr>
            <a:r>
              <a:rPr>
                <a:latin typeface="黑体" panose="02010609060101010101" charset="-122"/>
                <a:ea typeface="黑体" panose="02010609060101010101" charset="-122"/>
                <a:cs typeface="黑体" panose="02010609060101010101" charset="-122"/>
              </a:rPr>
              <a:t>麻疹与风疹有相似的流行病学特征，并同时流行</a:t>
            </a:r>
          </a:p>
          <a:p>
            <a:pPr marL="342900" indent="-342900" fontAlgn="auto">
              <a:lnSpc>
                <a:spcPct val="150000"/>
              </a:lnSpc>
              <a:buFont typeface="Arial" panose="020B0604020202020204" pitchFamily="34" charset="0"/>
              <a:buAutoNum type="arabicPeriod"/>
            </a:pPr>
            <a:r>
              <a:rPr>
                <a:latin typeface="黑体" panose="02010609060101010101" charset="-122"/>
                <a:ea typeface="黑体" panose="02010609060101010101" charset="-122"/>
                <a:cs typeface="黑体" panose="02010609060101010101" charset="-122"/>
              </a:rPr>
              <a:t>麻疹与风疹在临床上鉴别困难</a:t>
            </a:r>
          </a:p>
          <a:p>
            <a:pPr marL="342900" indent="-342900" fontAlgn="auto">
              <a:lnSpc>
                <a:spcPct val="150000"/>
              </a:lnSpc>
              <a:buFont typeface="Arial" panose="020B0604020202020204" pitchFamily="34" charset="0"/>
              <a:buAutoNum type="arabicPeriod"/>
            </a:pPr>
            <a:r>
              <a:rPr>
                <a:latin typeface="黑体" panose="02010609060101010101" charset="-122"/>
                <a:ea typeface="黑体" panose="02010609060101010101" charset="-122"/>
                <a:cs typeface="黑体" panose="02010609060101010101" charset="-122"/>
              </a:rPr>
              <a:t>控制风疹对消除麻疹的作用</a:t>
            </a:r>
          </a:p>
        </p:txBody>
      </p:sp>
    </p:spTree>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圆角矩形 23"/>
          <p:cNvSpPr/>
          <p:nvPr/>
        </p:nvSpPr>
        <p:spPr>
          <a:xfrm rot="2700000">
            <a:off x="7474061" y="4221928"/>
            <a:ext cx="399563" cy="399563"/>
          </a:xfrm>
          <a:prstGeom prst="roundRect">
            <a:avLst>
              <a:gd name="adj" fmla="val 4810"/>
            </a:avLst>
          </a:prstGeom>
          <a:solidFill>
            <a:srgbClr val="9C9899"/>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7" name="圆角矩形 16"/>
          <p:cNvSpPr/>
          <p:nvPr/>
        </p:nvSpPr>
        <p:spPr>
          <a:xfrm rot="2700000">
            <a:off x="6430345" y="1140972"/>
            <a:ext cx="1323803" cy="1323803"/>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0" name="圆角矩形 19"/>
          <p:cNvSpPr/>
          <p:nvPr/>
        </p:nvSpPr>
        <p:spPr>
          <a:xfrm rot="2700000">
            <a:off x="5699113" y="2947008"/>
            <a:ext cx="1221683" cy="1221683"/>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1" name="圆角矩形 20"/>
          <p:cNvSpPr/>
          <p:nvPr/>
        </p:nvSpPr>
        <p:spPr>
          <a:xfrm rot="2700000">
            <a:off x="7279982" y="2731542"/>
            <a:ext cx="840595" cy="840595"/>
          </a:xfrm>
          <a:prstGeom prst="roundRect">
            <a:avLst>
              <a:gd name="adj" fmla="val 4810"/>
            </a:avLst>
          </a:prstGeom>
          <a:solidFill>
            <a:schemeClr val="bg1">
              <a:lumMod val="50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2" name="圆角矩形 21"/>
          <p:cNvSpPr/>
          <p:nvPr/>
        </p:nvSpPr>
        <p:spPr>
          <a:xfrm rot="2700000">
            <a:off x="7859058" y="2034386"/>
            <a:ext cx="636431" cy="636431"/>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3" name="圆角矩形 22"/>
          <p:cNvSpPr/>
          <p:nvPr/>
        </p:nvSpPr>
        <p:spPr>
          <a:xfrm rot="2700000">
            <a:off x="7942044" y="729761"/>
            <a:ext cx="532017" cy="532017"/>
          </a:xfrm>
          <a:prstGeom prst="roundRect">
            <a:avLst>
              <a:gd name="adj" fmla="val 4810"/>
            </a:avLst>
          </a:prstGeom>
          <a:solidFill>
            <a:schemeClr val="bg1">
              <a:lumMod val="6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 name="圆角矩形 2"/>
          <p:cNvSpPr/>
          <p:nvPr/>
        </p:nvSpPr>
        <p:spPr>
          <a:xfrm rot="18900000">
            <a:off x="-1205537" y="92970"/>
            <a:ext cx="2151435" cy="2065377"/>
          </a:xfrm>
          <a:prstGeom prst="roundRect">
            <a:avLst>
              <a:gd name="adj" fmla="val 8219"/>
            </a:avLst>
          </a:prstGeom>
          <a:no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6" name="圆角矩形 5"/>
          <p:cNvSpPr/>
          <p:nvPr/>
        </p:nvSpPr>
        <p:spPr>
          <a:xfrm rot="18900000">
            <a:off x="967987" y="-869121"/>
            <a:ext cx="1425327" cy="1368314"/>
          </a:xfrm>
          <a:prstGeom prst="roundRect">
            <a:avLst>
              <a:gd name="adj" fmla="val 8219"/>
            </a:avLst>
          </a:prstGeom>
          <a:no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8" name="圆角矩形 7"/>
          <p:cNvSpPr/>
          <p:nvPr/>
        </p:nvSpPr>
        <p:spPr>
          <a:xfrm rot="2700000">
            <a:off x="5569230" y="451226"/>
            <a:ext cx="539452" cy="53945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9" name="圆角矩形 8"/>
          <p:cNvSpPr/>
          <p:nvPr/>
        </p:nvSpPr>
        <p:spPr>
          <a:xfrm rot="2700000">
            <a:off x="7924084" y="441189"/>
            <a:ext cx="539452" cy="53945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0" name="圆角矩形 9"/>
          <p:cNvSpPr/>
          <p:nvPr/>
        </p:nvSpPr>
        <p:spPr>
          <a:xfrm rot="2700000">
            <a:off x="7875903" y="1686659"/>
            <a:ext cx="593998" cy="593998"/>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1" name="圆角矩形 10"/>
          <p:cNvSpPr/>
          <p:nvPr/>
        </p:nvSpPr>
        <p:spPr>
          <a:xfrm rot="2700000">
            <a:off x="6430345" y="757754"/>
            <a:ext cx="1323803" cy="1323803"/>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2" name="圆角矩形 11"/>
          <p:cNvSpPr/>
          <p:nvPr/>
        </p:nvSpPr>
        <p:spPr>
          <a:xfrm rot="2700000">
            <a:off x="7651901" y="2748553"/>
            <a:ext cx="806575" cy="806575"/>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3" name="圆角矩形 12"/>
          <p:cNvSpPr/>
          <p:nvPr/>
        </p:nvSpPr>
        <p:spPr>
          <a:xfrm rot="2700000">
            <a:off x="5702325" y="3377079"/>
            <a:ext cx="1182098" cy="1182098"/>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4" name="圆角矩形 13"/>
          <p:cNvSpPr/>
          <p:nvPr/>
        </p:nvSpPr>
        <p:spPr>
          <a:xfrm rot="2700000">
            <a:off x="4391728" y="3680354"/>
            <a:ext cx="637272" cy="63727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5" name="圆角矩形 14"/>
          <p:cNvSpPr/>
          <p:nvPr/>
        </p:nvSpPr>
        <p:spPr>
          <a:xfrm rot="2700000">
            <a:off x="8304885" y="4287910"/>
            <a:ext cx="637272" cy="63727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6" name="圆角矩形 15"/>
          <p:cNvSpPr/>
          <p:nvPr/>
        </p:nvSpPr>
        <p:spPr>
          <a:xfrm rot="2700000">
            <a:off x="7432318" y="3741845"/>
            <a:ext cx="507367" cy="507367"/>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5" name="圆角矩形 24"/>
          <p:cNvSpPr/>
          <p:nvPr/>
        </p:nvSpPr>
        <p:spPr>
          <a:xfrm rot="2700000">
            <a:off x="5329029" y="4407508"/>
            <a:ext cx="256950" cy="256950"/>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6" name="圆角矩形 25"/>
          <p:cNvSpPr/>
          <p:nvPr/>
        </p:nvSpPr>
        <p:spPr>
          <a:xfrm rot="2700000">
            <a:off x="8302864" y="3845760"/>
            <a:ext cx="256950" cy="256950"/>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7" name="圆角矩形 26"/>
          <p:cNvSpPr/>
          <p:nvPr/>
        </p:nvSpPr>
        <p:spPr>
          <a:xfrm rot="2700000">
            <a:off x="8313355" y="1108110"/>
            <a:ext cx="256950" cy="256950"/>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8" name="圆角矩形 27"/>
          <p:cNvSpPr/>
          <p:nvPr/>
        </p:nvSpPr>
        <p:spPr>
          <a:xfrm rot="2700000">
            <a:off x="6484684" y="2775838"/>
            <a:ext cx="256950" cy="256950"/>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1" name="矩形 30"/>
          <p:cNvSpPr/>
          <p:nvPr/>
        </p:nvSpPr>
        <p:spPr>
          <a:xfrm>
            <a:off x="755576" y="1851670"/>
            <a:ext cx="7344816" cy="830839"/>
          </a:xfrm>
          <a:prstGeom prst="rect">
            <a:avLst/>
          </a:prstGeom>
        </p:spPr>
        <p:txBody>
          <a:bodyPr wrap="square" lIns="91284" tIns="45642" rIns="91284" bIns="45642">
            <a:spAutoFit/>
          </a:bodyPr>
          <a:lstStyle/>
          <a:p>
            <a:r>
              <a:rPr lang="zh-CN" altLang="en-US" sz="4800" b="1" spc="300" dirty="0" smtClean="0">
                <a:solidFill>
                  <a:srgbClr val="133F6B"/>
                </a:solidFill>
                <a:latin typeface="微软雅黑" panose="020B0503020204020204" pitchFamily="34" charset="-122"/>
                <a:ea typeface="微软雅黑" panose="020B0503020204020204" pitchFamily="34" charset="-122"/>
                <a:cs typeface="+mn-ea"/>
                <a:sym typeface="+mn-lt"/>
              </a:rPr>
              <a:t>感谢您的聆听</a:t>
            </a:r>
            <a:endParaRPr lang="zh-CN" altLang="en-US" sz="4800" b="1" spc="3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bldLst>
      <p:bldP spid="24" grpId="0" animBg="1"/>
      <p:bldP spid="17" grpId="0" animBg="1"/>
      <p:bldP spid="20" grpId="0" animBg="1"/>
      <p:bldP spid="21" grpId="0" animBg="1"/>
      <p:bldP spid="22" grpId="0" animBg="1"/>
      <p:bldP spid="23" grpId="0" animBg="1"/>
      <p:bldP spid="3" grpId="0" animBg="1"/>
      <p:bldP spid="6" grpId="0" animBg="1"/>
      <p:bldP spid="8" grpId="0" animBg="1"/>
      <p:bldP spid="9" grpId="0" animBg="1"/>
      <p:bldP spid="10" grpId="0" animBg="1"/>
      <p:bldP spid="11" grpId="0" animBg="1"/>
      <p:bldP spid="12" grpId="0" animBg="1"/>
      <p:bldP spid="13" grpId="0" animBg="1"/>
      <p:bldP spid="14" grpId="0" animBg="1"/>
      <p:bldP spid="15" grpId="0" animBg="1"/>
      <p:bldP spid="16" grpId="0" animBg="1"/>
      <p:bldP spid="25" grpId="0" animBg="1"/>
      <p:bldP spid="26" grpId="0" animBg="1"/>
      <p:bldP spid="27" grpId="0" animBg="1"/>
      <p:bldP spid="28" grpId="0" animBg="1"/>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9"/>
          <p:cNvSpPr txBox="1"/>
          <p:nvPr/>
        </p:nvSpPr>
        <p:spPr>
          <a:xfrm>
            <a:off x="928662" y="2000246"/>
            <a:ext cx="4382135" cy="2377574"/>
          </a:xfrm>
          <a:prstGeom prst="rect">
            <a:avLst/>
          </a:prstGeom>
          <a:noFill/>
        </p:spPr>
        <p:txBody>
          <a:bodyPr wrap="square" lIns="68580" tIns="34290" rIns="68580" bIns="34290" rtlCol="0">
            <a:spAutoFit/>
          </a:bodyPr>
          <a:lstStyle/>
          <a:p>
            <a:pPr lvl="0" algn="l">
              <a:lnSpc>
                <a:spcPct val="150000"/>
              </a:lnSpc>
              <a:buClrTx/>
              <a:buSzTx/>
              <a:buFontTx/>
            </a:pPr>
            <a:r>
              <a:rPr lang="zh-CN" altLang="en-US" dirty="0">
                <a:latin typeface="黑体" panose="02010609060101010101" charset="-122"/>
                <a:ea typeface="黑体" panose="02010609060101010101" charset="-122"/>
                <a:cs typeface="黑体" panose="02010609060101010101" charset="-122"/>
                <a:sym typeface="+mn-lt"/>
              </a:rPr>
              <a:t> 监测病例定义为</a:t>
            </a:r>
            <a:r>
              <a:rPr lang="zh-CN" altLang="en-US" dirty="0">
                <a:solidFill>
                  <a:srgbClr val="FF0000"/>
                </a:solidFill>
                <a:latin typeface="黑体" panose="02010609060101010101" charset="-122"/>
                <a:ea typeface="黑体" panose="02010609060101010101" charset="-122"/>
                <a:cs typeface="黑体" panose="02010609060101010101" charset="-122"/>
                <a:sym typeface="+mn-lt"/>
              </a:rPr>
              <a:t>发热</a:t>
            </a:r>
            <a:r>
              <a:rPr lang="zh-CN" altLang="en-US" dirty="0">
                <a:latin typeface="黑体" panose="02010609060101010101" charset="-122"/>
                <a:ea typeface="黑体" panose="02010609060101010101" charset="-122"/>
                <a:cs typeface="黑体" panose="02010609060101010101" charset="-122"/>
                <a:sym typeface="+mn-lt"/>
              </a:rPr>
              <a:t>、</a:t>
            </a:r>
            <a:r>
              <a:rPr lang="zh-CN" altLang="en-US" dirty="0">
                <a:solidFill>
                  <a:srgbClr val="FF0000"/>
                </a:solidFill>
                <a:latin typeface="黑体" panose="02010609060101010101" charset="-122"/>
                <a:ea typeface="黑体" panose="02010609060101010101" charset="-122"/>
                <a:cs typeface="黑体" panose="02010609060101010101" charset="-122"/>
                <a:sym typeface="+mn-lt"/>
              </a:rPr>
              <a:t>出疹</a:t>
            </a:r>
            <a:r>
              <a:rPr lang="zh-CN" altLang="en-US" dirty="0">
                <a:latin typeface="黑体" panose="02010609060101010101" charset="-122"/>
                <a:ea typeface="黑体" panose="02010609060101010101" charset="-122"/>
                <a:cs typeface="黑体" panose="02010609060101010101" charset="-122"/>
                <a:sym typeface="+mn-lt"/>
              </a:rPr>
              <a:t>，伴</a:t>
            </a:r>
            <a:r>
              <a:rPr lang="zh-CN" altLang="en-US" dirty="0">
                <a:solidFill>
                  <a:srgbClr val="FF0000"/>
                </a:solidFill>
                <a:latin typeface="黑体" panose="02010609060101010101" charset="-122"/>
                <a:ea typeface="黑体" panose="02010609060101010101" charset="-122"/>
                <a:cs typeface="黑体" panose="02010609060101010101" charset="-122"/>
                <a:sym typeface="+mn-lt"/>
              </a:rPr>
              <a:t>咳嗽、卡他性鼻炎、结膜炎、淋巴结肿大、关节炎/关节痛症状之一者</a:t>
            </a:r>
            <a:r>
              <a:rPr lang="zh-CN" altLang="en-US" dirty="0">
                <a:latin typeface="黑体" panose="02010609060101010101" charset="-122"/>
                <a:ea typeface="黑体" panose="02010609060101010101" charset="-122"/>
                <a:cs typeface="黑体" panose="02010609060101010101" charset="-122"/>
                <a:sym typeface="+mn-lt"/>
              </a:rPr>
              <a:t>，或传染病责任疫情报告人怀疑为</a:t>
            </a:r>
            <a:r>
              <a:rPr lang="zh-CN" altLang="en-US" dirty="0" smtClean="0">
                <a:latin typeface="黑体" panose="02010609060101010101" charset="-122"/>
                <a:ea typeface="黑体" panose="02010609060101010101" charset="-122"/>
                <a:cs typeface="黑体" panose="02010609060101010101" charset="-122"/>
                <a:sym typeface="+mn-lt"/>
              </a:rPr>
              <a:t>麻疹的</a:t>
            </a:r>
            <a:r>
              <a:rPr lang="zh-CN" altLang="en-US" dirty="0">
                <a:latin typeface="黑体" panose="02010609060101010101" charset="-122"/>
                <a:ea typeface="黑体" panose="02010609060101010101" charset="-122"/>
                <a:cs typeface="黑体" panose="02010609060101010101" charset="-122"/>
                <a:sym typeface="+mn-lt"/>
              </a:rPr>
              <a:t>病例</a:t>
            </a:r>
            <a:r>
              <a:rPr lang="zh-CN" altLang="en-US" dirty="0" smtClean="0">
                <a:latin typeface="黑体" panose="02010609060101010101" charset="-122"/>
                <a:ea typeface="黑体" panose="02010609060101010101" charset="-122"/>
                <a:cs typeface="黑体" panose="02010609060101010101" charset="-122"/>
                <a:sym typeface="+mn-lt"/>
              </a:rPr>
              <a:t>。</a:t>
            </a:r>
            <a:endParaRPr lang="en-US" altLang="zh-CN" dirty="0" smtClean="0">
              <a:latin typeface="黑体" panose="02010609060101010101" charset="-122"/>
              <a:ea typeface="黑体" panose="02010609060101010101" charset="-122"/>
              <a:cs typeface="黑体" panose="02010609060101010101" charset="-122"/>
              <a:sym typeface="+mn-lt"/>
            </a:endParaRPr>
          </a:p>
          <a:p>
            <a:pPr lvl="0" algn="l">
              <a:lnSpc>
                <a:spcPct val="150000"/>
              </a:lnSpc>
              <a:buClrTx/>
              <a:buSzTx/>
              <a:buFontTx/>
            </a:pPr>
            <a:r>
              <a:rPr lang="zh-CN" altLang="en-US" sz="2800" dirty="0" smtClean="0">
                <a:solidFill>
                  <a:srgbClr val="FF0000"/>
                </a:solidFill>
                <a:latin typeface="华文琥珀" panose="02010800040101010101" pitchFamily="2" charset="-122"/>
                <a:ea typeface="华文琥珀" panose="02010800040101010101" pitchFamily="2" charset="-122"/>
                <a:cs typeface="黑体" panose="02010609060101010101" charset="-122"/>
                <a:sym typeface="+mn-lt"/>
              </a:rPr>
              <a:t>                   </a:t>
            </a:r>
            <a:r>
              <a:rPr lang="zh-CN" altLang="en-US" sz="2800" dirty="0" smtClean="0">
                <a:solidFill>
                  <a:srgbClr val="FF0000"/>
                </a:solidFill>
                <a:latin typeface="华文新魏" panose="02010800040101010101" pitchFamily="2" charset="-122"/>
                <a:ea typeface="华文新魏" panose="02010800040101010101" pitchFamily="2" charset="-122"/>
                <a:cs typeface="黑体" panose="02010609060101010101" charset="-122"/>
                <a:sym typeface="+mn-lt"/>
              </a:rPr>
              <a:t>症状监测！！！</a:t>
            </a:r>
            <a:endParaRPr lang="zh-CN" altLang="en-US" sz="2800" dirty="0">
              <a:solidFill>
                <a:srgbClr val="FF0000"/>
              </a:solidFill>
              <a:latin typeface="华文新魏" panose="02010800040101010101" pitchFamily="2" charset="-122"/>
              <a:ea typeface="华文新魏" panose="02010800040101010101" pitchFamily="2" charset="-122"/>
              <a:cs typeface="黑体" panose="02010609060101010101" charset="-122"/>
              <a:sym typeface="+mn-lt"/>
            </a:endParaRPr>
          </a:p>
        </p:txBody>
      </p:sp>
      <p:sp>
        <p:nvSpPr>
          <p:cNvPr id="17" name="圆角矩形 16"/>
          <p:cNvSpPr/>
          <p:nvPr/>
        </p:nvSpPr>
        <p:spPr>
          <a:xfrm rot="2700000">
            <a:off x="5914881" y="1612141"/>
            <a:ext cx="1823899" cy="1823899"/>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grpSp>
        <p:nvGrpSpPr>
          <p:cNvPr id="2" name="组合 4"/>
          <p:cNvGrpSpPr/>
          <p:nvPr/>
        </p:nvGrpSpPr>
        <p:grpSpPr>
          <a:xfrm>
            <a:off x="959472" y="755455"/>
            <a:ext cx="6898676" cy="1992208"/>
            <a:chOff x="562441" y="531294"/>
            <a:chExt cx="8665466" cy="2502424"/>
          </a:xfrm>
        </p:grpSpPr>
        <p:sp>
          <p:nvSpPr>
            <p:cNvPr id="25" name="圆角矩形 24"/>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3" name="圆角矩形 2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4" name="圆角矩形 2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6" name="圆角矩形 25"/>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7" name="圆角矩形 26"/>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8" name="文本框 4"/>
            <p:cNvSpPr txBox="1"/>
            <p:nvPr/>
          </p:nvSpPr>
          <p:spPr>
            <a:xfrm>
              <a:off x="6535897" y="2453818"/>
              <a:ext cx="2692010" cy="57990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2400" b="0"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麻疹监测病例</a:t>
              </a:r>
              <a:endParaRPr kumimoji="0" lang="zh-CN" altLang="en-US" sz="24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spTree>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bldLst>
      <p:bldP spid="38" grpId="0"/>
      <p:bldP spid="17"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9"/>
          <p:cNvSpPr txBox="1"/>
          <p:nvPr/>
        </p:nvSpPr>
        <p:spPr>
          <a:xfrm>
            <a:off x="928662" y="2285998"/>
            <a:ext cx="4382135" cy="992579"/>
          </a:xfrm>
          <a:prstGeom prst="rect">
            <a:avLst/>
          </a:prstGeom>
          <a:noFill/>
        </p:spPr>
        <p:txBody>
          <a:bodyPr wrap="square" lIns="68580" tIns="34290" rIns="68580" bIns="34290" rtlCol="0">
            <a:spAutoFit/>
          </a:bodyPr>
          <a:lstStyle/>
          <a:p>
            <a:pPr lvl="0" algn="l">
              <a:lnSpc>
                <a:spcPct val="150000"/>
              </a:lnSpc>
              <a:buClrTx/>
              <a:buSzTx/>
              <a:buFontTx/>
            </a:pPr>
            <a:r>
              <a:rPr lang="zh-CN" altLang="en-US" dirty="0">
                <a:solidFill>
                  <a:srgbClr val="0070C0"/>
                </a:solidFill>
                <a:latin typeface="黑体" panose="02010609060101010101" charset="-122"/>
                <a:ea typeface="黑体" panose="02010609060101010101" charset="-122"/>
                <a:cs typeface="黑体" panose="02010609060101010101" charset="-122"/>
                <a:sym typeface="+mn-lt"/>
              </a:rPr>
              <a:t> </a:t>
            </a:r>
            <a:r>
              <a:rPr lang="zh-CN" altLang="en-US" sz="4000" dirty="0" smtClean="0">
                <a:solidFill>
                  <a:srgbClr val="0070C0"/>
                </a:solidFill>
                <a:latin typeface="黑体" panose="02010609060101010101" charset="-122"/>
                <a:ea typeface="黑体" panose="02010609060101010101" charset="-122"/>
                <a:cs typeface="黑体" panose="02010609060101010101" charset="-122"/>
                <a:sym typeface="+mn-lt"/>
              </a:rPr>
              <a:t>医疗机构怎么做？</a:t>
            </a:r>
            <a:endParaRPr lang="zh-CN" altLang="en-US" sz="5400" dirty="0">
              <a:solidFill>
                <a:srgbClr val="0070C0"/>
              </a:solidFill>
              <a:latin typeface="华文新魏" panose="02010800040101010101" pitchFamily="2" charset="-122"/>
              <a:ea typeface="华文新魏" panose="02010800040101010101" pitchFamily="2" charset="-122"/>
              <a:cs typeface="黑体" panose="02010609060101010101" charset="-122"/>
              <a:sym typeface="+mn-lt"/>
            </a:endParaRPr>
          </a:p>
        </p:txBody>
      </p:sp>
      <p:sp>
        <p:nvSpPr>
          <p:cNvPr id="17" name="圆角矩形 16"/>
          <p:cNvSpPr/>
          <p:nvPr/>
        </p:nvSpPr>
        <p:spPr>
          <a:xfrm rot="2700000">
            <a:off x="5914881" y="1612141"/>
            <a:ext cx="1823899" cy="1823899"/>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grpSp>
        <p:nvGrpSpPr>
          <p:cNvPr id="2" name="组合 4"/>
          <p:cNvGrpSpPr/>
          <p:nvPr/>
        </p:nvGrpSpPr>
        <p:grpSpPr>
          <a:xfrm>
            <a:off x="959472" y="755455"/>
            <a:ext cx="6898676" cy="1992208"/>
            <a:chOff x="562441" y="531294"/>
            <a:chExt cx="8665466" cy="2502424"/>
          </a:xfrm>
        </p:grpSpPr>
        <p:sp>
          <p:nvSpPr>
            <p:cNvPr id="25" name="圆角矩形 24"/>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3" name="圆角矩形 2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4" name="圆角矩形 2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6" name="圆角矩形 25"/>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7" name="圆角矩形 26"/>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8" name="文本框 4"/>
            <p:cNvSpPr txBox="1"/>
            <p:nvPr/>
          </p:nvSpPr>
          <p:spPr>
            <a:xfrm>
              <a:off x="6535897" y="2453818"/>
              <a:ext cx="2692010" cy="57990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2400" b="0"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麻疹监测</a:t>
              </a:r>
              <a:endParaRPr kumimoji="0" lang="zh-CN" altLang="en-US" sz="24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spTree>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bldLst>
      <p:bldP spid="38" grpId="0"/>
      <p:bldP spid="17"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AFAFA"/>
            </a:gs>
            <a:gs pos="50000">
              <a:srgbClr val="FBFBFB"/>
            </a:gs>
            <a:gs pos="100000">
              <a:srgbClr val="FCFCFC"/>
            </a:gs>
          </a:gsLst>
          <a:lin ang="5400000"/>
        </a:gradFill>
        <a:effectLst/>
      </p:bgPr>
    </p:bg>
    <p:spTree>
      <p:nvGrpSpPr>
        <p:cNvPr id="1" name=""/>
        <p:cNvGrpSpPr/>
        <p:nvPr/>
      </p:nvGrpSpPr>
      <p:grpSpPr>
        <a:xfrm>
          <a:off x="0" y="0"/>
          <a:ext cx="0" cy="0"/>
          <a:chOff x="0" y="0"/>
          <a:chExt cx="0" cy="0"/>
        </a:xfrm>
      </p:grpSpPr>
      <p:grpSp>
        <p:nvGrpSpPr>
          <p:cNvPr id="45" name="Group 75"/>
          <p:cNvGrpSpPr/>
          <p:nvPr/>
        </p:nvGrpSpPr>
        <p:grpSpPr>
          <a:xfrm>
            <a:off x="1252432" y="2656156"/>
            <a:ext cx="316224" cy="422113"/>
            <a:chOff x="2639219" y="3510757"/>
            <a:chExt cx="348456" cy="465138"/>
          </a:xfrm>
          <a:solidFill>
            <a:schemeClr val="bg1"/>
          </a:solidFill>
        </p:grpSpPr>
        <p:sp>
          <p:nvSpPr>
            <p:cNvPr id="46" name="AutoShape 115"/>
            <p:cNvSpPr/>
            <p:nvPr/>
          </p:nvSpPr>
          <p:spPr bwMode="auto">
            <a:xfrm>
              <a:off x="2639219" y="3510757"/>
              <a:ext cx="348456"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47" name="AutoShape 116"/>
            <p:cNvSpPr/>
            <p:nvPr/>
          </p:nvSpPr>
          <p:spPr bwMode="auto">
            <a:xfrm>
              <a:off x="2784475" y="3786982"/>
              <a:ext cx="57944"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49" name="Group 82"/>
          <p:cNvGrpSpPr/>
          <p:nvPr/>
        </p:nvGrpSpPr>
        <p:grpSpPr>
          <a:xfrm>
            <a:off x="4361351" y="2654493"/>
            <a:ext cx="421392" cy="421392"/>
            <a:chOff x="4439444" y="2582069"/>
            <a:chExt cx="464344" cy="464344"/>
          </a:xfrm>
          <a:solidFill>
            <a:schemeClr val="bg1"/>
          </a:solidFill>
        </p:grpSpPr>
        <p:sp>
          <p:nvSpPr>
            <p:cNvPr id="50" name="AutoShape 123"/>
            <p:cNvSpPr/>
            <p:nvPr/>
          </p:nvSpPr>
          <p:spPr bwMode="auto">
            <a:xfrm>
              <a:off x="4439444" y="258206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1" name="AutoShape 124"/>
            <p:cNvSpPr/>
            <p:nvPr/>
          </p:nvSpPr>
          <p:spPr bwMode="auto">
            <a:xfrm>
              <a:off x="4570413" y="2712244"/>
              <a:ext cx="203200" cy="203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2" name="AutoShape 125"/>
            <p:cNvSpPr/>
            <p:nvPr/>
          </p:nvSpPr>
          <p:spPr bwMode="auto">
            <a:xfrm>
              <a:off x="4613275" y="2755900"/>
              <a:ext cx="116682" cy="1166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54" name="Group 102"/>
          <p:cNvGrpSpPr/>
          <p:nvPr/>
        </p:nvGrpSpPr>
        <p:grpSpPr>
          <a:xfrm>
            <a:off x="7491243" y="2631145"/>
            <a:ext cx="348258" cy="383084"/>
            <a:chOff x="4439444" y="1652588"/>
            <a:chExt cx="464344" cy="464344"/>
          </a:xfrm>
          <a:solidFill>
            <a:schemeClr val="bg1"/>
          </a:solidFill>
        </p:grpSpPr>
        <p:sp>
          <p:nvSpPr>
            <p:cNvPr id="55" name="AutoShape 136"/>
            <p:cNvSpPr/>
            <p:nvPr/>
          </p:nvSpPr>
          <p:spPr bwMode="auto">
            <a:xfrm>
              <a:off x="4686300" y="1710532"/>
              <a:ext cx="152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6" name="AutoShape 137"/>
            <p:cNvSpPr/>
            <p:nvPr/>
          </p:nvSpPr>
          <p:spPr bwMode="auto">
            <a:xfrm>
              <a:off x="4439444" y="1652588"/>
              <a:ext cx="464344" cy="464344"/>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7" name="AutoShape 138"/>
            <p:cNvSpPr/>
            <p:nvPr/>
          </p:nvSpPr>
          <p:spPr bwMode="auto">
            <a:xfrm>
              <a:off x="4686300" y="1652588"/>
              <a:ext cx="217488"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59" name="Group 52"/>
          <p:cNvGrpSpPr/>
          <p:nvPr/>
        </p:nvGrpSpPr>
        <p:grpSpPr>
          <a:xfrm>
            <a:off x="5913518" y="2653772"/>
            <a:ext cx="421392" cy="422113"/>
            <a:chOff x="9145588" y="4435475"/>
            <a:chExt cx="464344" cy="465138"/>
          </a:xfrm>
          <a:solidFill>
            <a:schemeClr val="bg1"/>
          </a:solidFill>
        </p:grpSpPr>
        <p:sp>
          <p:nvSpPr>
            <p:cNvPr id="60" name="AutoShape 7"/>
            <p:cNvSpPr/>
            <p:nvPr/>
          </p:nvSpPr>
          <p:spPr bwMode="auto">
            <a:xfrm>
              <a:off x="9145588" y="4435475"/>
              <a:ext cx="464344" cy="465138"/>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1" name="AutoShape 8"/>
            <p:cNvSpPr/>
            <p:nvPr/>
          </p:nvSpPr>
          <p:spPr bwMode="auto">
            <a:xfrm>
              <a:off x="9348788" y="4638675"/>
              <a:ext cx="57944" cy="57944"/>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2" name="AutoShape 9"/>
            <p:cNvSpPr/>
            <p:nvPr/>
          </p:nvSpPr>
          <p:spPr bwMode="auto">
            <a:xfrm>
              <a:off x="9290050" y="4580732"/>
              <a:ext cx="174625" cy="174625"/>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3" name="AutoShape 10"/>
            <p:cNvSpPr/>
            <p:nvPr/>
          </p:nvSpPr>
          <p:spPr bwMode="auto">
            <a:xfrm>
              <a:off x="9406732" y="4696619"/>
              <a:ext cx="72231" cy="74613"/>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4" name="AutoShape 11"/>
            <p:cNvSpPr/>
            <p:nvPr/>
          </p:nvSpPr>
          <p:spPr bwMode="auto">
            <a:xfrm>
              <a:off x="9435307" y="4725988"/>
              <a:ext cx="103981" cy="106363"/>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5" name="AutoShape 12"/>
            <p:cNvSpPr/>
            <p:nvPr/>
          </p:nvSpPr>
          <p:spPr bwMode="auto">
            <a:xfrm>
              <a:off x="9421019" y="4711700"/>
              <a:ext cx="88106" cy="89694"/>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6" name="AutoShape 13"/>
            <p:cNvSpPr/>
            <p:nvPr/>
          </p:nvSpPr>
          <p:spPr bwMode="auto">
            <a:xfrm>
              <a:off x="9275763" y="4566444"/>
              <a:ext cx="73025" cy="73819"/>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7" name="AutoShape 14"/>
            <p:cNvSpPr/>
            <p:nvPr/>
          </p:nvSpPr>
          <p:spPr bwMode="auto">
            <a:xfrm>
              <a:off x="9217819" y="4508500"/>
              <a:ext cx="103981" cy="105569"/>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8" name="AutoShape 15"/>
            <p:cNvSpPr/>
            <p:nvPr/>
          </p:nvSpPr>
          <p:spPr bwMode="auto">
            <a:xfrm>
              <a:off x="9247188" y="4537075"/>
              <a:ext cx="88107" cy="90488"/>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70" name="Group 68"/>
          <p:cNvGrpSpPr/>
          <p:nvPr/>
        </p:nvGrpSpPr>
        <p:grpSpPr>
          <a:xfrm>
            <a:off x="2830837" y="2677906"/>
            <a:ext cx="318530" cy="422113"/>
            <a:chOff x="3582988" y="3510757"/>
            <a:chExt cx="319088" cy="465138"/>
          </a:xfrm>
          <a:solidFill>
            <a:schemeClr val="bg1"/>
          </a:solidFill>
        </p:grpSpPr>
        <p:sp>
          <p:nvSpPr>
            <p:cNvPr id="71"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72"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sp>
        <p:nvSpPr>
          <p:cNvPr id="114" name="矩形 113"/>
          <p:cNvSpPr/>
          <p:nvPr/>
        </p:nvSpPr>
        <p:spPr>
          <a:xfrm>
            <a:off x="765810" y="820420"/>
            <a:ext cx="7296785" cy="3046988"/>
          </a:xfrm>
          <a:prstGeom prst="rect">
            <a:avLst/>
          </a:prstGeom>
        </p:spPr>
        <p:txBody>
          <a:bodyPr wrap="square">
            <a:spAutoFit/>
          </a:bodyPr>
          <a:lstStyle/>
          <a:p>
            <a:pPr algn="l" fontAlgn="auto">
              <a:lnSpc>
                <a:spcPct val="150000"/>
              </a:lnSpc>
              <a:buClrTx/>
              <a:buSzTx/>
              <a:buFontTx/>
              <a:buNone/>
            </a:pPr>
            <a:endParaRPr lang="en-US" altLang="zh-CN" sz="1600" dirty="0" smtClean="0">
              <a:solidFill>
                <a:srgbClr val="FF0000"/>
              </a:solidFill>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smtClean="0">
                <a:solidFill>
                  <a:srgbClr val="FF0000"/>
                </a:solidFill>
                <a:latin typeface="黑体" panose="02010609060101010101" charset="-122"/>
                <a:ea typeface="黑体" panose="02010609060101010101" charset="-122"/>
                <a:cs typeface="黑体" panose="02010609060101010101" charset="-122"/>
                <a:sym typeface="+mn-lt"/>
              </a:rPr>
              <a:t>1.监测频率</a:t>
            </a:r>
            <a:endParaRPr lang="zh-CN" altLang="en-US" sz="1600" dirty="0">
              <a:solidFill>
                <a:srgbClr val="FF0000"/>
              </a:solidFill>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smtClean="0">
                <a:latin typeface="黑体" panose="02010609060101010101" charset="-122"/>
                <a:ea typeface="黑体" panose="02010609060101010101" charset="-122"/>
                <a:cs typeface="黑体" panose="02010609060101010101" charset="-122"/>
                <a:sym typeface="+mn-lt"/>
              </a:rPr>
              <a:t>每月</a:t>
            </a:r>
            <a:r>
              <a:rPr lang="en-US" altLang="zh-CN" sz="1600" dirty="0" smtClean="0">
                <a:latin typeface="黑体" panose="02010609060101010101" charset="-122"/>
                <a:ea typeface="黑体" panose="02010609060101010101" charset="-122"/>
                <a:cs typeface="黑体" panose="02010609060101010101" charset="-122"/>
                <a:sym typeface="+mn-lt"/>
              </a:rPr>
              <a:t>3</a:t>
            </a:r>
            <a:r>
              <a:rPr lang="zh-CN" altLang="en-US" sz="1600" dirty="0" smtClean="0">
                <a:latin typeface="黑体" panose="02010609060101010101" charset="-122"/>
                <a:ea typeface="黑体" panose="02010609060101010101" charset="-122"/>
                <a:cs typeface="黑体" panose="02010609060101010101" charset="-122"/>
                <a:sym typeface="+mn-lt"/>
              </a:rPr>
              <a:t>次主动搜索（旬搜索），上旬：</a:t>
            </a:r>
            <a:r>
              <a:rPr lang="en-US" altLang="zh-CN" sz="1600" dirty="0" smtClean="0">
                <a:latin typeface="黑体" panose="02010609060101010101" charset="-122"/>
                <a:ea typeface="黑体" panose="02010609060101010101" charset="-122"/>
                <a:cs typeface="黑体" panose="02010609060101010101" charset="-122"/>
                <a:sym typeface="+mn-lt"/>
              </a:rPr>
              <a:t>1-10</a:t>
            </a:r>
            <a:r>
              <a:rPr lang="zh-CN" altLang="en-US" sz="1600" dirty="0" smtClean="0">
                <a:latin typeface="黑体" panose="02010609060101010101" charset="-122"/>
                <a:ea typeface="黑体" panose="02010609060101010101" charset="-122"/>
                <a:cs typeface="黑体" panose="02010609060101010101" charset="-122"/>
                <a:sym typeface="+mn-lt"/>
              </a:rPr>
              <a:t>号；中旬：</a:t>
            </a:r>
            <a:r>
              <a:rPr lang="en-US" altLang="zh-CN" sz="1600" dirty="0" smtClean="0">
                <a:latin typeface="黑体" panose="02010609060101010101" charset="-122"/>
                <a:ea typeface="黑体" panose="02010609060101010101" charset="-122"/>
                <a:cs typeface="黑体" panose="02010609060101010101" charset="-122"/>
                <a:sym typeface="+mn-lt"/>
              </a:rPr>
              <a:t>11-20</a:t>
            </a:r>
            <a:r>
              <a:rPr lang="zh-CN" altLang="en-US" sz="1600" dirty="0" smtClean="0">
                <a:latin typeface="黑体" panose="02010609060101010101" charset="-122"/>
                <a:ea typeface="黑体" panose="02010609060101010101" charset="-122"/>
                <a:cs typeface="黑体" panose="02010609060101010101" charset="-122"/>
                <a:sym typeface="+mn-lt"/>
              </a:rPr>
              <a:t>号；下旬：</a:t>
            </a:r>
            <a:r>
              <a:rPr lang="en-US" altLang="zh-CN" sz="1600" dirty="0" smtClean="0">
                <a:latin typeface="黑体" panose="02010609060101010101" charset="-122"/>
                <a:ea typeface="黑体" panose="02010609060101010101" charset="-122"/>
                <a:cs typeface="黑体" panose="02010609060101010101" charset="-122"/>
                <a:sym typeface="+mn-lt"/>
              </a:rPr>
              <a:t>21-</a:t>
            </a:r>
            <a:r>
              <a:rPr lang="zh-CN" altLang="en-US" sz="1600" dirty="0" smtClean="0">
                <a:latin typeface="黑体" panose="02010609060101010101" charset="-122"/>
                <a:ea typeface="黑体" panose="02010609060101010101" charset="-122"/>
                <a:cs typeface="黑体" panose="02010609060101010101" charset="-122"/>
                <a:sym typeface="+mn-lt"/>
              </a:rPr>
              <a:t>月底</a:t>
            </a:r>
            <a:endParaRPr lang="zh-CN" altLang="en-US" sz="1600" dirty="0">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smtClean="0">
                <a:solidFill>
                  <a:srgbClr val="FF0000"/>
                </a:solidFill>
                <a:latin typeface="黑体" panose="02010609060101010101" charset="-122"/>
                <a:ea typeface="黑体" panose="02010609060101010101" charset="-122"/>
                <a:cs typeface="黑体" panose="02010609060101010101" charset="-122"/>
                <a:sym typeface="+mn-lt"/>
              </a:rPr>
              <a:t>2.监测内容</a:t>
            </a:r>
            <a:endParaRPr lang="zh-CN" altLang="en-US" sz="1600" dirty="0">
              <a:solidFill>
                <a:srgbClr val="FF0000"/>
              </a:solidFill>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a:latin typeface="黑体" panose="02010609060101010101" charset="-122"/>
                <a:ea typeface="黑体" panose="02010609060101010101" charset="-122"/>
                <a:cs typeface="黑体" panose="02010609060101010101" charset="-122"/>
                <a:sym typeface="+mn-lt"/>
              </a:rPr>
              <a:t>（1</a:t>
            </a:r>
            <a:r>
              <a:rPr lang="zh-CN" altLang="en-US" sz="1600" dirty="0" smtClean="0">
                <a:latin typeface="黑体" panose="02010609060101010101" charset="-122"/>
                <a:ea typeface="黑体" panose="02010609060101010101" charset="-122"/>
                <a:cs typeface="黑体" panose="02010609060101010101" charset="-122"/>
                <a:sym typeface="+mn-lt"/>
              </a:rPr>
              <a:t>）查阅皮肤科、传染科、儿科等重点科室门诊日志、出入院记录：</a:t>
            </a:r>
            <a:endParaRPr lang="en-US" altLang="zh-CN" sz="1600" dirty="0" smtClean="0">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en-US" altLang="zh-CN" sz="1600" dirty="0" smtClean="0">
                <a:latin typeface="黑体" panose="02010609060101010101" charset="-122"/>
                <a:ea typeface="黑体" panose="02010609060101010101" charset="-122"/>
                <a:cs typeface="黑体" panose="02010609060101010101" charset="-122"/>
                <a:sym typeface="+mn-lt"/>
              </a:rPr>
              <a:t>     </a:t>
            </a:r>
            <a:r>
              <a:rPr lang="zh-CN" altLang="en-US" sz="1600" dirty="0" smtClean="0">
                <a:latin typeface="黑体" panose="02010609060101010101" charset="-122"/>
                <a:ea typeface="黑体" panose="02010609060101010101" charset="-122"/>
                <a:cs typeface="黑体" panose="02010609060101010101" charset="-122"/>
                <a:sym typeface="+mn-lt"/>
              </a:rPr>
              <a:t>搜索关键词：</a:t>
            </a:r>
            <a:r>
              <a:rPr lang="zh-CN" altLang="en-US" sz="1600" dirty="0" smtClean="0">
                <a:solidFill>
                  <a:srgbClr val="FF0000"/>
                </a:solidFill>
                <a:latin typeface="黑体" panose="02010609060101010101" charset="-122"/>
                <a:ea typeface="黑体" panose="02010609060101010101" charset="-122"/>
                <a:cs typeface="黑体" panose="02010609060101010101" charset="-122"/>
                <a:sym typeface="+mn-lt"/>
              </a:rPr>
              <a:t>“发热、皮疹</a:t>
            </a:r>
            <a:r>
              <a:rPr lang="en-US" altLang="zh-CN" sz="1600" dirty="0" smtClean="0">
                <a:solidFill>
                  <a:srgbClr val="FF0000"/>
                </a:solidFill>
                <a:latin typeface="黑体" panose="02010609060101010101" charset="-122"/>
                <a:ea typeface="黑体" panose="02010609060101010101" charset="-122"/>
                <a:cs typeface="黑体" panose="02010609060101010101" charset="-122"/>
                <a:sym typeface="+mn-lt"/>
              </a:rPr>
              <a:t>/</a:t>
            </a:r>
            <a:r>
              <a:rPr lang="zh-CN" altLang="en-US" sz="1600" dirty="0" smtClean="0">
                <a:solidFill>
                  <a:srgbClr val="FF0000"/>
                </a:solidFill>
                <a:latin typeface="黑体" panose="02010609060101010101" charset="-122"/>
                <a:ea typeface="黑体" panose="02010609060101010101" charset="-122"/>
                <a:cs typeface="黑体" panose="02010609060101010101" charset="-122"/>
                <a:sym typeface="+mn-lt"/>
              </a:rPr>
              <a:t>出疹”、“皮疹</a:t>
            </a:r>
            <a:r>
              <a:rPr lang="en-US" altLang="zh-CN" sz="1600" dirty="0" smtClean="0">
                <a:solidFill>
                  <a:srgbClr val="FF0000"/>
                </a:solidFill>
                <a:latin typeface="黑体" panose="02010609060101010101" charset="-122"/>
                <a:ea typeface="黑体" panose="02010609060101010101" charset="-122"/>
                <a:cs typeface="黑体" panose="02010609060101010101" charset="-122"/>
                <a:sym typeface="+mn-lt"/>
              </a:rPr>
              <a:t>/</a:t>
            </a:r>
            <a:r>
              <a:rPr lang="zh-CN" altLang="en-US" sz="1600" dirty="0" smtClean="0">
                <a:solidFill>
                  <a:srgbClr val="FF0000"/>
                </a:solidFill>
                <a:latin typeface="黑体" panose="02010609060101010101" charset="-122"/>
                <a:ea typeface="黑体" panose="02010609060101010101" charset="-122"/>
                <a:cs typeface="黑体" panose="02010609060101010101" charset="-122"/>
                <a:sym typeface="+mn-lt"/>
              </a:rPr>
              <a:t>出疹”、“麻疹”、“风疹”  </a:t>
            </a:r>
            <a:endParaRPr lang="en-US" altLang="zh-CN" sz="1600" dirty="0" smtClean="0">
              <a:solidFill>
                <a:srgbClr val="FF0000"/>
              </a:solidFill>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en-US" altLang="zh-CN" sz="1600" dirty="0" smtClean="0">
                <a:latin typeface="黑体" panose="02010609060101010101" charset="-122"/>
                <a:ea typeface="黑体" panose="02010609060101010101" charset="-122"/>
                <a:cs typeface="黑体" panose="02010609060101010101" charset="-122"/>
                <a:sym typeface="+mn-lt"/>
              </a:rPr>
              <a:t>                  </a:t>
            </a:r>
            <a:r>
              <a:rPr lang="zh-CN" altLang="en-US" sz="1600" dirty="0" smtClean="0">
                <a:latin typeface="黑体" panose="02010609060101010101" charset="-122"/>
                <a:ea typeface="黑体" panose="02010609060101010101" charset="-122"/>
                <a:cs typeface="黑体" panose="02010609060101010101" charset="-122"/>
                <a:sym typeface="+mn-lt"/>
              </a:rPr>
              <a:t>等，关注是否存在符合监测病例定义的病例。</a:t>
            </a:r>
            <a:endParaRPr lang="zh-CN" altLang="en-US" sz="1600" dirty="0">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a:latin typeface="黑体" panose="02010609060101010101" charset="-122"/>
                <a:ea typeface="黑体" panose="02010609060101010101" charset="-122"/>
                <a:cs typeface="黑体" panose="02010609060101010101" charset="-122"/>
                <a:sym typeface="+mn-lt"/>
              </a:rPr>
              <a:t>（2</a:t>
            </a:r>
            <a:r>
              <a:rPr lang="zh-CN" altLang="en-US" sz="1600" dirty="0" smtClean="0">
                <a:latin typeface="黑体" panose="02010609060101010101" charset="-122"/>
                <a:ea typeface="黑体" panose="02010609060101010101" charset="-122"/>
                <a:cs typeface="黑体" panose="02010609060101010101" charset="-122"/>
                <a:sym typeface="+mn-lt"/>
              </a:rPr>
              <a:t>）填报主动搜索记录表。（可与</a:t>
            </a:r>
            <a:r>
              <a:rPr lang="en-US" altLang="zh-CN" sz="1600" dirty="0" smtClean="0">
                <a:latin typeface="黑体" panose="02010609060101010101" charset="-122"/>
                <a:ea typeface="黑体" panose="02010609060101010101" charset="-122"/>
                <a:cs typeface="黑体" panose="02010609060101010101" charset="-122"/>
                <a:sym typeface="+mn-lt"/>
              </a:rPr>
              <a:t>AFP</a:t>
            </a:r>
            <a:r>
              <a:rPr lang="zh-CN" altLang="en-US" sz="1600" dirty="0" smtClean="0">
                <a:latin typeface="黑体" panose="02010609060101010101" charset="-122"/>
                <a:ea typeface="黑体" panose="02010609060101010101" charset="-122"/>
                <a:cs typeface="黑体" panose="02010609060101010101" charset="-122"/>
                <a:sym typeface="+mn-lt"/>
              </a:rPr>
              <a:t>主动搜索表一起填报）</a:t>
            </a:r>
            <a:endParaRPr lang="en-US" altLang="zh-CN" sz="1600" dirty="0" smtClean="0">
              <a:latin typeface="黑体" panose="02010609060101010101" charset="-122"/>
              <a:ea typeface="黑体" panose="02010609060101010101" charset="-122"/>
              <a:cs typeface="黑体" panose="02010609060101010101" charset="-122"/>
              <a:sym typeface="+mn-lt"/>
            </a:endParaRPr>
          </a:p>
        </p:txBody>
      </p:sp>
      <p:grpSp>
        <p:nvGrpSpPr>
          <p:cNvPr id="77" name="组合 76"/>
          <p:cNvGrpSpPr/>
          <p:nvPr/>
        </p:nvGrpSpPr>
        <p:grpSpPr>
          <a:xfrm>
            <a:off x="251900" y="195486"/>
            <a:ext cx="8568572" cy="585582"/>
            <a:chOff x="251900" y="195486"/>
            <a:chExt cx="8568572" cy="585582"/>
          </a:xfrm>
        </p:grpSpPr>
        <p:cxnSp>
          <p:nvCxnSpPr>
            <p:cNvPr id="78" name="直接连接符 77"/>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1331640" y="255120"/>
              <a:ext cx="1210588" cy="40011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主动监测</a:t>
              </a:r>
            </a:p>
          </p:txBody>
        </p:sp>
        <p:grpSp>
          <p:nvGrpSpPr>
            <p:cNvPr id="80" name="组合 79"/>
            <p:cNvGrpSpPr/>
            <p:nvPr/>
          </p:nvGrpSpPr>
          <p:grpSpPr>
            <a:xfrm>
              <a:off x="251900" y="195486"/>
              <a:ext cx="887938" cy="585582"/>
              <a:chOff x="562441" y="531294"/>
              <a:chExt cx="2322326" cy="1531540"/>
            </a:xfrm>
          </p:grpSpPr>
          <p:sp>
            <p:nvSpPr>
              <p:cNvPr id="82" name="圆角矩形 81"/>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3" name="圆角矩形 8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4" name="圆角矩形 8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5" name="圆角矩形 84"/>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6" name="圆角矩形 85"/>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7" name="文本框 4"/>
              <p:cNvSpPr txBox="1"/>
              <p:nvPr/>
            </p:nvSpPr>
            <p:spPr>
              <a:xfrm>
                <a:off x="944545"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01</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bldLst>
      <p:bldP spid="1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3" name="Picture 1" descr="C:\Users\Administrator\AppData\Roaming\Tencent\Users\1508238278\QQ\WinTemp\RichOle\(C)6B[ISAT~5ZQ`OCV06JGD.png"/>
          <p:cNvPicPr>
            <a:picLocks noChangeAspect="1" noChangeArrowheads="1"/>
          </p:cNvPicPr>
          <p:nvPr/>
        </p:nvPicPr>
        <p:blipFill>
          <a:blip r:embed="rId3" cstate="print"/>
          <a:srcRect/>
          <a:stretch>
            <a:fillRect/>
          </a:stretch>
        </p:blipFill>
        <p:spPr bwMode="auto">
          <a:xfrm>
            <a:off x="214282" y="214296"/>
            <a:ext cx="8730027" cy="4572014"/>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slow" p14:dur="1250" advClick="0" advTm="0">
        <p14:switch dir="r"/>
      </p:transition>
    </mc:Choice>
    <mc:Fallback>
      <p:transition spd="slow" advClick="0" advTm="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AFAFA"/>
            </a:gs>
            <a:gs pos="50000">
              <a:srgbClr val="FBFBFB"/>
            </a:gs>
            <a:gs pos="100000">
              <a:srgbClr val="FCFCFC"/>
            </a:gs>
          </a:gsLst>
          <a:lin ang="5400000"/>
        </a:gradFill>
        <a:effectLst/>
      </p:bgPr>
    </p:bg>
    <p:spTree>
      <p:nvGrpSpPr>
        <p:cNvPr id="1" name=""/>
        <p:cNvGrpSpPr/>
        <p:nvPr/>
      </p:nvGrpSpPr>
      <p:grpSpPr>
        <a:xfrm>
          <a:off x="0" y="0"/>
          <a:ext cx="0" cy="0"/>
          <a:chOff x="0" y="0"/>
          <a:chExt cx="0" cy="0"/>
        </a:xfrm>
      </p:grpSpPr>
      <p:grpSp>
        <p:nvGrpSpPr>
          <p:cNvPr id="2" name="Group 75"/>
          <p:cNvGrpSpPr/>
          <p:nvPr/>
        </p:nvGrpSpPr>
        <p:grpSpPr>
          <a:xfrm>
            <a:off x="1252432" y="2656156"/>
            <a:ext cx="316224" cy="422113"/>
            <a:chOff x="2639219" y="3510757"/>
            <a:chExt cx="348456" cy="465138"/>
          </a:xfrm>
          <a:solidFill>
            <a:schemeClr val="bg1"/>
          </a:solidFill>
        </p:grpSpPr>
        <p:sp>
          <p:nvSpPr>
            <p:cNvPr id="46" name="AutoShape 115"/>
            <p:cNvSpPr/>
            <p:nvPr/>
          </p:nvSpPr>
          <p:spPr bwMode="auto">
            <a:xfrm>
              <a:off x="2639219" y="3510757"/>
              <a:ext cx="348456"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47" name="AutoShape 116"/>
            <p:cNvSpPr/>
            <p:nvPr/>
          </p:nvSpPr>
          <p:spPr bwMode="auto">
            <a:xfrm>
              <a:off x="2784475" y="3786982"/>
              <a:ext cx="57944"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3" name="Group 82"/>
          <p:cNvGrpSpPr/>
          <p:nvPr/>
        </p:nvGrpSpPr>
        <p:grpSpPr>
          <a:xfrm>
            <a:off x="4361351" y="2654493"/>
            <a:ext cx="421392" cy="421392"/>
            <a:chOff x="4439444" y="2582069"/>
            <a:chExt cx="464344" cy="464344"/>
          </a:xfrm>
          <a:solidFill>
            <a:schemeClr val="bg1"/>
          </a:solidFill>
        </p:grpSpPr>
        <p:sp>
          <p:nvSpPr>
            <p:cNvPr id="50" name="AutoShape 123"/>
            <p:cNvSpPr/>
            <p:nvPr/>
          </p:nvSpPr>
          <p:spPr bwMode="auto">
            <a:xfrm>
              <a:off x="4439444" y="258206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1" name="AutoShape 124"/>
            <p:cNvSpPr/>
            <p:nvPr/>
          </p:nvSpPr>
          <p:spPr bwMode="auto">
            <a:xfrm>
              <a:off x="4570413" y="2712244"/>
              <a:ext cx="203200" cy="203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2" name="AutoShape 125"/>
            <p:cNvSpPr/>
            <p:nvPr/>
          </p:nvSpPr>
          <p:spPr bwMode="auto">
            <a:xfrm>
              <a:off x="4613275" y="2755900"/>
              <a:ext cx="116682" cy="1166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4" name="Group 102"/>
          <p:cNvGrpSpPr/>
          <p:nvPr/>
        </p:nvGrpSpPr>
        <p:grpSpPr>
          <a:xfrm>
            <a:off x="7491243" y="2631145"/>
            <a:ext cx="348258" cy="383084"/>
            <a:chOff x="4439444" y="1652588"/>
            <a:chExt cx="464344" cy="464344"/>
          </a:xfrm>
          <a:solidFill>
            <a:schemeClr val="bg1"/>
          </a:solidFill>
        </p:grpSpPr>
        <p:sp>
          <p:nvSpPr>
            <p:cNvPr id="55" name="AutoShape 136"/>
            <p:cNvSpPr/>
            <p:nvPr/>
          </p:nvSpPr>
          <p:spPr bwMode="auto">
            <a:xfrm>
              <a:off x="4686300" y="1710532"/>
              <a:ext cx="152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6" name="AutoShape 137"/>
            <p:cNvSpPr/>
            <p:nvPr/>
          </p:nvSpPr>
          <p:spPr bwMode="auto">
            <a:xfrm>
              <a:off x="4439444" y="1652588"/>
              <a:ext cx="464344" cy="464344"/>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7" name="AutoShape 138"/>
            <p:cNvSpPr/>
            <p:nvPr/>
          </p:nvSpPr>
          <p:spPr bwMode="auto">
            <a:xfrm>
              <a:off x="4686300" y="1652588"/>
              <a:ext cx="217488"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5" name="Group 52"/>
          <p:cNvGrpSpPr/>
          <p:nvPr/>
        </p:nvGrpSpPr>
        <p:grpSpPr>
          <a:xfrm>
            <a:off x="5913518" y="2653772"/>
            <a:ext cx="421392" cy="422113"/>
            <a:chOff x="9145588" y="4435475"/>
            <a:chExt cx="464344" cy="465138"/>
          </a:xfrm>
          <a:solidFill>
            <a:schemeClr val="bg1"/>
          </a:solidFill>
        </p:grpSpPr>
        <p:sp>
          <p:nvSpPr>
            <p:cNvPr id="60" name="AutoShape 7"/>
            <p:cNvSpPr/>
            <p:nvPr/>
          </p:nvSpPr>
          <p:spPr bwMode="auto">
            <a:xfrm>
              <a:off x="9145588" y="4435475"/>
              <a:ext cx="464344" cy="465138"/>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1" name="AutoShape 8"/>
            <p:cNvSpPr/>
            <p:nvPr/>
          </p:nvSpPr>
          <p:spPr bwMode="auto">
            <a:xfrm>
              <a:off x="9348788" y="4638675"/>
              <a:ext cx="57944" cy="57944"/>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2" name="AutoShape 9"/>
            <p:cNvSpPr/>
            <p:nvPr/>
          </p:nvSpPr>
          <p:spPr bwMode="auto">
            <a:xfrm>
              <a:off x="9290050" y="4580732"/>
              <a:ext cx="174625" cy="174625"/>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3" name="AutoShape 10"/>
            <p:cNvSpPr/>
            <p:nvPr/>
          </p:nvSpPr>
          <p:spPr bwMode="auto">
            <a:xfrm>
              <a:off x="9406732" y="4696619"/>
              <a:ext cx="72231" cy="74613"/>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4" name="AutoShape 11"/>
            <p:cNvSpPr/>
            <p:nvPr/>
          </p:nvSpPr>
          <p:spPr bwMode="auto">
            <a:xfrm>
              <a:off x="9435307" y="4725988"/>
              <a:ext cx="103981" cy="106363"/>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5" name="AutoShape 12"/>
            <p:cNvSpPr/>
            <p:nvPr/>
          </p:nvSpPr>
          <p:spPr bwMode="auto">
            <a:xfrm>
              <a:off x="9421019" y="4711700"/>
              <a:ext cx="88106" cy="89694"/>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6" name="AutoShape 13"/>
            <p:cNvSpPr/>
            <p:nvPr/>
          </p:nvSpPr>
          <p:spPr bwMode="auto">
            <a:xfrm>
              <a:off x="9275763" y="4566444"/>
              <a:ext cx="73025" cy="73819"/>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7" name="AutoShape 14"/>
            <p:cNvSpPr/>
            <p:nvPr/>
          </p:nvSpPr>
          <p:spPr bwMode="auto">
            <a:xfrm>
              <a:off x="9217819" y="4508500"/>
              <a:ext cx="103981" cy="105569"/>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68" name="AutoShape 15"/>
            <p:cNvSpPr/>
            <p:nvPr/>
          </p:nvSpPr>
          <p:spPr bwMode="auto">
            <a:xfrm>
              <a:off x="9247188" y="4537075"/>
              <a:ext cx="88107" cy="90488"/>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grpSp>
        <p:nvGrpSpPr>
          <p:cNvPr id="6" name="Group 68"/>
          <p:cNvGrpSpPr/>
          <p:nvPr/>
        </p:nvGrpSpPr>
        <p:grpSpPr>
          <a:xfrm>
            <a:off x="2830837" y="2677906"/>
            <a:ext cx="318530" cy="422113"/>
            <a:chOff x="3582988" y="3510757"/>
            <a:chExt cx="319088" cy="465138"/>
          </a:xfrm>
          <a:solidFill>
            <a:schemeClr val="bg1"/>
          </a:solidFill>
        </p:grpSpPr>
        <p:sp>
          <p:nvSpPr>
            <p:cNvPr id="71"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72"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sp>
        <p:nvSpPr>
          <p:cNvPr id="114" name="矩形 113"/>
          <p:cNvSpPr/>
          <p:nvPr/>
        </p:nvSpPr>
        <p:spPr>
          <a:xfrm>
            <a:off x="765810" y="820420"/>
            <a:ext cx="7296785" cy="2677656"/>
          </a:xfrm>
          <a:prstGeom prst="rect">
            <a:avLst/>
          </a:prstGeom>
        </p:spPr>
        <p:txBody>
          <a:bodyPr wrap="square">
            <a:spAutoFit/>
          </a:bodyPr>
          <a:lstStyle/>
          <a:p>
            <a:pPr algn="l" fontAlgn="auto">
              <a:lnSpc>
                <a:spcPct val="150000"/>
              </a:lnSpc>
              <a:buClrTx/>
              <a:buSzTx/>
              <a:buFontTx/>
              <a:buNone/>
            </a:pPr>
            <a:r>
              <a:rPr lang="zh-CN" altLang="en-US" sz="1600" dirty="0">
                <a:solidFill>
                  <a:srgbClr val="FF0000"/>
                </a:solidFill>
                <a:latin typeface="黑体" panose="02010609060101010101" charset="-122"/>
                <a:ea typeface="黑体" panose="02010609060101010101" charset="-122"/>
                <a:cs typeface="黑体" panose="02010609060101010101" charset="-122"/>
                <a:sym typeface="+mn-lt"/>
              </a:rPr>
              <a:t>1</a:t>
            </a:r>
            <a:r>
              <a:rPr lang="zh-CN" altLang="en-US" sz="1600" dirty="0" smtClean="0">
                <a:solidFill>
                  <a:srgbClr val="FF0000"/>
                </a:solidFill>
                <a:latin typeface="黑体" panose="02010609060101010101" charset="-122"/>
                <a:ea typeface="黑体" panose="02010609060101010101" charset="-122"/>
                <a:cs typeface="黑体" panose="02010609060101010101" charset="-122"/>
                <a:sym typeface="+mn-lt"/>
              </a:rPr>
              <a:t>.核实上报</a:t>
            </a:r>
            <a:endParaRPr lang="zh-CN" altLang="en-US" sz="1600" dirty="0">
              <a:solidFill>
                <a:srgbClr val="FF0000"/>
              </a:solidFill>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a:latin typeface="黑体" panose="02010609060101010101" charset="-122"/>
                <a:ea typeface="黑体" panose="02010609060101010101" charset="-122"/>
                <a:cs typeface="黑体" panose="02010609060101010101" charset="-122"/>
                <a:sym typeface="+mn-lt"/>
              </a:rPr>
              <a:t>（1</a:t>
            </a:r>
            <a:r>
              <a:rPr lang="zh-CN" altLang="en-US" sz="1600" dirty="0" smtClean="0">
                <a:latin typeface="黑体" panose="02010609060101010101" charset="-122"/>
                <a:ea typeface="黑体" panose="02010609060101010101" charset="-122"/>
                <a:cs typeface="黑体" panose="02010609060101010101" charset="-122"/>
                <a:sym typeface="+mn-lt"/>
              </a:rPr>
              <a:t>）通过“传染病报告管理系统”报告符合麻疹监测病例定义的报告卡；</a:t>
            </a:r>
            <a:endParaRPr lang="zh-CN" altLang="en-US" sz="1600" dirty="0">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a:latin typeface="黑体" panose="02010609060101010101" charset="-122"/>
                <a:ea typeface="黑体" panose="02010609060101010101" charset="-122"/>
                <a:cs typeface="黑体" panose="02010609060101010101" charset="-122"/>
                <a:sym typeface="+mn-lt"/>
              </a:rPr>
              <a:t>（2</a:t>
            </a:r>
            <a:r>
              <a:rPr lang="zh-CN" altLang="en-US" sz="1600" dirty="0" smtClean="0">
                <a:latin typeface="黑体" panose="02010609060101010101" charset="-122"/>
                <a:ea typeface="黑体" panose="02010609060101010101" charset="-122"/>
                <a:cs typeface="黑体" panose="02010609060101010101" charset="-122"/>
                <a:sym typeface="+mn-lt"/>
              </a:rPr>
              <a:t>）发现后</a:t>
            </a:r>
            <a:r>
              <a:rPr lang="en-US" altLang="zh-CN" sz="1600" dirty="0" smtClean="0">
                <a:latin typeface="黑体" panose="02010609060101010101" charset="-122"/>
                <a:ea typeface="黑体" panose="02010609060101010101" charset="-122"/>
                <a:cs typeface="黑体" panose="02010609060101010101" charset="-122"/>
                <a:sym typeface="+mn-lt"/>
              </a:rPr>
              <a:t>24</a:t>
            </a:r>
            <a:r>
              <a:rPr lang="zh-CN" altLang="en-US" sz="1600" dirty="0" smtClean="0">
                <a:latin typeface="黑体" panose="02010609060101010101" charset="-122"/>
                <a:ea typeface="黑体" panose="02010609060101010101" charset="-122"/>
                <a:cs typeface="黑体" panose="02010609060101010101" charset="-122"/>
                <a:sym typeface="+mn-lt"/>
              </a:rPr>
              <a:t>小时内网络直报，</a:t>
            </a:r>
            <a:r>
              <a:rPr lang="zh-CN" altLang="en-US" sz="1600" dirty="0" smtClean="0">
                <a:solidFill>
                  <a:srgbClr val="FF0000"/>
                </a:solidFill>
                <a:latin typeface="黑体" panose="02010609060101010101" charset="-122"/>
                <a:ea typeface="黑体" panose="02010609060101010101" charset="-122"/>
                <a:cs typeface="黑体" panose="02010609060101010101" charset="-122"/>
                <a:sym typeface="+mn-lt"/>
              </a:rPr>
              <a:t>疾病种类为“麻疹”，分类为“疑似病例”</a:t>
            </a:r>
            <a:r>
              <a:rPr lang="zh-CN" altLang="en-US" sz="1600" dirty="0" smtClean="0">
                <a:latin typeface="黑体" panose="02010609060101010101" charset="-122"/>
                <a:ea typeface="黑体" panose="02010609060101010101" charset="-122"/>
                <a:cs typeface="黑体" panose="02010609060101010101" charset="-122"/>
                <a:sym typeface="+mn-lt"/>
              </a:rPr>
              <a:t>。</a:t>
            </a:r>
            <a:endParaRPr lang="zh-CN" altLang="en-US" sz="1600" dirty="0">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a:solidFill>
                  <a:srgbClr val="FF0000"/>
                </a:solidFill>
                <a:latin typeface="黑体" panose="02010609060101010101" charset="-122"/>
                <a:ea typeface="黑体" panose="02010609060101010101" charset="-122"/>
                <a:cs typeface="黑体" panose="02010609060101010101" charset="-122"/>
                <a:sym typeface="+mn-lt"/>
              </a:rPr>
              <a:t>2</a:t>
            </a:r>
            <a:r>
              <a:rPr lang="zh-CN" altLang="en-US" sz="1600" dirty="0" smtClean="0">
                <a:solidFill>
                  <a:srgbClr val="FF0000"/>
                </a:solidFill>
                <a:latin typeface="黑体" panose="02010609060101010101" charset="-122"/>
                <a:ea typeface="黑体" panose="02010609060101010101" charset="-122"/>
                <a:cs typeface="黑体" panose="02010609060101010101" charset="-122"/>
                <a:sym typeface="+mn-lt"/>
              </a:rPr>
              <a:t>.生物标本采集</a:t>
            </a:r>
            <a:endParaRPr lang="zh-CN" altLang="en-US" sz="1600" dirty="0">
              <a:solidFill>
                <a:srgbClr val="FF0000"/>
              </a:solidFill>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a:latin typeface="黑体" panose="02010609060101010101" charset="-122"/>
                <a:ea typeface="黑体" panose="02010609060101010101" charset="-122"/>
                <a:cs typeface="黑体" panose="02010609060101010101" charset="-122"/>
                <a:sym typeface="+mn-lt"/>
              </a:rPr>
              <a:t>（1</a:t>
            </a:r>
            <a:r>
              <a:rPr lang="zh-CN" altLang="en-US" sz="1600" dirty="0" smtClean="0">
                <a:latin typeface="黑体" panose="02010609060101010101" charset="-122"/>
                <a:ea typeface="黑体" panose="02010609060101010101" charset="-122"/>
                <a:cs typeface="黑体" panose="02010609060101010101" charset="-122"/>
                <a:sym typeface="+mn-lt"/>
              </a:rPr>
              <a:t>）采集监测病例静脉血一份；</a:t>
            </a:r>
            <a:endParaRPr lang="zh-CN" altLang="en-US" sz="1600" dirty="0">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a:latin typeface="黑体" panose="02010609060101010101" charset="-122"/>
                <a:ea typeface="黑体" panose="02010609060101010101" charset="-122"/>
                <a:cs typeface="黑体" panose="02010609060101010101" charset="-122"/>
                <a:sym typeface="+mn-lt"/>
              </a:rPr>
              <a:t>（2</a:t>
            </a:r>
            <a:r>
              <a:rPr lang="zh-CN" altLang="en-US" sz="1600" dirty="0" smtClean="0">
                <a:latin typeface="黑体" panose="02010609060101010101" charset="-122"/>
                <a:ea typeface="黑体" panose="02010609060101010101" charset="-122"/>
                <a:cs typeface="黑体" panose="02010609060101010101" charset="-122"/>
                <a:sym typeface="+mn-lt"/>
              </a:rPr>
              <a:t>）采集监测病例咽拭子一份；</a:t>
            </a:r>
            <a:endParaRPr lang="en-US" altLang="zh-CN" sz="1600" dirty="0" smtClean="0">
              <a:latin typeface="黑体" panose="02010609060101010101" charset="-122"/>
              <a:ea typeface="黑体" panose="02010609060101010101" charset="-122"/>
              <a:cs typeface="黑体" panose="02010609060101010101" charset="-122"/>
              <a:sym typeface="+mn-lt"/>
            </a:endParaRPr>
          </a:p>
          <a:p>
            <a:pPr algn="l" fontAlgn="auto">
              <a:lnSpc>
                <a:spcPct val="150000"/>
              </a:lnSpc>
              <a:buClrTx/>
              <a:buSzTx/>
              <a:buFontTx/>
              <a:buNone/>
            </a:pPr>
            <a:r>
              <a:rPr lang="zh-CN" altLang="en-US" sz="1600" dirty="0" smtClean="0">
                <a:latin typeface="黑体" panose="02010609060101010101" charset="-122"/>
                <a:ea typeface="黑体" panose="02010609060101010101" charset="-122"/>
                <a:cs typeface="黑体" panose="02010609060101010101" charset="-122"/>
                <a:sym typeface="+mn-lt"/>
              </a:rPr>
              <a:t>（</a:t>
            </a:r>
            <a:r>
              <a:rPr lang="en-US" altLang="zh-CN" sz="1600" dirty="0" smtClean="0">
                <a:latin typeface="黑体" panose="02010609060101010101" charset="-122"/>
                <a:ea typeface="黑体" panose="02010609060101010101" charset="-122"/>
                <a:cs typeface="黑体" panose="02010609060101010101" charset="-122"/>
                <a:sym typeface="+mn-lt"/>
              </a:rPr>
              <a:t>3</a:t>
            </a:r>
            <a:r>
              <a:rPr lang="zh-CN" altLang="en-US" sz="1600" dirty="0" smtClean="0">
                <a:latin typeface="黑体" panose="02010609060101010101" charset="-122"/>
                <a:ea typeface="黑体" panose="02010609060101010101" charset="-122"/>
                <a:cs typeface="黑体" panose="02010609060101010101" charset="-122"/>
                <a:sym typeface="+mn-lt"/>
              </a:rPr>
              <a:t>）及时通知医疗机构所属区县疾控中心开展生物学标本检测。</a:t>
            </a:r>
            <a:endParaRPr lang="zh-CN" altLang="en-US" sz="1600" dirty="0">
              <a:latin typeface="黑体" panose="02010609060101010101" charset="-122"/>
              <a:ea typeface="黑体" panose="02010609060101010101" charset="-122"/>
              <a:cs typeface="黑体" panose="02010609060101010101" charset="-122"/>
              <a:sym typeface="+mn-lt"/>
            </a:endParaRPr>
          </a:p>
        </p:txBody>
      </p:sp>
      <p:grpSp>
        <p:nvGrpSpPr>
          <p:cNvPr id="7" name="组合 76"/>
          <p:cNvGrpSpPr/>
          <p:nvPr/>
        </p:nvGrpSpPr>
        <p:grpSpPr>
          <a:xfrm>
            <a:off x="251900" y="195486"/>
            <a:ext cx="8568572" cy="585582"/>
            <a:chOff x="251900" y="195486"/>
            <a:chExt cx="8568572" cy="585582"/>
          </a:xfrm>
        </p:grpSpPr>
        <p:cxnSp>
          <p:nvCxnSpPr>
            <p:cNvPr id="78" name="直接连接符 77"/>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1331640" y="255120"/>
              <a:ext cx="1210588" cy="400110"/>
            </a:xfrm>
            <a:prstGeom prst="rect">
              <a:avLst/>
            </a:prstGeom>
          </p:spPr>
          <p:txBody>
            <a:bodyPr wrap="none">
              <a:spAutoFit/>
            </a:bodyPr>
            <a:lstStyle/>
            <a:p>
              <a:pPr algn="l" defTabSz="913765">
                <a:spcBef>
                  <a:spcPts val="0"/>
                </a:spcBef>
                <a:spcAft>
                  <a:spcPts val="0"/>
                </a:spcAft>
                <a:defRPr/>
              </a:pPr>
              <a:r>
                <a:rPr lang="zh-CN" altLang="en-US" sz="2000" b="1" kern="0" dirty="0" smtClean="0">
                  <a:solidFill>
                    <a:srgbClr val="376092"/>
                  </a:solidFill>
                  <a:latin typeface="微软雅黑" panose="020B0503020204020204" pitchFamily="34" charset="-122"/>
                  <a:ea typeface="微软雅黑" panose="020B0503020204020204" pitchFamily="34" charset="-122"/>
                  <a:cs typeface="+mn-ea"/>
                  <a:sym typeface="+mn-lt"/>
                </a:rPr>
                <a:t>发现病例</a:t>
              </a:r>
            </a:p>
          </p:txBody>
        </p:sp>
        <p:grpSp>
          <p:nvGrpSpPr>
            <p:cNvPr id="8" name="组合 79"/>
            <p:cNvGrpSpPr/>
            <p:nvPr/>
          </p:nvGrpSpPr>
          <p:grpSpPr>
            <a:xfrm>
              <a:off x="251900" y="195486"/>
              <a:ext cx="887938" cy="585582"/>
              <a:chOff x="562441" y="531294"/>
              <a:chExt cx="2322326" cy="1531540"/>
            </a:xfrm>
          </p:grpSpPr>
          <p:sp>
            <p:nvSpPr>
              <p:cNvPr id="82" name="圆角矩形 81"/>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3" name="圆角矩形 8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4" name="圆角矩形 8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5" name="圆角矩形 84"/>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6" name="圆角矩形 85"/>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7" name="文本框 4"/>
              <p:cNvSpPr txBox="1"/>
              <p:nvPr/>
            </p:nvSpPr>
            <p:spPr>
              <a:xfrm>
                <a:off x="944545"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02</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bldLst>
      <p:bldP spid="1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9"/>
          <p:cNvSpPr txBox="1"/>
          <p:nvPr/>
        </p:nvSpPr>
        <p:spPr>
          <a:xfrm>
            <a:off x="928662" y="2285998"/>
            <a:ext cx="4382135" cy="892617"/>
          </a:xfrm>
          <a:prstGeom prst="rect">
            <a:avLst/>
          </a:prstGeom>
          <a:noFill/>
        </p:spPr>
        <p:txBody>
          <a:bodyPr wrap="square" lIns="68580" tIns="34290" rIns="68580" bIns="34290" rtlCol="0">
            <a:spAutoFit/>
          </a:bodyPr>
          <a:lstStyle/>
          <a:p>
            <a:pPr lvl="0" algn="l">
              <a:lnSpc>
                <a:spcPct val="150000"/>
              </a:lnSpc>
              <a:buClrTx/>
              <a:buSzTx/>
              <a:buFontTx/>
            </a:pPr>
            <a:r>
              <a:rPr lang="zh-CN" altLang="en-US" dirty="0">
                <a:solidFill>
                  <a:srgbClr val="0070C0"/>
                </a:solidFill>
                <a:latin typeface="黑体" panose="02010609060101010101" charset="-122"/>
                <a:ea typeface="黑体" panose="02010609060101010101" charset="-122"/>
                <a:cs typeface="黑体" panose="02010609060101010101" charset="-122"/>
                <a:sym typeface="+mn-lt"/>
              </a:rPr>
              <a:t> </a:t>
            </a:r>
            <a:r>
              <a:rPr lang="zh-CN" altLang="en-US" sz="4000" dirty="0" smtClean="0">
                <a:solidFill>
                  <a:srgbClr val="0070C0"/>
                </a:solidFill>
                <a:latin typeface="黑体" panose="02010609060101010101" charset="-122"/>
                <a:ea typeface="黑体" panose="02010609060101010101" charset="-122"/>
                <a:cs typeface="黑体" panose="02010609060101010101" charset="-122"/>
                <a:sym typeface="+mn-lt"/>
              </a:rPr>
              <a:t>疾控机构怎么做？</a:t>
            </a:r>
            <a:endParaRPr lang="zh-CN" altLang="en-US" sz="5400" dirty="0">
              <a:solidFill>
                <a:srgbClr val="0070C0"/>
              </a:solidFill>
              <a:latin typeface="华文新魏" panose="02010800040101010101" pitchFamily="2" charset="-122"/>
              <a:ea typeface="华文新魏" panose="02010800040101010101" pitchFamily="2" charset="-122"/>
              <a:cs typeface="黑体" panose="02010609060101010101" charset="-122"/>
              <a:sym typeface="+mn-lt"/>
            </a:endParaRPr>
          </a:p>
        </p:txBody>
      </p:sp>
      <p:sp>
        <p:nvSpPr>
          <p:cNvPr id="17" name="圆角矩形 16"/>
          <p:cNvSpPr/>
          <p:nvPr/>
        </p:nvSpPr>
        <p:spPr>
          <a:xfrm rot="2700000">
            <a:off x="5914881" y="1612141"/>
            <a:ext cx="1823899" cy="1823899"/>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grpSp>
        <p:nvGrpSpPr>
          <p:cNvPr id="2" name="组合 4"/>
          <p:cNvGrpSpPr/>
          <p:nvPr/>
        </p:nvGrpSpPr>
        <p:grpSpPr>
          <a:xfrm>
            <a:off x="959472" y="755455"/>
            <a:ext cx="6898676" cy="1992208"/>
            <a:chOff x="562441" y="531294"/>
            <a:chExt cx="8665466" cy="2502424"/>
          </a:xfrm>
        </p:grpSpPr>
        <p:sp>
          <p:nvSpPr>
            <p:cNvPr id="25" name="圆角矩形 24"/>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3" name="圆角矩形 2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4" name="圆角矩形 2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6" name="圆角矩形 25"/>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7" name="圆角矩形 26"/>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8" name="文本框 4"/>
            <p:cNvSpPr txBox="1"/>
            <p:nvPr/>
          </p:nvSpPr>
          <p:spPr>
            <a:xfrm>
              <a:off x="6535897" y="2453818"/>
              <a:ext cx="2692010" cy="57990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2400" b="0" i="0" u="none" strike="noStrike" kern="0" cap="none" spc="0" normalizeH="0" baseline="0" noProof="0" dirty="0" smtClean="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麻疹监测</a:t>
              </a:r>
              <a:endParaRPr kumimoji="0" lang="zh-CN" altLang="en-US" sz="24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spTree>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bldLst>
      <p:bldP spid="38" grpId="0"/>
      <p:bldP spid="17" grpId="0" bldLvl="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6027512A-D264-4382-9CC5-C4FB28CE168C"/>
  <p:tag name="ISPRING_SCORM_RATE_SLIDES" val="1"/>
  <p:tag name="ISPRINGONLINEFOLDERID" val="0"/>
  <p:tag name="ISPRINGONLINEFOLDERPATH" val="Content List"/>
  <p:tag name="ISPRINGCLOUDFOLDERID" val="0"/>
  <p:tag name="ISPRINGCLOUDFOLDERPATH" val="Repository"/>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PRESENTATION_TITLE" val="微粒体工作总结"/>
  <p:tag name="ISPRING_SCORM_ENDPOINT" val="&lt;endpoint&gt;&lt;enable&gt;0&lt;/enable&gt;&lt;lrs&gt;http://&lt;/lrs&gt;&lt;auth&gt;0&lt;/auth&gt;&lt;login&gt;&lt;/login&gt;&lt;password&gt;&lt;/password&gt;&lt;key&gt;&lt;/key&gt;&lt;name&gt;&lt;/name&gt;&lt;email&gt;&lt;/email&gt;&lt;/endpoint&gt;&#10;"/>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iw3lt2q">
      <a:majorFont>
        <a:latin typeface="FZZhengHeiS-R-GB"/>
        <a:ea typeface="FZHei-B01S"/>
        <a:cs typeface=""/>
      </a:majorFont>
      <a:minorFont>
        <a:latin typeface="FZZhengHeiS-R-GB"/>
        <a:ea typeface="FZHei-B01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7</TotalTime>
  <Words>4126</Words>
  <Application>Microsoft Office PowerPoint</Application>
  <PresentationFormat>全屏显示(16:9)</PresentationFormat>
  <Paragraphs>187</Paragraphs>
  <Slides>32</Slides>
  <Notes>31</Notes>
  <HiddenSlides>0</HiddenSlides>
  <MMClips>0</MMClips>
  <ScaleCrop>false</ScaleCrop>
  <HeadingPairs>
    <vt:vector size="4" baseType="variant">
      <vt:variant>
        <vt:lpstr>主题</vt:lpstr>
      </vt:variant>
      <vt:variant>
        <vt:i4>1</vt:i4>
      </vt:variant>
      <vt:variant>
        <vt:lpstr>幻灯片标题</vt:lpstr>
      </vt:variant>
      <vt:variant>
        <vt:i4>32</vt:i4>
      </vt:variant>
    </vt:vector>
  </HeadingPairs>
  <TitlesOfParts>
    <vt:vector size="33" baseType="lpstr">
      <vt:lpstr>1_Office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dc:description>http://www.ypppt.com/</dc:description>
  <cp:lastModifiedBy>Administrator</cp:lastModifiedBy>
  <cp:revision>315</cp:revision>
  <dcterms:created xsi:type="dcterms:W3CDTF">2016-05-24T04:26:00Z</dcterms:created>
  <dcterms:modified xsi:type="dcterms:W3CDTF">2021-09-22T01:08:47Z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ICV">
    <vt:lpwstr>71D01536A24A4FE6998A3638EBCD9C6B</vt:lpwstr>
  </property>
</Properties>
</file>