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43"/>
  </p:notesMasterIdLst>
  <p:handoutMasterIdLst>
    <p:handoutMasterId r:id="rId44"/>
  </p:handoutMasterIdLst>
  <p:sldIdLst>
    <p:sldId id="256" r:id="rId3"/>
    <p:sldId id="351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90" r:id="rId14"/>
    <p:sldId id="391" r:id="rId15"/>
    <p:sldId id="392" r:id="rId16"/>
    <p:sldId id="322" r:id="rId17"/>
    <p:sldId id="323" r:id="rId18"/>
    <p:sldId id="257" r:id="rId19"/>
    <p:sldId id="259" r:id="rId20"/>
    <p:sldId id="260" r:id="rId21"/>
    <p:sldId id="289" r:id="rId22"/>
    <p:sldId id="263" r:id="rId23"/>
    <p:sldId id="269" r:id="rId24"/>
    <p:sldId id="290" r:id="rId25"/>
    <p:sldId id="272" r:id="rId26"/>
    <p:sldId id="273" r:id="rId27"/>
    <p:sldId id="274" r:id="rId28"/>
    <p:sldId id="276" r:id="rId29"/>
    <p:sldId id="277" r:id="rId30"/>
    <p:sldId id="278" r:id="rId31"/>
    <p:sldId id="279" r:id="rId32"/>
    <p:sldId id="280" r:id="rId33"/>
    <p:sldId id="291" r:id="rId34"/>
    <p:sldId id="275" r:id="rId35"/>
    <p:sldId id="292" r:id="rId36"/>
    <p:sldId id="283" r:id="rId37"/>
    <p:sldId id="282" r:id="rId38"/>
    <p:sldId id="261" r:id="rId39"/>
    <p:sldId id="262" r:id="rId40"/>
    <p:sldId id="285" r:id="rId41"/>
    <p:sldId id="286" r:id="rId4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ministrator" initials="A" lastIdx="4" clrIdx="3"/>
  <p:cmAuthor id="0" name="liu" initials="l" lastIdx="2" clrIdx="0"/>
  <p:cmAuthor id="1" name="Mia Vida Villanueva" initials="M" lastIdx="1" clrIdx="0"/>
  <p:cmAuthor id="8" name="宋洁然" initials="宋" lastIdx="2" clrIdx="1"/>
  <p:cmAuthor id="2" name="1206988966@qq.com" initials="1" lastIdx="1" clrIdx="2"/>
  <p:cmAuthor id="9" name="ming qiu" initials="m" lastIdx="17" clrIdx="1"/>
  <p:cmAuthor id="3" name="Wangzhi gang" initials="W" lastIdx="1" clrIdx="0"/>
  <p:cmAuthor id="4" name="姜伟光" initials="姜" lastIdx="1" clrIdx="0"/>
  <p:cmAuthor id="5" name="作者" initials="作" lastIdx="1" clrIdx="1"/>
  <p:cmAuthor id="6" name="lenovo" initials="l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750" y="-96"/>
      </p:cViewPr>
      <p:guideLst>
        <p:guide orient="horz" pos="2159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3638" y="6381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auto"/>
            <a:fld id="{8F5C0E83-B813-4914-B11B-5E71BDC02267}" type="datetimeFigureOut">
              <a:rPr lang="zh-CN" alt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/>
            <a:fld id="{B26AD89B-BE8C-4E63-BBC4-83049BBE6BA7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 fontAlgn="base"/>
            <a:endParaRPr lang="zh-CN" altLang="en-US" strike="noStrike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 fontAlgn="base"/>
            <a:endParaRPr lang="zh-CN" altLang="en-US" strike="noStrik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auto">
              <a:defRPr/>
            </a:pPr>
            <a:endParaRPr lang="en-US" altLang="zh-CN" strike="noStrike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auto">
              <a:defRPr/>
            </a:pPr>
            <a:endParaRPr lang="en-US" altLang="zh-CN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fontAlgn="auto"/>
            <a:fld id="{D9BE8941-29E0-4593-A9F3-BB34F9BBF913}" type="slidenum">
              <a:rPr lang="en-US" altLang="zh-CN" strike="noStrike" noProof="1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5859463"/>
            <a:ext cx="12192000" cy="998538"/>
          </a:xfrm>
          <a:custGeom>
            <a:avLst/>
            <a:gdLst>
              <a:gd name="connsiteX0" fmla="*/ 9144000 w 9144000"/>
              <a:gd name="connsiteY0" fmla="*/ 0 h 748542"/>
              <a:gd name="connsiteX1" fmla="*/ 9144000 w 9144000"/>
              <a:gd name="connsiteY1" fmla="*/ 748542 h 748542"/>
              <a:gd name="connsiteX2" fmla="*/ 0 w 9144000"/>
              <a:gd name="connsiteY2" fmla="*/ 748542 h 748542"/>
              <a:gd name="connsiteX3" fmla="*/ 0 w 9144000"/>
              <a:gd name="connsiteY3" fmla="*/ 142254 h 748542"/>
              <a:gd name="connsiteX4" fmla="*/ 26988 w 9144000"/>
              <a:gd name="connsiteY4" fmla="*/ 156031 h 748542"/>
              <a:gd name="connsiteX5" fmla="*/ 904240 w 9144000"/>
              <a:gd name="connsiteY5" fmla="*/ 318670 h 748542"/>
              <a:gd name="connsiteX6" fmla="*/ 3647440 w 9144000"/>
              <a:gd name="connsiteY6" fmla="*/ 217070 h 748542"/>
              <a:gd name="connsiteX7" fmla="*/ 5262880 w 9144000"/>
              <a:gd name="connsiteY7" fmla="*/ 379630 h 748542"/>
              <a:gd name="connsiteX8" fmla="*/ 6705600 w 9144000"/>
              <a:gd name="connsiteY8" fmla="*/ 135790 h 748542"/>
              <a:gd name="connsiteX9" fmla="*/ 8026400 w 9144000"/>
              <a:gd name="connsiteY9" fmla="*/ 359310 h 748542"/>
              <a:gd name="connsiteX10" fmla="*/ 8946753 w 9144000"/>
              <a:gd name="connsiteY10" fmla="*/ 91420 h 74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748542">
                <a:moveTo>
                  <a:pt x="9144000" y="0"/>
                </a:moveTo>
                <a:lnTo>
                  <a:pt x="9144000" y="748542"/>
                </a:lnTo>
                <a:lnTo>
                  <a:pt x="0" y="748542"/>
                </a:lnTo>
                <a:lnTo>
                  <a:pt x="0" y="142254"/>
                </a:lnTo>
                <a:lnTo>
                  <a:pt x="26988" y="156031"/>
                </a:lnTo>
                <a:cubicBezTo>
                  <a:pt x="199390" y="234532"/>
                  <a:pt x="431800" y="300890"/>
                  <a:pt x="904240" y="318670"/>
                </a:cubicBezTo>
                <a:cubicBezTo>
                  <a:pt x="1534160" y="342377"/>
                  <a:pt x="2921000" y="206910"/>
                  <a:pt x="3647440" y="217070"/>
                </a:cubicBezTo>
                <a:cubicBezTo>
                  <a:pt x="4373880" y="227230"/>
                  <a:pt x="4753187" y="393177"/>
                  <a:pt x="5262880" y="379630"/>
                </a:cubicBezTo>
                <a:cubicBezTo>
                  <a:pt x="5772573" y="366083"/>
                  <a:pt x="6245013" y="139177"/>
                  <a:pt x="6705600" y="135790"/>
                </a:cubicBezTo>
                <a:cubicBezTo>
                  <a:pt x="7166187" y="132403"/>
                  <a:pt x="7603067" y="389790"/>
                  <a:pt x="8026400" y="359310"/>
                </a:cubicBezTo>
                <a:cubicBezTo>
                  <a:pt x="8343900" y="336450"/>
                  <a:pt x="8647112" y="225008"/>
                  <a:pt x="8946753" y="91420"/>
                </a:cubicBezTo>
                <a:close/>
              </a:path>
            </a:pathLst>
          </a:custGeom>
          <a:gradFill>
            <a:gsLst>
              <a:gs pos="100000">
                <a:srgbClr val="08862F"/>
              </a:gs>
              <a:gs pos="0">
                <a:srgbClr val="D9F48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16" name="组合 15"/>
          <p:cNvGrpSpPr/>
          <p:nvPr/>
        </p:nvGrpSpPr>
        <p:grpSpPr>
          <a:xfrm>
            <a:off x="10410484" y="4783060"/>
            <a:ext cx="1565197" cy="2103669"/>
            <a:chOff x="348696" y="3370149"/>
            <a:chExt cx="1173898" cy="157775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129" r="39472"/>
            <a:stretch>
              <a:fillRect/>
            </a:stretch>
          </p:blipFill>
          <p:spPr>
            <a:xfrm>
              <a:off x="348696" y="3965835"/>
              <a:ext cx="565704" cy="9820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129" r="39472"/>
            <a:stretch>
              <a:fillRect/>
            </a:stretch>
          </p:blipFill>
          <p:spPr>
            <a:xfrm>
              <a:off x="691501" y="3370149"/>
              <a:ext cx="831093" cy="14427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129" r="39472"/>
            <a:stretch>
              <a:fillRect/>
            </a:stretch>
          </p:blipFill>
          <p:spPr>
            <a:xfrm>
              <a:off x="1096176" y="4186194"/>
              <a:ext cx="426418" cy="740264"/>
            </a:xfrm>
            <a:prstGeom prst="rect">
              <a:avLst/>
            </a:prstGeom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7" y="321874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auto"/>
            <a:fld id="{8F5C0E83-B813-4914-B11B-5E71BDC02267}" type="datetimeFigureOut">
              <a:rPr lang="zh-CN" alt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/>
            <a:fld id="{B26AD89B-BE8C-4E63-BBC4-83049BBE6BA7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 hidden="1"/>
          <p:cNvCxnSpPr/>
          <p:nvPr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EFD9D74-47D9-4702-A33C-335B63B48DBF}" type="datetimeFigureOut">
              <a:rPr lang="zh-CN" altLang="en-US" smtClean="0"/>
              <a:pPr/>
              <a:t>2021-12-9</a:t>
            </a:fld>
            <a:endParaRPr lang="zh-CN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0130" y="5373685"/>
            <a:ext cx="1194567" cy="1373065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623888" y="1484313"/>
            <a:ext cx="10972800" cy="4525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2021-12-9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pic>
        <p:nvPicPr>
          <p:cNvPr id="1031" name="Picture 9" descr="cdc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0525" y="5668963"/>
            <a:ext cx="147955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733" y="-84072"/>
            <a:ext cx="12383311" cy="603115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9D9C70D-B7C8-466D-B87C-22D855EF72C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2021-12-9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F9045BA-9AC9-4435-A9A0-D822685BA7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29289;&#21697;&#38451;&#24615;&#30340;&#35843;&#26597;&#22788;&#32622;&#25253;&#21578;&#27169;&#26495;.doc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/>
              <a:t>冷链食品新冠监测采样技术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CN" altLang="en-US"/>
              <a:t>黄伟</a:t>
            </a:r>
          </a:p>
          <a:p>
            <a:pPr algn="ctr"/>
            <a:r>
              <a:rPr lang="en-US" altLang="zh-CN"/>
              <a:t>2021-12-9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220" y="1484630"/>
            <a:ext cx="9208135" cy="45256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025" y="2165985"/>
            <a:ext cx="10296525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采样方法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（一）样本采集</a:t>
            </a:r>
          </a:p>
          <a:p>
            <a:r>
              <a:rPr lang="zh-CN" altLang="en-US"/>
              <a:t>食品及货物</a:t>
            </a:r>
            <a:r>
              <a:rPr lang="zh-CN" altLang="en-US">
                <a:solidFill>
                  <a:srgbClr val="FF0000"/>
                </a:solidFill>
              </a:rPr>
              <a:t>外包装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人员样本。包括监管仓所有工作人员</a:t>
            </a:r>
          </a:p>
          <a:p>
            <a:endParaRPr lang="zh-CN" altLang="en-US"/>
          </a:p>
          <a:p>
            <a:r>
              <a:rPr lang="zh-CN" altLang="en-US"/>
              <a:t>环境样本。货场、监管工作用房、冷库、住所等区域人员日常接触物体表面（门把手、操作台面、开关等）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53770" y="746125"/>
            <a:ext cx="10168255" cy="563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rot="1620000">
            <a:off x="763270" y="3131820"/>
            <a:ext cx="10657840" cy="615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 rot="20040000">
            <a:off x="647065" y="3343910"/>
            <a:ext cx="10781665" cy="615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208405" y="746125"/>
            <a:ext cx="9775825" cy="615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149985" y="5675630"/>
            <a:ext cx="9775825" cy="615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5400000">
            <a:off x="-1379220" y="3238500"/>
            <a:ext cx="5488940" cy="615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5400000">
            <a:off x="8069580" y="3182620"/>
            <a:ext cx="5488940" cy="61531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要点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一份样可涂抹较宽范围</a:t>
            </a:r>
          </a:p>
          <a:p>
            <a:endParaRPr lang="zh-CN" altLang="en-US"/>
          </a:p>
          <a:p>
            <a:r>
              <a:rPr lang="zh-CN" altLang="en-US"/>
              <a:t>避免监测过的货物重复检测</a:t>
            </a:r>
          </a:p>
          <a:p>
            <a:endParaRPr lang="zh-CN" altLang="en-US"/>
          </a:p>
          <a:p>
            <a:r>
              <a:rPr lang="zh-CN" altLang="en-US"/>
              <a:t>样本可第一天采后保存，第二天早上检测（避免半夜出结果）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845" y="1484630"/>
            <a:ext cx="9620885" cy="45256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845" y="1484630"/>
            <a:ext cx="8350250" cy="45256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" y="-78105"/>
            <a:ext cx="6035675" cy="6866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27940"/>
            <a:ext cx="5962650" cy="68605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743315" y="158750"/>
            <a:ext cx="331978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59050" y="5084445"/>
            <a:ext cx="331978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743315" y="4292600"/>
            <a:ext cx="331978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对人的威胁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1215" y="1153795"/>
            <a:ext cx="10765790" cy="4996180"/>
          </a:xfrm>
        </p:spPr>
        <p:txBody>
          <a:bodyPr/>
          <a:lstStyle/>
          <a:p>
            <a:pPr algn="l">
              <a:buClrTx/>
              <a:buSzTx/>
              <a:buFontTx/>
              <a:buChar char="•"/>
            </a:pPr>
            <a:r>
              <a:rPr lang="zh-CN" altLang="en-US"/>
              <a:t>证实的物传人事件</a:t>
            </a:r>
          </a:p>
          <a:p>
            <a:pPr marL="800100" lvl="2" indent="-342900" algn="l">
              <a:buClrTx/>
              <a:buSzTx/>
              <a:buFontTx/>
              <a:buChar char="•"/>
            </a:pPr>
            <a:r>
              <a:rPr lang="zh-CN" altLang="en-US" sz="2740">
                <a:cs typeface="+mn-cs"/>
              </a:rPr>
              <a:t>大连冷链仓库</a:t>
            </a:r>
          </a:p>
          <a:p>
            <a:pPr marL="800100" lvl="2" indent="-342900" algn="l">
              <a:buClrTx/>
              <a:buSzTx/>
              <a:buFontTx/>
              <a:buChar char="•"/>
            </a:pPr>
            <a:r>
              <a:rPr lang="zh-CN" altLang="en-US" sz="2740">
                <a:cs typeface="+mn-cs"/>
              </a:rPr>
              <a:t>天津猪头肉</a:t>
            </a:r>
          </a:p>
          <a:p>
            <a:pPr marL="800100" lvl="2" indent="-342900" algn="l">
              <a:buClrTx/>
              <a:buSzTx/>
              <a:buFontTx/>
              <a:buChar char="•"/>
            </a:pPr>
            <a:r>
              <a:rPr lang="zh-CN" altLang="en-US" sz="2740">
                <a:cs typeface="+mn-cs"/>
              </a:rPr>
              <a:t>上海集装箱</a:t>
            </a:r>
          </a:p>
          <a:p>
            <a:pPr marL="800100" lvl="2" indent="-342900" algn="l">
              <a:buClrTx/>
              <a:buSzTx/>
              <a:buFontTx/>
              <a:buChar char="•"/>
            </a:pPr>
            <a:r>
              <a:rPr lang="zh-CN" altLang="en-US" sz="2740">
                <a:cs typeface="+mn-cs"/>
              </a:rPr>
              <a:t>郫都？</a:t>
            </a:r>
            <a:endParaRPr lang="zh-CN" altLang="en-US"/>
          </a:p>
          <a:p>
            <a:pPr algn="l">
              <a:buClrTx/>
              <a:buSzTx/>
              <a:buFontTx/>
              <a:buChar char="•"/>
            </a:pPr>
            <a:endParaRPr lang="zh-CN" altLang="en-US"/>
          </a:p>
          <a:p>
            <a:pPr algn="l">
              <a:buClrTx/>
              <a:buSzTx/>
              <a:buFontTx/>
              <a:buChar char="•"/>
            </a:pPr>
            <a:r>
              <a:rPr lang="zh-CN" altLang="en-US"/>
              <a:t>特点</a:t>
            </a:r>
          </a:p>
          <a:p>
            <a:pPr lvl="1" algn="l">
              <a:buClrTx/>
              <a:buSzTx/>
              <a:buFontTx/>
              <a:buChar char="•"/>
            </a:pPr>
            <a:r>
              <a:rPr lang="zh-CN" altLang="en-US"/>
              <a:t>物传人发生在入境环节</a:t>
            </a:r>
          </a:p>
          <a:p>
            <a:pPr lvl="1" algn="l">
              <a:buClrTx/>
              <a:buSzTx/>
              <a:buFontTx/>
              <a:buChar char="•"/>
            </a:pPr>
            <a:r>
              <a:rPr lang="zh-CN" altLang="en-US"/>
              <a:t>未证实消费者感染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研判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检出阳性不可避免</a:t>
            </a:r>
          </a:p>
          <a:p>
            <a:pPr lvl="1"/>
            <a:r>
              <a:rPr lang="zh-CN" altLang="en-US"/>
              <a:t>境外污染普遍</a:t>
            </a:r>
          </a:p>
          <a:p>
            <a:pPr lvl="1"/>
            <a:r>
              <a:rPr lang="zh-CN" altLang="en-US"/>
              <a:t>检验方法敏感性高</a:t>
            </a:r>
          </a:p>
          <a:p>
            <a:pPr lvl="1"/>
            <a:r>
              <a:rPr lang="zh-CN" altLang="en-US"/>
              <a:t>消毒后仍阳性</a:t>
            </a:r>
          </a:p>
          <a:p>
            <a:endParaRPr lang="zh-CN" altLang="en-US"/>
          </a:p>
          <a:p>
            <a:r>
              <a:rPr lang="zh-CN" altLang="en-US"/>
              <a:t>感染人风险低</a:t>
            </a:r>
          </a:p>
          <a:p>
            <a:pPr lvl="1"/>
            <a:r>
              <a:rPr lang="zh-CN" altLang="en-US"/>
              <a:t>高危险物品大概率在</a:t>
            </a:r>
            <a:r>
              <a:rPr lang="zh-CN" altLang="en-US">
                <a:sym typeface="+mn-ea"/>
              </a:rPr>
              <a:t>入关检测环节发现</a:t>
            </a:r>
            <a:endParaRPr lang="zh-CN" altLang="en-US"/>
          </a:p>
          <a:p>
            <a:pPr lvl="1"/>
            <a:r>
              <a:rPr lang="zh-CN" altLang="en-US"/>
              <a:t>消毒和境内转运降低病毒活性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一、冷链食品分级分类处置技术指南</a:t>
            </a:r>
          </a:p>
          <a:p>
            <a:r>
              <a:rPr lang="zh-CN" altLang="en-US"/>
              <a:t>二、</a:t>
            </a:r>
            <a:r>
              <a:rPr lang="en-US" altLang="zh-CN"/>
              <a:t>2021</a:t>
            </a:r>
            <a:r>
              <a:rPr lang="zh-CN" altLang="en-US"/>
              <a:t>年全国各地冷链食品阳性情况</a:t>
            </a:r>
          </a:p>
          <a:p>
            <a:r>
              <a:rPr lang="zh-CN" altLang="en-US"/>
              <a:t>三、冷链食品阳性报告要求</a:t>
            </a:r>
          </a:p>
          <a:p>
            <a:r>
              <a:rPr lang="zh-CN" altLang="en-US"/>
              <a:t>四、冷链食品阳性流行病学调查要点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工作评价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出现物传人：社会和单位的灾难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发现物品阳性</a:t>
            </a:r>
          </a:p>
          <a:p>
            <a:pPr lvl="1"/>
            <a:r>
              <a:rPr lang="zh-CN" altLang="en-US"/>
              <a:t>监测敏感</a:t>
            </a:r>
          </a:p>
          <a:p>
            <a:pPr lvl="1"/>
            <a:r>
              <a:rPr lang="zh-CN" altLang="en-US"/>
              <a:t>处置有力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物品的监测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进口食品：实时监测</a:t>
            </a:r>
          </a:p>
          <a:p>
            <a:pPr lvl="1"/>
            <a:endParaRPr lang="zh-CN" altLang="en-US"/>
          </a:p>
          <a:p>
            <a:pPr lvl="0"/>
            <a:r>
              <a:rPr lang="zh-CN" altLang="en-US"/>
              <a:t>集中监管仓：定期监测</a:t>
            </a:r>
          </a:p>
          <a:p>
            <a:pPr lvl="0"/>
            <a:endParaRPr lang="zh-CN" altLang="en-US"/>
          </a:p>
          <a:p>
            <a:pPr lvl="0"/>
            <a:r>
              <a:rPr lang="zh-CN" altLang="en-US"/>
              <a:t>其它：方便抽样（满足监测需求即可）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报告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发现阳性：标本中新型冠状病毒出现2个靶标（ORF1ab、N）阳性或灰区、单个靶标阳性或灰区的检测结果</a:t>
            </a:r>
          </a:p>
          <a:p>
            <a:pPr lvl="1"/>
            <a:endParaRPr lang="zh-CN" altLang="en-US"/>
          </a:p>
          <a:p>
            <a:pPr lvl="1"/>
            <a:r>
              <a:rPr lang="zh-CN" altLang="en-US"/>
              <a:t>立即报告监测组（按照</a:t>
            </a:r>
            <a:r>
              <a:rPr lang="en-US" altLang="zh-CN"/>
              <a:t>word</a:t>
            </a:r>
            <a:r>
              <a:rPr lang="zh-CN" altLang="en-US"/>
              <a:t>模版加密后报送或企业微信报送）</a:t>
            </a:r>
          </a:p>
          <a:p>
            <a:pPr lvl="1"/>
            <a:endParaRPr lang="zh-CN" altLang="en-US"/>
          </a:p>
          <a:p>
            <a:pPr lvl="1"/>
            <a:r>
              <a:rPr lang="zh-CN" altLang="en-US"/>
              <a:t>原样本及已提取的核酸立即送市疾控，市、区县同步复核</a:t>
            </a:r>
          </a:p>
          <a:p>
            <a:pPr lvl="1"/>
            <a:endParaRPr lang="zh-CN" altLang="en-US"/>
          </a:p>
          <a:p>
            <a:pPr lvl="1"/>
            <a:r>
              <a:rPr lang="zh-CN" altLang="en-US"/>
              <a:t>调查后形成完整报告（</a:t>
            </a:r>
            <a:r>
              <a:rPr lang="en-US" altLang="zh-CN"/>
              <a:t>24</a:t>
            </a:r>
            <a:r>
              <a:rPr lang="zh-CN" altLang="en-US"/>
              <a:t>小时内）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报告要求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（一）报告时间：接其它机构报告或实验室获得阳性/疑似阳性结果后30分钟内。</a:t>
            </a:r>
          </a:p>
          <a:p>
            <a:endParaRPr lang="zh-CN" altLang="en-US"/>
          </a:p>
          <a:p>
            <a:r>
              <a:rPr lang="zh-CN" altLang="en-US"/>
              <a:t>（二）报告内容：接报时间、发生地点、涉及人员等事件基本信息，具体见企业微信模版（模版文件名）。</a:t>
            </a:r>
          </a:p>
          <a:p>
            <a:endParaRPr lang="zh-CN" altLang="en-US"/>
          </a:p>
          <a:p>
            <a:r>
              <a:rPr lang="zh-CN" altLang="en-US"/>
              <a:t>（三）报告方式：企业微信填报。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快速报告方式</a:t>
            </a:r>
            <a:r>
              <a:rPr lang="en-US" altLang="zh-CN"/>
              <a:t>1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675" y="1391920"/>
            <a:ext cx="10166985" cy="52793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快速报告方式</a:t>
            </a:r>
            <a:r>
              <a:rPr lang="en-US" altLang="zh-CN"/>
              <a:t>2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655" y="1292225"/>
            <a:ext cx="12237085" cy="557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68215" y="4639945"/>
            <a:ext cx="6821805" cy="14325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740" y="-108585"/>
            <a:ext cx="5724525" cy="6929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430" y="-30480"/>
            <a:ext cx="6365875" cy="69195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现场调查要点</a:t>
            </a:r>
            <a:r>
              <a:rPr lang="en-US" altLang="zh-CN"/>
              <a:t>——</a:t>
            </a:r>
            <a:r>
              <a:rPr lang="zh-CN" altLang="en-US"/>
              <a:t>食品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1、食品来源（在调查之前可先与当地市场监管部门对接，了解基本情况，两证明一报告情况）</a:t>
            </a:r>
          </a:p>
          <a:p>
            <a:r>
              <a:rPr lang="zh-CN" altLang="en-US"/>
              <a:t>2、接触方式：是与阳性样品同批次，还是同一车辆进行运输</a:t>
            </a:r>
          </a:p>
          <a:p>
            <a:r>
              <a:rPr lang="zh-CN" altLang="en-US"/>
              <a:t>3、阳性样品基本情况：食品自身阳性还是外包装阳性</a:t>
            </a:r>
          </a:p>
          <a:p>
            <a:r>
              <a:rPr lang="zh-CN" altLang="en-US"/>
              <a:t>4、运输情况：运输车辆车牌号、运输路线、中转情况</a:t>
            </a:r>
          </a:p>
          <a:p>
            <a:r>
              <a:rPr lang="zh-CN" altLang="en-US"/>
              <a:t>5、售卖情况：是否有售卖，售卖的量，摸清售卖物品去向</a:t>
            </a:r>
          </a:p>
          <a:p>
            <a:r>
              <a:rPr lang="zh-CN" altLang="en-US"/>
              <a:t>6、该批次食品在售卖之前是否进行核酸检测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人员调查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1、接触人员：搬运工人、运输车辆司机、冻库管理人员等</a:t>
            </a:r>
          </a:p>
          <a:p>
            <a:r>
              <a:rPr lang="zh-CN" altLang="en-US"/>
              <a:t>2、防护措施：是否戴口罩、手套、穿工作服，搬运后的手部清洁情况</a:t>
            </a:r>
          </a:p>
          <a:p>
            <a:r>
              <a:rPr lang="zh-CN" altLang="en-US"/>
              <a:t>3、相关人员近期的核酸检测情况</a:t>
            </a:r>
          </a:p>
          <a:p>
            <a:r>
              <a:rPr lang="zh-CN" altLang="en-US"/>
              <a:t>4、新冠疫苗接种情况：接种时间，剂次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环境调查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1、该批次食品存放情况：是否独立存放，和周边存放物品的距离</a:t>
            </a:r>
          </a:p>
          <a:p>
            <a:r>
              <a:rPr lang="zh-CN" altLang="en-US"/>
              <a:t>2、环境是否进行消毒</a:t>
            </a:r>
          </a:p>
          <a:p>
            <a:r>
              <a:rPr lang="zh-CN" altLang="en-US"/>
              <a:t>3、冻库储存情况：车辆从下货到进入冻库储存，可能污染的环节（下货时的地面、转运推车、冻库门把手、货架、切割工具等）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245" y="1484630"/>
            <a:ext cx="9823450" cy="45256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样本采集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1、该批次食品外包装、内包装、食品表面试子</a:t>
            </a:r>
          </a:p>
          <a:p>
            <a:r>
              <a:rPr lang="zh-CN" altLang="en-US"/>
              <a:t>2、相关从业人员鼻咽试子、血液等</a:t>
            </a:r>
          </a:p>
          <a:p>
            <a:r>
              <a:rPr lang="zh-CN" altLang="en-US"/>
              <a:t>3、周围可能污染区域的食品及环境：货架、周围地面、墙面、切割工具等表面试子</a:t>
            </a:r>
          </a:p>
          <a:p>
            <a:r>
              <a:rPr lang="zh-CN" altLang="en-US"/>
              <a:t>4、外环境：下货区地面、推车、冻库门把手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风险分析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1、食品、环境、人员核酸检测情况</a:t>
            </a:r>
          </a:p>
          <a:p>
            <a:r>
              <a:rPr lang="zh-CN" altLang="en-US"/>
              <a:t>2、人员防护措施落实情况</a:t>
            </a:r>
          </a:p>
          <a:p>
            <a:r>
              <a:rPr lang="zh-CN" altLang="en-US"/>
              <a:t>3、疫苗接种情况</a:t>
            </a:r>
          </a:p>
          <a:p>
            <a:r>
              <a:rPr lang="zh-CN" altLang="en-US"/>
              <a:t>4、食品售卖情况</a:t>
            </a:r>
          </a:p>
          <a:p>
            <a:r>
              <a:rPr lang="zh-CN" altLang="en-US"/>
              <a:t>5、人员管控情况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实时报告（表格式）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（一）报告时间：完成初步现场调查后填报，情况进展情况下实时填报。</a:t>
            </a:r>
          </a:p>
          <a:p>
            <a:r>
              <a:rPr lang="zh-CN" altLang="en-US"/>
              <a:t>（二）报告内容：病例诊断信息（临床症状、流行病学信息，检验结果）；需第一时间管控人员、物品、环境信息（直接接触者个人信息，阳性货物批号，长期活动场所信息）；已落实的处置措施。具体见企业微信模版（模版文件名）。</a:t>
            </a:r>
          </a:p>
          <a:p>
            <a:r>
              <a:rPr lang="zh-CN" altLang="en-US"/>
              <a:t>（三）报告方式：企业微信填报，处置涉及的区县可查看和编辑。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完整报告</a:t>
            </a:r>
          </a:p>
        </p:txBody>
      </p:sp>
      <p:pic>
        <p:nvPicPr>
          <p:cNvPr id="4" name="内容占位符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7050" y="1464945"/>
            <a:ext cx="8757920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信息报送软硬件配置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205" y="1484630"/>
            <a:ext cx="10972800" cy="5166360"/>
          </a:xfrm>
        </p:spPr>
        <p:txBody>
          <a:bodyPr/>
          <a:lstStyle/>
          <a:p>
            <a:r>
              <a:rPr lang="zh-CN" altLang="en-US"/>
              <a:t>（一）人员：现场流调队中至少包含1名接受过市疾控培训，熟悉信息报告流程和格式的信息员，进入污染区人员中应至少1人掌握与信息员实时通讯技能。</a:t>
            </a:r>
          </a:p>
          <a:p>
            <a:r>
              <a:rPr lang="zh-CN" altLang="en-US"/>
              <a:t>（二）设备：进入污染区现场流调员应至少有1人配置智能手机1台（装入均质袋），蓝牙耳机（穿防护服时预先佩戴好）。信息员配置智能手机1台，便携式电脑1台（可通过手机热点上网）。</a:t>
            </a:r>
          </a:p>
          <a:p>
            <a:r>
              <a:rPr lang="zh-CN" altLang="en-US"/>
              <a:t>（三）软件：手机预装企业微信，便携式电脑预装Office或WPS软件，企业微信电脑版。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处置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前置处置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100" y="1484630"/>
            <a:ext cx="10161905" cy="5096510"/>
          </a:xfrm>
        </p:spPr>
        <p:txBody>
          <a:bodyPr/>
          <a:lstStyle/>
          <a:p>
            <a:r>
              <a:rPr lang="zh-CN" altLang="en-US"/>
              <a:t>公安、市场监督部门必须参加</a:t>
            </a:r>
          </a:p>
          <a:p>
            <a:endParaRPr lang="zh-CN" altLang="en-US"/>
          </a:p>
          <a:p>
            <a:r>
              <a:rPr lang="zh-CN" altLang="en-US"/>
              <a:t>场所：</a:t>
            </a:r>
          </a:p>
          <a:p>
            <a:pPr lvl="1"/>
            <a:r>
              <a:rPr lang="zh-CN" altLang="en-US"/>
              <a:t>暂时停业（不造成恐慌为前提）</a:t>
            </a:r>
          </a:p>
          <a:p>
            <a:pPr lvl="1"/>
            <a:r>
              <a:rPr lang="zh-CN" altLang="en-US"/>
              <a:t>物品封存</a:t>
            </a:r>
          </a:p>
          <a:p>
            <a:pPr lvl="1"/>
            <a:endParaRPr lang="zh-CN" altLang="en-US"/>
          </a:p>
          <a:p>
            <a:r>
              <a:rPr lang="zh-CN" altLang="en-US"/>
              <a:t>人员：</a:t>
            </a:r>
          </a:p>
          <a:p>
            <a:pPr lvl="1"/>
            <a:r>
              <a:rPr lang="zh-CN" altLang="en-US"/>
              <a:t>暂时居家</a:t>
            </a:r>
          </a:p>
          <a:p>
            <a:pPr lvl="1"/>
            <a:r>
              <a:rPr lang="zh-CN" altLang="en-US"/>
              <a:t>核酸</a:t>
            </a:r>
            <a:r>
              <a:rPr lang="en-US" altLang="zh-CN"/>
              <a:t>+</a:t>
            </a:r>
            <a:r>
              <a:rPr lang="zh-CN" altLang="en-US"/>
              <a:t>血清检测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确认后处置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" y="1464945"/>
            <a:ext cx="12161520" cy="5397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" y="22225"/>
            <a:ext cx="1218692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高新区冷链监测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5070" y="1484630"/>
            <a:ext cx="10401935" cy="5106035"/>
          </a:xfrm>
        </p:spPr>
        <p:txBody>
          <a:bodyPr/>
          <a:lstStyle/>
          <a:p>
            <a:r>
              <a:rPr lang="zh-CN" altLang="en-US"/>
              <a:t>频率（食环所发布）：</a:t>
            </a:r>
          </a:p>
          <a:p>
            <a:pPr lvl="1"/>
            <a:r>
              <a:rPr lang="zh-CN" altLang="en-US"/>
              <a:t>进口货物到货</a:t>
            </a:r>
          </a:p>
          <a:p>
            <a:pPr lvl="1"/>
            <a:r>
              <a:rPr lang="zh-CN" altLang="en-US"/>
              <a:t>固定监测时间</a:t>
            </a:r>
          </a:p>
          <a:p>
            <a:endParaRPr lang="zh-CN" altLang="en-US"/>
          </a:p>
          <a:p>
            <a:r>
              <a:rPr lang="zh-CN" altLang="en-US"/>
              <a:t>采样人员：当天的副值班人员（建议</a:t>
            </a:r>
            <a:r>
              <a:rPr lang="en-US" altLang="zh-CN"/>
              <a:t>2</a:t>
            </a:r>
            <a:r>
              <a:rPr lang="zh-CN" altLang="en-US"/>
              <a:t>人，组内调配）</a:t>
            </a:r>
          </a:p>
          <a:p>
            <a:endParaRPr lang="zh-CN" altLang="en-US"/>
          </a:p>
          <a:p>
            <a:r>
              <a:rPr lang="zh-CN" altLang="en-US"/>
              <a:t>内容：外环境</a:t>
            </a:r>
            <a:r>
              <a:rPr lang="en-US" altLang="zh-CN"/>
              <a:t>+</a:t>
            </a:r>
            <a:r>
              <a:rPr lang="zh-CN" altLang="en-US"/>
              <a:t>人员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60780"/>
            <a:ext cx="8169275" cy="484949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矩形 5"/>
          <p:cNvSpPr/>
          <p:nvPr/>
        </p:nvSpPr>
        <p:spPr>
          <a:xfrm>
            <a:off x="1541397" y="1690688"/>
            <a:ext cx="37940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Thanks</a:t>
            </a:r>
            <a:endParaRPr lang="zh-CN" altLang="en-US" sz="9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75" y="1575435"/>
            <a:ext cx="1002982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460" y="1014095"/>
            <a:ext cx="8387080" cy="4996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785" y="1484630"/>
            <a:ext cx="9564370" cy="4525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913255"/>
            <a:ext cx="10277475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970" y="2208530"/>
            <a:ext cx="9906000" cy="30765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1049</Words>
  <Application>WPS 演示</Application>
  <PresentationFormat>自定义</PresentationFormat>
  <Paragraphs>124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主题1</vt:lpstr>
      <vt:lpstr>自定义设计方案</vt:lpstr>
      <vt:lpstr>冷链食品新冠监测采样技术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采样方法</vt:lpstr>
      <vt:lpstr>幻灯片 13</vt:lpstr>
      <vt:lpstr>要点</vt:lpstr>
      <vt:lpstr>幻灯片 15</vt:lpstr>
      <vt:lpstr>幻灯片 16</vt:lpstr>
      <vt:lpstr>幻灯片 17</vt:lpstr>
      <vt:lpstr>对人的威胁</vt:lpstr>
      <vt:lpstr>研判</vt:lpstr>
      <vt:lpstr>工作评价</vt:lpstr>
      <vt:lpstr>物品的监测</vt:lpstr>
      <vt:lpstr>报告</vt:lpstr>
      <vt:lpstr>报告要求</vt:lpstr>
      <vt:lpstr>快速报告方式1</vt:lpstr>
      <vt:lpstr>快速报告方式2</vt:lpstr>
      <vt:lpstr>幻灯片 26</vt:lpstr>
      <vt:lpstr>现场调查要点——食品</vt:lpstr>
      <vt:lpstr>人员调查</vt:lpstr>
      <vt:lpstr>环境调查</vt:lpstr>
      <vt:lpstr>样本采集</vt:lpstr>
      <vt:lpstr>风险分析</vt:lpstr>
      <vt:lpstr>实时报告（表格式）</vt:lpstr>
      <vt:lpstr>完整报告</vt:lpstr>
      <vt:lpstr>信息报送软硬件配置</vt:lpstr>
      <vt:lpstr>处置</vt:lpstr>
      <vt:lpstr>前置处置</vt:lpstr>
      <vt:lpstr>确认后处置</vt:lpstr>
      <vt:lpstr>幻灯片 38</vt:lpstr>
      <vt:lpstr>高新区冷链监测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冷链食品新冠监测采样技术</dc:title>
  <dc:creator/>
  <cp:lastModifiedBy>iCura</cp:lastModifiedBy>
  <cp:revision>16</cp:revision>
  <dcterms:created xsi:type="dcterms:W3CDTF">2021-02-23T00:26:00Z</dcterms:created>
  <dcterms:modified xsi:type="dcterms:W3CDTF">2021-12-09T02:23:17Z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