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media/image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sldIdLst>
    <p:sldId id="257" r:id="rId5"/>
    <p:sldId id="274" r:id="rId6"/>
    <p:sldId id="259" r:id="rId7"/>
    <p:sldId id="264" r:id="rId8"/>
    <p:sldId id="265" r:id="rId9"/>
    <p:sldId id="266" r:id="rId10"/>
    <p:sldId id="267" r:id="rId11"/>
    <p:sldId id="268" r:id="rId12"/>
    <p:sldId id="270" r:id="rId13"/>
    <p:sldId id="273" r:id="rId14"/>
    <p:sldId id="271" r:id="rId15"/>
    <p:sldId id="263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1c8f6fd-9d8a-4392-a280-21c447e3558d}">
          <p14:sldIdLst>
            <p14:sldId id="257"/>
            <p14:sldId id="274"/>
          </p14:sldIdLst>
        </p14:section>
        <p14:section name="无标题节" id="{7c1f1ba1-5378-4c17-b4f6-0bf8fd5a3a29}">
          <p14:sldIdLst>
            <p14:sldId id="259"/>
            <p14:sldId id="264"/>
            <p14:sldId id="265"/>
            <p14:sldId id="266"/>
            <p14:sldId id="267"/>
            <p14:sldId id="268"/>
            <p14:sldId id="270"/>
            <p14:sldId id="273"/>
            <p14:sldId id="271"/>
            <p14:sldId id="26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8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2021&#20581;&#24247;&#25945;&#32946;&#24037;&#20316;\&#32032;&#20859;&#30417;&#27979;\&#25968;&#25454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[数据表.xlsx]Sheet1!$C$37</c:f>
              <c:strCache>
                <c:ptCount val="1"/>
                <c:pt idx="0">
                  <c:v>百分比（%）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[数据表.xlsx]Sheet1!$B$38:$B$51</c:f>
              <c:strCache>
                <c:ptCount val="14"/>
                <c:pt idx="0">
                  <c:v>个体经营</c:v>
                </c:pt>
                <c:pt idx="1">
                  <c:v>公务员</c:v>
                </c:pt>
                <c:pt idx="2">
                  <c:v>教师</c:v>
                </c:pt>
                <c:pt idx="3">
                  <c:v>农民</c:v>
                </c:pt>
                <c:pt idx="4">
                  <c:v>其他</c:v>
                </c:pt>
                <c:pt idx="5">
                  <c:v>企业管理</c:v>
                </c:pt>
                <c:pt idx="6">
                  <c:v>事业单位</c:v>
                </c:pt>
                <c:pt idx="7">
                  <c:v>退（离）</c:v>
                </c:pt>
                <c:pt idx="8">
                  <c:v>文体人员</c:v>
                </c:pt>
                <c:pt idx="9">
                  <c:v>无业人员</c:v>
                </c:pt>
                <c:pt idx="10">
                  <c:v>学生</c:v>
                </c:pt>
                <c:pt idx="11">
                  <c:v>医生</c:v>
                </c:pt>
                <c:pt idx="12">
                  <c:v>专业技术</c:v>
                </c:pt>
                <c:pt idx="13">
                  <c:v>自由职业</c:v>
                </c:pt>
              </c:strCache>
            </c:strRef>
          </c:cat>
          <c:val>
            <c:numRef>
              <c:f>[数据表.xlsx]Sheet1!$C$38:$C$51</c:f>
              <c:numCache>
                <c:formatCode>0.00_ </c:formatCode>
                <c:ptCount val="14"/>
                <c:pt idx="0">
                  <c:v>1.2</c:v>
                </c:pt>
                <c:pt idx="1">
                  <c:v>0.3</c:v>
                </c:pt>
                <c:pt idx="2">
                  <c:v>1.1</c:v>
                </c:pt>
                <c:pt idx="3">
                  <c:v>74.1</c:v>
                </c:pt>
                <c:pt idx="4">
                  <c:v>4.8</c:v>
                </c:pt>
                <c:pt idx="5">
                  <c:v>0.4</c:v>
                </c:pt>
                <c:pt idx="6">
                  <c:v>1.7</c:v>
                </c:pt>
                <c:pt idx="7">
                  <c:v>0.9</c:v>
                </c:pt>
                <c:pt idx="8">
                  <c:v>0.1</c:v>
                </c:pt>
                <c:pt idx="9">
                  <c:v>0.7</c:v>
                </c:pt>
                <c:pt idx="10">
                  <c:v>8.3</c:v>
                </c:pt>
                <c:pt idx="11">
                  <c:v>1.6</c:v>
                </c:pt>
                <c:pt idx="12">
                  <c:v>2.1</c:v>
                </c:pt>
                <c:pt idx="13">
                  <c:v>2.6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0"/>
        <c:axId val="617321380"/>
        <c:axId val="785309422"/>
      </c:barChart>
      <c:catAx>
        <c:axId val="61732138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785309422"/>
        <c:crosses val="autoZero"/>
        <c:auto val="1"/>
        <c:lblAlgn val="ctr"/>
        <c:lblOffset val="100"/>
        <c:noMultiLvlLbl val="0"/>
      </c:catAx>
      <c:valAx>
        <c:axId val="785309422"/>
        <c:scaling>
          <c:orientation val="minMax"/>
        </c:scaling>
        <c:delete val="0"/>
        <c:axPos val="l"/>
        <c:numFmt formatCode="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6173213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4T16:39:29.440" idx="1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4T16:39:29.440" idx="1">
    <p:pos x="10" y="10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14T16:39:29.440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1.jpeg"/><Relationship Id="rId2" Type="http://schemas.openxmlformats.org/officeDocument/2006/relationships/tags" Target="../tags/tag63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image" Target="../media/image2.jpeg"/><Relationship Id="rId2" Type="http://schemas.openxmlformats.org/officeDocument/2006/relationships/tags" Target="../tags/tag82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7.xml"/><Relationship Id="rId8" Type="http://schemas.openxmlformats.org/officeDocument/2006/relationships/tags" Target="../tags/tag106.xml"/><Relationship Id="rId7" Type="http://schemas.openxmlformats.org/officeDocument/2006/relationships/tags" Target="../tags/tag105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image" Target="../media/image3.jpeg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image" Target="../media/image4.jpeg"/><Relationship Id="rId2" Type="http://schemas.openxmlformats.org/officeDocument/2006/relationships/tags" Target="../tags/tag132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image" Target="../media/image6.png"/><Relationship Id="rId4" Type="http://schemas.openxmlformats.org/officeDocument/2006/relationships/tags" Target="../tags/tag148.xml"/><Relationship Id="rId3" Type="http://schemas.openxmlformats.org/officeDocument/2006/relationships/image" Target="../media/image5.png"/><Relationship Id="rId2" Type="http://schemas.openxmlformats.org/officeDocument/2006/relationships/tags" Target="../tags/tag14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image" Target="../media/image7.png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image" Target="../media/image8.png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0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image" Target="../media/image6.png"/><Relationship Id="rId5" Type="http://schemas.openxmlformats.org/officeDocument/2006/relationships/tags" Target="../tags/tag170.xml"/><Relationship Id="rId4" Type="http://schemas.openxmlformats.org/officeDocument/2006/relationships/image" Target="../media/image5.png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2" Type="http://schemas.openxmlformats.org/officeDocument/2006/relationships/tags" Target="../tags/tag176.xml"/><Relationship Id="rId11" Type="http://schemas.openxmlformats.org/officeDocument/2006/relationships/tags" Target="../tags/tag175.xml"/><Relationship Id="rId10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image" Target="../media/image6.png"/><Relationship Id="rId5" Type="http://schemas.openxmlformats.org/officeDocument/2006/relationships/tags" Target="../tags/tag179.xml"/><Relationship Id="rId4" Type="http://schemas.openxmlformats.org/officeDocument/2006/relationships/image" Target="../media/image5.png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91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image" Target="../media/image6.png"/><Relationship Id="rId5" Type="http://schemas.openxmlformats.org/officeDocument/2006/relationships/tags" Target="../tags/tag188.xml"/><Relationship Id="rId4" Type="http://schemas.openxmlformats.org/officeDocument/2006/relationships/image" Target="../media/image5.png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4" Type="http://schemas.openxmlformats.org/officeDocument/2006/relationships/tags" Target="../tags/tag196.xml"/><Relationship Id="rId13" Type="http://schemas.openxmlformats.org/officeDocument/2006/relationships/tags" Target="../tags/tag195.xml"/><Relationship Id="rId12" Type="http://schemas.openxmlformats.org/officeDocument/2006/relationships/tags" Target="../tags/tag194.xml"/><Relationship Id="rId11" Type="http://schemas.openxmlformats.org/officeDocument/2006/relationships/tags" Target="../tags/tag193.xml"/><Relationship Id="rId10" Type="http://schemas.openxmlformats.org/officeDocument/2006/relationships/tags" Target="../tags/tag192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02.xml"/><Relationship Id="rId8" Type="http://schemas.openxmlformats.org/officeDocument/2006/relationships/tags" Target="../tags/tag201.xml"/><Relationship Id="rId7" Type="http://schemas.openxmlformats.org/officeDocument/2006/relationships/tags" Target="../tags/tag200.xml"/><Relationship Id="rId6" Type="http://schemas.openxmlformats.org/officeDocument/2006/relationships/image" Target="../media/image10.png"/><Relationship Id="rId5" Type="http://schemas.openxmlformats.org/officeDocument/2006/relationships/tags" Target="../tags/tag199.xml"/><Relationship Id="rId4" Type="http://schemas.openxmlformats.org/officeDocument/2006/relationships/image" Target="../media/image9.png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1" Type="http://schemas.openxmlformats.org/officeDocument/2006/relationships/tags" Target="../tags/tag204.xml"/><Relationship Id="rId10" Type="http://schemas.openxmlformats.org/officeDocument/2006/relationships/tags" Target="../tags/tag20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3" Type="http://schemas.openxmlformats.org/officeDocument/2006/relationships/image" Target="../media/image1.jpeg"/><Relationship Id="rId2" Type="http://schemas.openxmlformats.org/officeDocument/2006/relationships/tags" Target="../tags/tag211.xml"/><Relationship Id="rId16" Type="http://schemas.openxmlformats.org/officeDocument/2006/relationships/tags" Target="../tags/tag224.xml"/><Relationship Id="rId15" Type="http://schemas.openxmlformats.org/officeDocument/2006/relationships/tags" Target="../tags/tag223.xml"/><Relationship Id="rId14" Type="http://schemas.openxmlformats.org/officeDocument/2006/relationships/tags" Target="../tags/tag222.xml"/><Relationship Id="rId13" Type="http://schemas.openxmlformats.org/officeDocument/2006/relationships/tags" Target="../tags/tag221.xml"/><Relationship Id="rId12" Type="http://schemas.openxmlformats.org/officeDocument/2006/relationships/tags" Target="../tags/tag220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229.xml"/><Relationship Id="rId5" Type="http://schemas.openxmlformats.org/officeDocument/2006/relationships/tags" Target="../tags/tag228.xml"/><Relationship Id="rId4" Type="http://schemas.openxmlformats.org/officeDocument/2006/relationships/tags" Target="../tags/tag227.xml"/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6.xml"/><Relationship Id="rId8" Type="http://schemas.openxmlformats.org/officeDocument/2006/relationships/tags" Target="../tags/tag235.xml"/><Relationship Id="rId7" Type="http://schemas.openxmlformats.org/officeDocument/2006/relationships/tags" Target="../tags/tag234.xml"/><Relationship Id="rId6" Type="http://schemas.openxmlformats.org/officeDocument/2006/relationships/tags" Target="../tags/tag233.xml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image" Target="../media/image2.jpeg"/><Relationship Id="rId2" Type="http://schemas.openxmlformats.org/officeDocument/2006/relationships/tags" Target="../tags/tag230.xml"/><Relationship Id="rId14" Type="http://schemas.openxmlformats.org/officeDocument/2006/relationships/tags" Target="../tags/tag241.xml"/><Relationship Id="rId13" Type="http://schemas.openxmlformats.org/officeDocument/2006/relationships/tags" Target="../tags/tag240.xml"/><Relationship Id="rId12" Type="http://schemas.openxmlformats.org/officeDocument/2006/relationships/tags" Target="../tags/tag239.xml"/><Relationship Id="rId11" Type="http://schemas.openxmlformats.org/officeDocument/2006/relationships/tags" Target="../tags/tag238.xml"/><Relationship Id="rId10" Type="http://schemas.openxmlformats.org/officeDocument/2006/relationships/tags" Target="../tags/tag237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tags" Target="../tags/tag250.xml"/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image" Target="../media/image3.jpeg"/><Relationship Id="rId2" Type="http://schemas.openxmlformats.org/officeDocument/2006/relationships/tags" Target="../tags/tag25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tags" Target="../tags/tag275.xml"/><Relationship Id="rId5" Type="http://schemas.openxmlformats.org/officeDocument/2006/relationships/tags" Target="../tags/tag274.xml"/><Relationship Id="rId4" Type="http://schemas.openxmlformats.org/officeDocument/2006/relationships/tags" Target="../tags/tag273.xml"/><Relationship Id="rId3" Type="http://schemas.openxmlformats.org/officeDocument/2006/relationships/tags" Target="../tags/tag272.xml"/><Relationship Id="rId2" Type="http://schemas.openxmlformats.org/officeDocument/2006/relationships/tags" Target="../tags/tag271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3" Type="http://schemas.openxmlformats.org/officeDocument/2006/relationships/tags" Target="../tags/tag277.xml"/><Relationship Id="rId2" Type="http://schemas.openxmlformats.org/officeDocument/2006/relationships/tags" Target="../tags/tag276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image" Target="../media/image4.jpeg"/><Relationship Id="rId2" Type="http://schemas.openxmlformats.org/officeDocument/2006/relationships/tags" Target="../tags/tag280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00.xml"/><Relationship Id="rId8" Type="http://schemas.openxmlformats.org/officeDocument/2006/relationships/tags" Target="../tags/tag299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image" Target="../media/image6.png"/><Relationship Id="rId4" Type="http://schemas.openxmlformats.org/officeDocument/2006/relationships/tags" Target="../tags/tag296.xml"/><Relationship Id="rId3" Type="http://schemas.openxmlformats.org/officeDocument/2006/relationships/image" Target="../media/image5.png"/><Relationship Id="rId2" Type="http://schemas.openxmlformats.org/officeDocument/2006/relationships/tags" Target="../tags/tag295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07.xml"/><Relationship Id="rId8" Type="http://schemas.openxmlformats.org/officeDocument/2006/relationships/tags" Target="../tags/tag306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image" Target="../media/image7.png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14.xml"/><Relationship Id="rId8" Type="http://schemas.openxmlformats.org/officeDocument/2006/relationships/tags" Target="../tags/tag313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image" Target="../media/image8.png"/><Relationship Id="rId3" Type="http://schemas.openxmlformats.org/officeDocument/2006/relationships/tags" Target="../tags/tag309.xml"/><Relationship Id="rId2" Type="http://schemas.openxmlformats.org/officeDocument/2006/relationships/tags" Target="../tags/tag308.xml"/><Relationship Id="rId10" Type="http://schemas.openxmlformats.org/officeDocument/2006/relationships/tags" Target="../tags/tag315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321.xml"/><Relationship Id="rId8" Type="http://schemas.openxmlformats.org/officeDocument/2006/relationships/tags" Target="../tags/tag320.xml"/><Relationship Id="rId7" Type="http://schemas.openxmlformats.org/officeDocument/2006/relationships/tags" Target="../tags/tag319.xml"/><Relationship Id="rId6" Type="http://schemas.openxmlformats.org/officeDocument/2006/relationships/image" Target="../media/image6.png"/><Relationship Id="rId5" Type="http://schemas.openxmlformats.org/officeDocument/2006/relationships/tags" Target="../tags/tag318.xml"/><Relationship Id="rId4" Type="http://schemas.openxmlformats.org/officeDocument/2006/relationships/image" Target="../media/image5.png"/><Relationship Id="rId3" Type="http://schemas.openxmlformats.org/officeDocument/2006/relationships/tags" Target="../tags/tag317.xml"/><Relationship Id="rId2" Type="http://schemas.openxmlformats.org/officeDocument/2006/relationships/tags" Target="../tags/tag316.xml"/><Relationship Id="rId12" Type="http://schemas.openxmlformats.org/officeDocument/2006/relationships/tags" Target="../tags/tag324.xml"/><Relationship Id="rId11" Type="http://schemas.openxmlformats.org/officeDocument/2006/relationships/tags" Target="../tags/tag323.xml"/><Relationship Id="rId10" Type="http://schemas.openxmlformats.org/officeDocument/2006/relationships/tags" Target="../tags/tag322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30.xml"/><Relationship Id="rId8" Type="http://schemas.openxmlformats.org/officeDocument/2006/relationships/tags" Target="../tags/tag329.xml"/><Relationship Id="rId7" Type="http://schemas.openxmlformats.org/officeDocument/2006/relationships/tags" Target="../tags/tag328.xml"/><Relationship Id="rId6" Type="http://schemas.openxmlformats.org/officeDocument/2006/relationships/image" Target="../media/image6.png"/><Relationship Id="rId5" Type="http://schemas.openxmlformats.org/officeDocument/2006/relationships/tags" Target="../tags/tag327.xml"/><Relationship Id="rId4" Type="http://schemas.openxmlformats.org/officeDocument/2006/relationships/image" Target="../media/image5.png"/><Relationship Id="rId3" Type="http://schemas.openxmlformats.org/officeDocument/2006/relationships/tags" Target="../tags/tag326.xml"/><Relationship Id="rId2" Type="http://schemas.openxmlformats.org/officeDocument/2006/relationships/tags" Target="../tags/tag325.xml"/><Relationship Id="rId12" Type="http://schemas.openxmlformats.org/officeDocument/2006/relationships/tags" Target="../tags/tag333.xml"/><Relationship Id="rId11" Type="http://schemas.openxmlformats.org/officeDocument/2006/relationships/tags" Target="../tags/tag332.xml"/><Relationship Id="rId10" Type="http://schemas.openxmlformats.org/officeDocument/2006/relationships/tags" Target="../tags/tag331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39.xml"/><Relationship Id="rId8" Type="http://schemas.openxmlformats.org/officeDocument/2006/relationships/tags" Target="../tags/tag338.xml"/><Relationship Id="rId7" Type="http://schemas.openxmlformats.org/officeDocument/2006/relationships/tags" Target="../tags/tag337.xml"/><Relationship Id="rId6" Type="http://schemas.openxmlformats.org/officeDocument/2006/relationships/image" Target="../media/image6.png"/><Relationship Id="rId5" Type="http://schemas.openxmlformats.org/officeDocument/2006/relationships/tags" Target="../tags/tag336.xml"/><Relationship Id="rId4" Type="http://schemas.openxmlformats.org/officeDocument/2006/relationships/image" Target="../media/image5.png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4" Type="http://schemas.openxmlformats.org/officeDocument/2006/relationships/tags" Target="../tags/tag344.xml"/><Relationship Id="rId13" Type="http://schemas.openxmlformats.org/officeDocument/2006/relationships/tags" Target="../tags/tag343.xml"/><Relationship Id="rId12" Type="http://schemas.openxmlformats.org/officeDocument/2006/relationships/tags" Target="../tags/tag342.xml"/><Relationship Id="rId11" Type="http://schemas.openxmlformats.org/officeDocument/2006/relationships/tags" Target="../tags/tag341.xml"/><Relationship Id="rId10" Type="http://schemas.openxmlformats.org/officeDocument/2006/relationships/tags" Target="../tags/tag340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image" Target="../media/image10.png"/><Relationship Id="rId5" Type="http://schemas.openxmlformats.org/officeDocument/2006/relationships/tags" Target="../tags/tag347.xml"/><Relationship Id="rId4" Type="http://schemas.openxmlformats.org/officeDocument/2006/relationships/image" Target="../media/image9.png"/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1" Type="http://schemas.openxmlformats.org/officeDocument/2006/relationships/tags" Target="../tags/tag352.xml"/><Relationship Id="rId10" Type="http://schemas.openxmlformats.org/officeDocument/2006/relationships/tags" Target="../tags/tag35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医学\person-holding-container-with-seaweed-2280568.jpgperson-holding-container-with-seaweed-228056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2202795" cy="68700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0" h="10801">
                <a:moveTo>
                  <a:pt x="0" y="0"/>
                </a:moveTo>
                <a:lnTo>
                  <a:pt x="10800" y="0"/>
                </a:lnTo>
                <a:lnTo>
                  <a:pt x="10800" y="10801"/>
                </a:lnTo>
                <a:lnTo>
                  <a:pt x="0" y="1080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任意多边形 4"/>
          <p:cNvSpPr/>
          <p:nvPr userDrawn="1">
            <p:custDataLst>
              <p:tags r:id="rId5"/>
            </p:custDataLst>
          </p:nvPr>
        </p:nvSpPr>
        <p:spPr>
          <a:xfrm>
            <a:off x="0" y="4264025"/>
            <a:ext cx="4343152" cy="2593975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840" h="4085">
                <a:moveTo>
                  <a:pt x="2582" y="0"/>
                </a:moveTo>
                <a:cubicBezTo>
                  <a:pt x="4812" y="0"/>
                  <a:pt x="6643" y="1781"/>
                  <a:pt x="6837" y="4053"/>
                </a:cubicBezTo>
                <a:lnTo>
                  <a:pt x="6840" y="4085"/>
                </a:lnTo>
                <a:lnTo>
                  <a:pt x="6789" y="4085"/>
                </a:lnTo>
                <a:lnTo>
                  <a:pt x="6787" y="4058"/>
                </a:lnTo>
                <a:cubicBezTo>
                  <a:pt x="6595" y="1812"/>
                  <a:pt x="4786" y="51"/>
                  <a:pt x="2582" y="51"/>
                </a:cubicBezTo>
                <a:cubicBezTo>
                  <a:pt x="1618" y="51"/>
                  <a:pt x="729" y="388"/>
                  <a:pt x="18" y="955"/>
                </a:cubicBezTo>
                <a:lnTo>
                  <a:pt x="0" y="970"/>
                </a:lnTo>
                <a:lnTo>
                  <a:pt x="0" y="905"/>
                </a:lnTo>
                <a:lnTo>
                  <a:pt x="26" y="884"/>
                </a:lnTo>
                <a:cubicBezTo>
                  <a:pt x="739" y="329"/>
                  <a:pt x="1624" y="0"/>
                  <a:pt x="25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 8"/>
          <p:cNvSpPr/>
          <p:nvPr userDrawn="1">
            <p:custDataLst>
              <p:tags r:id="rId6"/>
            </p:custDataLst>
          </p:nvPr>
        </p:nvSpPr>
        <p:spPr>
          <a:xfrm>
            <a:off x="1805305" y="0"/>
            <a:ext cx="7863205" cy="685800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383" h="10800">
                <a:moveTo>
                  <a:pt x="9606" y="0"/>
                </a:moveTo>
                <a:lnTo>
                  <a:pt x="9735" y="0"/>
                </a:lnTo>
                <a:lnTo>
                  <a:pt x="9776" y="28"/>
                </a:lnTo>
                <a:cubicBezTo>
                  <a:pt x="11354" y="1150"/>
                  <a:pt x="12383" y="2994"/>
                  <a:pt x="12383" y="5078"/>
                </a:cubicBezTo>
                <a:cubicBezTo>
                  <a:pt x="12383" y="7642"/>
                  <a:pt x="10824" y="9843"/>
                  <a:pt x="8602" y="10782"/>
                </a:cubicBezTo>
                <a:lnTo>
                  <a:pt x="8559" y="10800"/>
                </a:lnTo>
                <a:lnTo>
                  <a:pt x="8360" y="10800"/>
                </a:lnTo>
                <a:lnTo>
                  <a:pt x="8365" y="10798"/>
                </a:lnTo>
                <a:cubicBezTo>
                  <a:pt x="10671" y="9922"/>
                  <a:pt x="12310" y="7691"/>
                  <a:pt x="12310" y="5078"/>
                </a:cubicBezTo>
                <a:cubicBezTo>
                  <a:pt x="12310" y="2966"/>
                  <a:pt x="11240" y="1104"/>
                  <a:pt x="9612" y="4"/>
                </a:cubicBezTo>
                <a:lnTo>
                  <a:pt x="9606" y="0"/>
                </a:lnTo>
                <a:close/>
                <a:moveTo>
                  <a:pt x="2648" y="0"/>
                </a:moveTo>
                <a:lnTo>
                  <a:pt x="2777" y="0"/>
                </a:lnTo>
                <a:lnTo>
                  <a:pt x="2771" y="4"/>
                </a:lnTo>
                <a:cubicBezTo>
                  <a:pt x="1143" y="1104"/>
                  <a:pt x="73" y="2966"/>
                  <a:pt x="73" y="5078"/>
                </a:cubicBezTo>
                <a:cubicBezTo>
                  <a:pt x="73" y="7691"/>
                  <a:pt x="1712" y="9922"/>
                  <a:pt x="4018" y="10798"/>
                </a:cubicBezTo>
                <a:lnTo>
                  <a:pt x="4023" y="10800"/>
                </a:lnTo>
                <a:lnTo>
                  <a:pt x="3824" y="10800"/>
                </a:lnTo>
                <a:lnTo>
                  <a:pt x="3781" y="10782"/>
                </a:lnTo>
                <a:cubicBezTo>
                  <a:pt x="1559" y="9843"/>
                  <a:pt x="0" y="7642"/>
                  <a:pt x="0" y="5078"/>
                </a:cubicBezTo>
                <a:cubicBezTo>
                  <a:pt x="0" y="2994"/>
                  <a:pt x="1029" y="1150"/>
                  <a:pt x="2607" y="28"/>
                </a:cubicBezTo>
                <a:lnTo>
                  <a:pt x="2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3058160" y="186690"/>
            <a:ext cx="6075045" cy="6075045"/>
          </a:xfrm>
          <a:prstGeom prst="ellipse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lt1"/>
                </a:solidFill>
              </a:rPr>
              <a:t> </a:t>
            </a:r>
            <a:endParaRPr lang="en-US" altLang="zh-CN">
              <a:solidFill>
                <a:schemeClr val="lt1"/>
              </a:solidFill>
            </a:endParaRPr>
          </a:p>
        </p:txBody>
      </p:sp>
      <p:sp>
        <p:nvSpPr>
          <p:cNvPr id="12" name="任意多边形 10"/>
          <p:cNvSpPr/>
          <p:nvPr userDrawn="1">
            <p:custDataLst>
              <p:tags r:id="rId8"/>
            </p:custDataLst>
          </p:nvPr>
        </p:nvSpPr>
        <p:spPr>
          <a:xfrm>
            <a:off x="7005114" y="0"/>
            <a:ext cx="5197681" cy="197358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8185" h="3108">
                <a:moveTo>
                  <a:pt x="0" y="0"/>
                </a:moveTo>
                <a:lnTo>
                  <a:pt x="96" y="0"/>
                </a:lnTo>
                <a:lnTo>
                  <a:pt x="110" y="21"/>
                </a:lnTo>
                <a:cubicBezTo>
                  <a:pt x="1318" y="1838"/>
                  <a:pt x="3332" y="3028"/>
                  <a:pt x="5613" y="3028"/>
                </a:cubicBezTo>
                <a:cubicBezTo>
                  <a:pt x="6504" y="3028"/>
                  <a:pt x="7354" y="2846"/>
                  <a:pt x="8131" y="2517"/>
                </a:cubicBezTo>
                <a:lnTo>
                  <a:pt x="8185" y="2493"/>
                </a:lnTo>
                <a:lnTo>
                  <a:pt x="8185" y="2581"/>
                </a:lnTo>
                <a:lnTo>
                  <a:pt x="8162" y="2591"/>
                </a:lnTo>
                <a:cubicBezTo>
                  <a:pt x="7375" y="2924"/>
                  <a:pt x="6514" y="3108"/>
                  <a:pt x="5613" y="3108"/>
                </a:cubicBezTo>
                <a:cubicBezTo>
                  <a:pt x="3305" y="3108"/>
                  <a:pt x="1266" y="1904"/>
                  <a:pt x="44" y="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7858760" y="6189980"/>
            <a:ext cx="391795" cy="391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椭圆 13"/>
          <p:cNvSpPr/>
          <p:nvPr userDrawn="1">
            <p:custDataLst>
              <p:tags r:id="rId10"/>
            </p:custDataLst>
          </p:nvPr>
        </p:nvSpPr>
        <p:spPr>
          <a:xfrm>
            <a:off x="2091055" y="945515"/>
            <a:ext cx="593725" cy="593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5" name="椭圆 14"/>
          <p:cNvSpPr/>
          <p:nvPr userDrawn="1">
            <p:custDataLst>
              <p:tags r:id="rId11"/>
            </p:custDataLst>
          </p:nvPr>
        </p:nvSpPr>
        <p:spPr>
          <a:xfrm>
            <a:off x="11279505" y="1582420"/>
            <a:ext cx="391160" cy="391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058161" y="2103756"/>
            <a:ext cx="6163310" cy="129413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b="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3100705" y="3484245"/>
            <a:ext cx="6120765" cy="72263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all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医学\person-holding-glass-flasks-3082451.jpgperson-holding-glass-flasks-308245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99465" y="1049655"/>
            <a:ext cx="4737735" cy="4758690"/>
          </a:xfrm>
          <a:prstGeom prst="ellipse">
            <a:avLst/>
          </a:prstGeom>
        </p:spPr>
      </p:pic>
      <p:sp>
        <p:nvSpPr>
          <p:cNvPr id="8" name="同心圆 2"/>
          <p:cNvSpPr/>
          <p:nvPr userDrawn="1">
            <p:custDataLst>
              <p:tags r:id="rId4"/>
            </p:custDataLst>
          </p:nvPr>
        </p:nvSpPr>
        <p:spPr>
          <a:xfrm>
            <a:off x="529590" y="790575"/>
            <a:ext cx="5277485" cy="5277485"/>
          </a:xfrm>
          <a:prstGeom prst="donut">
            <a:avLst>
              <a:gd name="adj" fmla="val 52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1901825" y="2054225"/>
            <a:ext cx="2533015" cy="2533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 userDrawn="1">
            <p:custDataLst>
              <p:tags r:id="rId6"/>
            </p:custDataLst>
          </p:nvPr>
        </p:nvSpPr>
        <p:spPr>
          <a:xfrm>
            <a:off x="4999355" y="5046980"/>
            <a:ext cx="310515" cy="3105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799465" y="1611630"/>
            <a:ext cx="442595" cy="4425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>
            <p:custDataLst>
              <p:tags r:id="rId8"/>
            </p:custDataLst>
          </p:nvPr>
        </p:nvSpPr>
        <p:spPr>
          <a:xfrm>
            <a:off x="6798945" y="0"/>
            <a:ext cx="4467860" cy="458724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4688840" y="5357495"/>
            <a:ext cx="310515" cy="3105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>
            <a:off x="6798945" y="6551295"/>
            <a:ext cx="4467860" cy="306705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7346951" y="790576"/>
            <a:ext cx="3371850" cy="2638424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4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医学\photo-of-person-holding-bottle-3577290.jpgphoto-of-person-holding-bottle-35772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 l="-36"/>
          <a:stretch>
            <a:fillRect/>
          </a:stretch>
        </p:blipFill>
        <p:spPr>
          <a:xfrm>
            <a:off x="-13970" y="0"/>
            <a:ext cx="12220575" cy="208343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-13970" y="0"/>
            <a:ext cx="12220575" cy="2082800"/>
          </a:xfrm>
          <a:prstGeom prst="rect">
            <a:avLst/>
          </a:prstGeom>
          <a:solidFill>
            <a:schemeClr val="accent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医学\assorted-type-bottles-lot-1138746.jpgassorted-type-bottles-lot-113874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1270" y="0"/>
            <a:ext cx="12192635" cy="685863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 userDrawn="1">
            <p:custDataLst>
              <p:tags r:id="rId5"/>
            </p:custDataLst>
          </p:nvPr>
        </p:nvSpPr>
        <p:spPr>
          <a:xfrm>
            <a:off x="3058160" y="186690"/>
            <a:ext cx="6075045" cy="6075045"/>
          </a:xfrm>
          <a:prstGeom prst="ellipse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7"/>
          <p:cNvSpPr/>
          <p:nvPr userDrawn="1">
            <p:custDataLst>
              <p:tags r:id="rId6"/>
            </p:custDataLst>
          </p:nvPr>
        </p:nvSpPr>
        <p:spPr>
          <a:xfrm>
            <a:off x="0" y="627605"/>
            <a:ext cx="2389505" cy="5614221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763" h="8841">
                <a:moveTo>
                  <a:pt x="0" y="0"/>
                </a:moveTo>
                <a:lnTo>
                  <a:pt x="35" y="4"/>
                </a:lnTo>
                <a:cubicBezTo>
                  <a:pt x="2138" y="283"/>
                  <a:pt x="3763" y="2154"/>
                  <a:pt x="3763" y="4421"/>
                </a:cubicBezTo>
                <a:cubicBezTo>
                  <a:pt x="3763" y="6687"/>
                  <a:pt x="2138" y="8558"/>
                  <a:pt x="35" y="8837"/>
                </a:cubicBezTo>
                <a:lnTo>
                  <a:pt x="0" y="8841"/>
                </a:lnTo>
                <a:lnTo>
                  <a:pt x="0" y="8790"/>
                </a:lnTo>
                <a:lnTo>
                  <a:pt x="29" y="8787"/>
                </a:lnTo>
                <a:cubicBezTo>
                  <a:pt x="2106" y="8511"/>
                  <a:pt x="3712" y="6662"/>
                  <a:pt x="3712" y="4421"/>
                </a:cubicBezTo>
                <a:cubicBezTo>
                  <a:pt x="3712" y="2180"/>
                  <a:pt x="2106" y="330"/>
                  <a:pt x="29" y="55"/>
                </a:cubicBez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8"/>
          <p:cNvSpPr/>
          <p:nvPr userDrawn="1">
            <p:custDataLst>
              <p:tags r:id="rId7"/>
            </p:custDataLst>
          </p:nvPr>
        </p:nvSpPr>
        <p:spPr>
          <a:xfrm>
            <a:off x="1805305" y="0"/>
            <a:ext cx="7863205" cy="685800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383" h="10800">
                <a:moveTo>
                  <a:pt x="9606" y="0"/>
                </a:moveTo>
                <a:lnTo>
                  <a:pt x="9735" y="0"/>
                </a:lnTo>
                <a:lnTo>
                  <a:pt x="9776" y="28"/>
                </a:lnTo>
                <a:cubicBezTo>
                  <a:pt x="11354" y="1150"/>
                  <a:pt x="12383" y="2994"/>
                  <a:pt x="12383" y="5078"/>
                </a:cubicBezTo>
                <a:cubicBezTo>
                  <a:pt x="12383" y="7642"/>
                  <a:pt x="10824" y="9843"/>
                  <a:pt x="8602" y="10782"/>
                </a:cubicBezTo>
                <a:lnTo>
                  <a:pt x="8559" y="10800"/>
                </a:lnTo>
                <a:lnTo>
                  <a:pt x="8360" y="10800"/>
                </a:lnTo>
                <a:lnTo>
                  <a:pt x="8365" y="10798"/>
                </a:lnTo>
                <a:cubicBezTo>
                  <a:pt x="10671" y="9922"/>
                  <a:pt x="12310" y="7691"/>
                  <a:pt x="12310" y="5078"/>
                </a:cubicBezTo>
                <a:cubicBezTo>
                  <a:pt x="12310" y="2966"/>
                  <a:pt x="11240" y="1104"/>
                  <a:pt x="9612" y="4"/>
                </a:cubicBezTo>
                <a:lnTo>
                  <a:pt x="9606" y="0"/>
                </a:lnTo>
                <a:close/>
                <a:moveTo>
                  <a:pt x="2648" y="0"/>
                </a:moveTo>
                <a:lnTo>
                  <a:pt x="2777" y="0"/>
                </a:lnTo>
                <a:lnTo>
                  <a:pt x="2771" y="4"/>
                </a:lnTo>
                <a:cubicBezTo>
                  <a:pt x="1143" y="1104"/>
                  <a:pt x="73" y="2966"/>
                  <a:pt x="73" y="5078"/>
                </a:cubicBezTo>
                <a:cubicBezTo>
                  <a:pt x="73" y="7691"/>
                  <a:pt x="1712" y="9922"/>
                  <a:pt x="4018" y="10798"/>
                </a:cubicBezTo>
                <a:lnTo>
                  <a:pt x="4023" y="10800"/>
                </a:lnTo>
                <a:lnTo>
                  <a:pt x="3824" y="10800"/>
                </a:lnTo>
                <a:lnTo>
                  <a:pt x="3781" y="10782"/>
                </a:lnTo>
                <a:cubicBezTo>
                  <a:pt x="1559" y="9843"/>
                  <a:pt x="0" y="7642"/>
                  <a:pt x="0" y="5078"/>
                </a:cubicBezTo>
                <a:cubicBezTo>
                  <a:pt x="0" y="2994"/>
                  <a:pt x="1029" y="1150"/>
                  <a:pt x="2607" y="28"/>
                </a:cubicBezTo>
                <a:lnTo>
                  <a:pt x="2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8740140" y="2823845"/>
            <a:ext cx="3451225" cy="4034155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435" h="6353">
                <a:moveTo>
                  <a:pt x="4307" y="0"/>
                </a:moveTo>
                <a:cubicBezTo>
                  <a:pt x="4697" y="0"/>
                  <a:pt x="5075" y="54"/>
                  <a:pt x="5435" y="155"/>
                </a:cubicBezTo>
                <a:lnTo>
                  <a:pt x="5435" y="156"/>
                </a:lnTo>
                <a:lnTo>
                  <a:pt x="5435" y="209"/>
                </a:lnTo>
                <a:lnTo>
                  <a:pt x="5421" y="205"/>
                </a:lnTo>
                <a:cubicBezTo>
                  <a:pt x="5066" y="105"/>
                  <a:pt x="4693" y="51"/>
                  <a:pt x="4307" y="51"/>
                </a:cubicBezTo>
                <a:cubicBezTo>
                  <a:pt x="1957" y="51"/>
                  <a:pt x="51" y="2038"/>
                  <a:pt x="51" y="4489"/>
                </a:cubicBezTo>
                <a:cubicBezTo>
                  <a:pt x="51" y="5140"/>
                  <a:pt x="186" y="5758"/>
                  <a:pt x="427" y="6315"/>
                </a:cubicBezTo>
                <a:lnTo>
                  <a:pt x="444" y="6353"/>
                </a:lnTo>
                <a:lnTo>
                  <a:pt x="388" y="6353"/>
                </a:lnTo>
                <a:lnTo>
                  <a:pt x="380" y="6336"/>
                </a:lnTo>
                <a:cubicBezTo>
                  <a:pt x="136" y="5773"/>
                  <a:pt x="0" y="5148"/>
                  <a:pt x="0" y="4489"/>
                </a:cubicBezTo>
                <a:cubicBezTo>
                  <a:pt x="0" y="2010"/>
                  <a:pt x="1928" y="0"/>
                  <a:pt x="43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7858760" y="6189980"/>
            <a:ext cx="391795" cy="391795"/>
          </a:xfrm>
          <a:prstGeom prst="ellipse">
            <a:avLst/>
          </a:prstGeom>
          <a:solidFill>
            <a:srgbClr val="BD6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2091055" y="945515"/>
            <a:ext cx="593725" cy="593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133205" y="1368425"/>
            <a:ext cx="391160" cy="391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1413510" y="5220335"/>
            <a:ext cx="391795" cy="391795"/>
          </a:xfrm>
          <a:prstGeom prst="ellipse">
            <a:avLst/>
          </a:prstGeom>
          <a:solidFill>
            <a:srgbClr val="BD6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053645" y="2103755"/>
            <a:ext cx="6167825" cy="132524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3053645" y="3528368"/>
            <a:ext cx="6167825" cy="735658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341735" y="5928995"/>
            <a:ext cx="730250" cy="83312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54610" y="5876925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791313" y="5376081"/>
            <a:ext cx="1164287" cy="13279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92000" y="5658891"/>
            <a:ext cx="1080000" cy="10994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120015"/>
            <a:ext cx="730250" cy="83312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68580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120015"/>
            <a:ext cx="730250" cy="83312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68580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5928995"/>
            <a:ext cx="730250" cy="83312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5876925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3" name="图片 4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271760" y="191135"/>
            <a:ext cx="1518285" cy="17316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91770" y="5039360"/>
            <a:ext cx="1688465" cy="17189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医学\person-holding-container-with-seaweed-2280568.jpgperson-holding-container-with-seaweed-228056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2202795" cy="687006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800" h="10801">
                <a:moveTo>
                  <a:pt x="0" y="0"/>
                </a:moveTo>
                <a:lnTo>
                  <a:pt x="10800" y="0"/>
                </a:lnTo>
                <a:lnTo>
                  <a:pt x="10800" y="10801"/>
                </a:lnTo>
                <a:lnTo>
                  <a:pt x="0" y="1080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4"/>
          <p:cNvSpPr/>
          <p:nvPr userDrawn="1">
            <p:custDataLst>
              <p:tags r:id="rId5"/>
            </p:custDataLst>
          </p:nvPr>
        </p:nvSpPr>
        <p:spPr>
          <a:xfrm>
            <a:off x="0" y="4264025"/>
            <a:ext cx="4343152" cy="2593975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840" h="4085">
                <a:moveTo>
                  <a:pt x="2582" y="0"/>
                </a:moveTo>
                <a:cubicBezTo>
                  <a:pt x="4812" y="0"/>
                  <a:pt x="6643" y="1781"/>
                  <a:pt x="6837" y="4053"/>
                </a:cubicBezTo>
                <a:lnTo>
                  <a:pt x="6840" y="4085"/>
                </a:lnTo>
                <a:lnTo>
                  <a:pt x="6789" y="4085"/>
                </a:lnTo>
                <a:lnTo>
                  <a:pt x="6787" y="4058"/>
                </a:lnTo>
                <a:cubicBezTo>
                  <a:pt x="6595" y="1812"/>
                  <a:pt x="4786" y="51"/>
                  <a:pt x="2582" y="51"/>
                </a:cubicBezTo>
                <a:cubicBezTo>
                  <a:pt x="1618" y="51"/>
                  <a:pt x="729" y="388"/>
                  <a:pt x="18" y="955"/>
                </a:cubicBezTo>
                <a:lnTo>
                  <a:pt x="0" y="970"/>
                </a:lnTo>
                <a:lnTo>
                  <a:pt x="0" y="905"/>
                </a:lnTo>
                <a:lnTo>
                  <a:pt x="26" y="884"/>
                </a:lnTo>
                <a:cubicBezTo>
                  <a:pt x="739" y="329"/>
                  <a:pt x="1624" y="0"/>
                  <a:pt x="258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任意多边形 8"/>
          <p:cNvSpPr/>
          <p:nvPr userDrawn="1">
            <p:custDataLst>
              <p:tags r:id="rId6"/>
            </p:custDataLst>
          </p:nvPr>
        </p:nvSpPr>
        <p:spPr>
          <a:xfrm>
            <a:off x="1805305" y="0"/>
            <a:ext cx="7863205" cy="685800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383" h="10800">
                <a:moveTo>
                  <a:pt x="9606" y="0"/>
                </a:moveTo>
                <a:lnTo>
                  <a:pt x="9735" y="0"/>
                </a:lnTo>
                <a:lnTo>
                  <a:pt x="9776" y="28"/>
                </a:lnTo>
                <a:cubicBezTo>
                  <a:pt x="11354" y="1150"/>
                  <a:pt x="12383" y="2994"/>
                  <a:pt x="12383" y="5078"/>
                </a:cubicBezTo>
                <a:cubicBezTo>
                  <a:pt x="12383" y="7642"/>
                  <a:pt x="10824" y="9843"/>
                  <a:pt x="8602" y="10782"/>
                </a:cubicBezTo>
                <a:lnTo>
                  <a:pt x="8559" y="10800"/>
                </a:lnTo>
                <a:lnTo>
                  <a:pt x="8360" y="10800"/>
                </a:lnTo>
                <a:lnTo>
                  <a:pt x="8365" y="10798"/>
                </a:lnTo>
                <a:cubicBezTo>
                  <a:pt x="10671" y="9922"/>
                  <a:pt x="12310" y="7691"/>
                  <a:pt x="12310" y="5078"/>
                </a:cubicBezTo>
                <a:cubicBezTo>
                  <a:pt x="12310" y="2966"/>
                  <a:pt x="11240" y="1104"/>
                  <a:pt x="9612" y="4"/>
                </a:cubicBezTo>
                <a:lnTo>
                  <a:pt x="9606" y="0"/>
                </a:lnTo>
                <a:close/>
                <a:moveTo>
                  <a:pt x="2648" y="0"/>
                </a:moveTo>
                <a:lnTo>
                  <a:pt x="2777" y="0"/>
                </a:lnTo>
                <a:lnTo>
                  <a:pt x="2771" y="4"/>
                </a:lnTo>
                <a:cubicBezTo>
                  <a:pt x="1143" y="1104"/>
                  <a:pt x="73" y="2966"/>
                  <a:pt x="73" y="5078"/>
                </a:cubicBezTo>
                <a:cubicBezTo>
                  <a:pt x="73" y="7691"/>
                  <a:pt x="1712" y="9922"/>
                  <a:pt x="4018" y="10798"/>
                </a:cubicBezTo>
                <a:lnTo>
                  <a:pt x="4023" y="10800"/>
                </a:lnTo>
                <a:lnTo>
                  <a:pt x="3824" y="10800"/>
                </a:lnTo>
                <a:lnTo>
                  <a:pt x="3781" y="10782"/>
                </a:lnTo>
                <a:cubicBezTo>
                  <a:pt x="1559" y="9843"/>
                  <a:pt x="0" y="7642"/>
                  <a:pt x="0" y="5078"/>
                </a:cubicBezTo>
                <a:cubicBezTo>
                  <a:pt x="0" y="2994"/>
                  <a:pt x="1029" y="1150"/>
                  <a:pt x="2607" y="28"/>
                </a:cubicBezTo>
                <a:lnTo>
                  <a:pt x="2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3058160" y="186690"/>
            <a:ext cx="6075045" cy="6075045"/>
          </a:xfrm>
          <a:prstGeom prst="ellipse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2" name="任意多边形 10"/>
          <p:cNvSpPr/>
          <p:nvPr userDrawn="1">
            <p:custDataLst>
              <p:tags r:id="rId8"/>
            </p:custDataLst>
          </p:nvPr>
        </p:nvSpPr>
        <p:spPr>
          <a:xfrm>
            <a:off x="7005114" y="0"/>
            <a:ext cx="5197681" cy="197358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8185" h="3108">
                <a:moveTo>
                  <a:pt x="0" y="0"/>
                </a:moveTo>
                <a:lnTo>
                  <a:pt x="96" y="0"/>
                </a:lnTo>
                <a:lnTo>
                  <a:pt x="110" y="21"/>
                </a:lnTo>
                <a:cubicBezTo>
                  <a:pt x="1318" y="1838"/>
                  <a:pt x="3332" y="3028"/>
                  <a:pt x="5613" y="3028"/>
                </a:cubicBezTo>
                <a:cubicBezTo>
                  <a:pt x="6504" y="3028"/>
                  <a:pt x="7354" y="2846"/>
                  <a:pt x="8131" y="2517"/>
                </a:cubicBezTo>
                <a:lnTo>
                  <a:pt x="8185" y="2493"/>
                </a:lnTo>
                <a:lnTo>
                  <a:pt x="8185" y="2581"/>
                </a:lnTo>
                <a:lnTo>
                  <a:pt x="8162" y="2591"/>
                </a:lnTo>
                <a:cubicBezTo>
                  <a:pt x="7375" y="2924"/>
                  <a:pt x="6514" y="3108"/>
                  <a:pt x="5613" y="3108"/>
                </a:cubicBezTo>
                <a:cubicBezTo>
                  <a:pt x="3305" y="3108"/>
                  <a:pt x="1266" y="1904"/>
                  <a:pt x="44" y="6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7858760" y="6189980"/>
            <a:ext cx="391795" cy="3917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>
            <p:custDataLst>
              <p:tags r:id="rId10"/>
            </p:custDataLst>
          </p:nvPr>
        </p:nvSpPr>
        <p:spPr>
          <a:xfrm>
            <a:off x="2091055" y="945515"/>
            <a:ext cx="593725" cy="593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>
            <p:custDataLst>
              <p:tags r:id="rId11"/>
            </p:custDataLst>
          </p:nvPr>
        </p:nvSpPr>
        <p:spPr>
          <a:xfrm>
            <a:off x="11279505" y="1582420"/>
            <a:ext cx="391160" cy="391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3058161" y="2103756"/>
            <a:ext cx="6163310" cy="1294130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5400" b="0" spc="6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3100705" y="3484245"/>
            <a:ext cx="6120765" cy="72263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all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\Users\Administrator.USER-20190207SV\Desktop\医学\person-holding-glass-flasks-3082451.jpgperson-holding-glass-flasks-308245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799465" y="1049655"/>
            <a:ext cx="4737735" cy="4758690"/>
          </a:xfrm>
          <a:prstGeom prst="ellipse">
            <a:avLst/>
          </a:prstGeom>
        </p:spPr>
      </p:pic>
      <p:sp>
        <p:nvSpPr>
          <p:cNvPr id="8" name="同心圆 2"/>
          <p:cNvSpPr/>
          <p:nvPr userDrawn="1">
            <p:custDataLst>
              <p:tags r:id="rId4"/>
            </p:custDataLst>
          </p:nvPr>
        </p:nvSpPr>
        <p:spPr>
          <a:xfrm>
            <a:off x="529590" y="790575"/>
            <a:ext cx="5277485" cy="5277485"/>
          </a:xfrm>
          <a:prstGeom prst="donut">
            <a:avLst>
              <a:gd name="adj" fmla="val 52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 userDrawn="1">
            <p:custDataLst>
              <p:tags r:id="rId5"/>
            </p:custDataLst>
          </p:nvPr>
        </p:nvSpPr>
        <p:spPr>
          <a:xfrm>
            <a:off x="1901825" y="2054225"/>
            <a:ext cx="2533015" cy="25330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 userDrawn="1">
            <p:custDataLst>
              <p:tags r:id="rId6"/>
            </p:custDataLst>
          </p:nvPr>
        </p:nvSpPr>
        <p:spPr>
          <a:xfrm>
            <a:off x="4999355" y="5046980"/>
            <a:ext cx="310515" cy="3105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 userDrawn="1">
            <p:custDataLst>
              <p:tags r:id="rId7"/>
            </p:custDataLst>
          </p:nvPr>
        </p:nvSpPr>
        <p:spPr>
          <a:xfrm>
            <a:off x="799465" y="1611630"/>
            <a:ext cx="442595" cy="4425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 userDrawn="1">
            <p:custDataLst>
              <p:tags r:id="rId8"/>
            </p:custDataLst>
          </p:nvPr>
        </p:nvSpPr>
        <p:spPr>
          <a:xfrm>
            <a:off x="6798945" y="0"/>
            <a:ext cx="4467860" cy="4587240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 userDrawn="1">
            <p:custDataLst>
              <p:tags r:id="rId9"/>
            </p:custDataLst>
          </p:nvPr>
        </p:nvSpPr>
        <p:spPr>
          <a:xfrm>
            <a:off x="4688840" y="5357495"/>
            <a:ext cx="310515" cy="3105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 userDrawn="1">
            <p:custDataLst>
              <p:tags r:id="rId10"/>
            </p:custDataLst>
          </p:nvPr>
        </p:nvSpPr>
        <p:spPr>
          <a:xfrm>
            <a:off x="6798945" y="6551295"/>
            <a:ext cx="4467860" cy="306705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1"/>
            </p:custDataLst>
          </p:nvPr>
        </p:nvSpPr>
        <p:spPr>
          <a:xfrm>
            <a:off x="7346951" y="790576"/>
            <a:ext cx="3371850" cy="2638424"/>
          </a:xfrm>
        </p:spPr>
        <p:txBody>
          <a:bodyPr lIns="90000" tIns="46800" rIns="90000" bIns="46800" anchor="ctr" anchorCtr="0">
            <a:normAutofit/>
          </a:bodyPr>
          <a:lstStyle>
            <a:lvl1pPr>
              <a:defRPr sz="2400" b="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医学\photo-of-person-holding-bottle-3577290.jpgphoto-of-person-holding-bottle-357729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rcRect l="-36"/>
          <a:stretch>
            <a:fillRect/>
          </a:stretch>
        </p:blipFill>
        <p:spPr>
          <a:xfrm>
            <a:off x="-13970" y="0"/>
            <a:ext cx="12220575" cy="208343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-13970" y="0"/>
            <a:ext cx="12220575" cy="2082800"/>
          </a:xfrm>
          <a:prstGeom prst="rect">
            <a:avLst/>
          </a:prstGeom>
          <a:solidFill>
            <a:schemeClr val="accent1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\Users\Administrator.USER-20190207SV\Desktop\医学\assorted-type-bottles-lot-1138746.jpgassorted-type-bottles-lot-113874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1270" y="0"/>
            <a:ext cx="12192635" cy="6858635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 userDrawn="1">
            <p:custDataLst>
              <p:tags r:id="rId5"/>
            </p:custDataLst>
          </p:nvPr>
        </p:nvSpPr>
        <p:spPr>
          <a:xfrm>
            <a:off x="3058160" y="186690"/>
            <a:ext cx="6075045" cy="6075045"/>
          </a:xfrm>
          <a:prstGeom prst="ellipse">
            <a:avLst/>
          </a:prstGeom>
          <a:solidFill>
            <a:schemeClr val="accent1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7"/>
          <p:cNvSpPr/>
          <p:nvPr userDrawn="1">
            <p:custDataLst>
              <p:tags r:id="rId6"/>
            </p:custDataLst>
          </p:nvPr>
        </p:nvSpPr>
        <p:spPr>
          <a:xfrm>
            <a:off x="0" y="627605"/>
            <a:ext cx="2389505" cy="5614221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763" h="8841">
                <a:moveTo>
                  <a:pt x="0" y="0"/>
                </a:moveTo>
                <a:lnTo>
                  <a:pt x="35" y="4"/>
                </a:lnTo>
                <a:cubicBezTo>
                  <a:pt x="2138" y="283"/>
                  <a:pt x="3763" y="2154"/>
                  <a:pt x="3763" y="4421"/>
                </a:cubicBezTo>
                <a:cubicBezTo>
                  <a:pt x="3763" y="6687"/>
                  <a:pt x="2138" y="8558"/>
                  <a:pt x="35" y="8837"/>
                </a:cubicBezTo>
                <a:lnTo>
                  <a:pt x="0" y="8841"/>
                </a:lnTo>
                <a:lnTo>
                  <a:pt x="0" y="8790"/>
                </a:lnTo>
                <a:lnTo>
                  <a:pt x="29" y="8787"/>
                </a:lnTo>
                <a:cubicBezTo>
                  <a:pt x="2106" y="8511"/>
                  <a:pt x="3712" y="6662"/>
                  <a:pt x="3712" y="4421"/>
                </a:cubicBezTo>
                <a:cubicBezTo>
                  <a:pt x="3712" y="2180"/>
                  <a:pt x="2106" y="330"/>
                  <a:pt x="29" y="55"/>
                </a:cubicBez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任意多边形 8"/>
          <p:cNvSpPr/>
          <p:nvPr userDrawn="1">
            <p:custDataLst>
              <p:tags r:id="rId7"/>
            </p:custDataLst>
          </p:nvPr>
        </p:nvSpPr>
        <p:spPr>
          <a:xfrm>
            <a:off x="1805305" y="0"/>
            <a:ext cx="7863205" cy="6858000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383" h="10800">
                <a:moveTo>
                  <a:pt x="9606" y="0"/>
                </a:moveTo>
                <a:lnTo>
                  <a:pt x="9735" y="0"/>
                </a:lnTo>
                <a:lnTo>
                  <a:pt x="9776" y="28"/>
                </a:lnTo>
                <a:cubicBezTo>
                  <a:pt x="11354" y="1150"/>
                  <a:pt x="12383" y="2994"/>
                  <a:pt x="12383" y="5078"/>
                </a:cubicBezTo>
                <a:cubicBezTo>
                  <a:pt x="12383" y="7642"/>
                  <a:pt x="10824" y="9843"/>
                  <a:pt x="8602" y="10782"/>
                </a:cubicBezTo>
                <a:lnTo>
                  <a:pt x="8559" y="10800"/>
                </a:lnTo>
                <a:lnTo>
                  <a:pt x="8360" y="10800"/>
                </a:lnTo>
                <a:lnTo>
                  <a:pt x="8365" y="10798"/>
                </a:lnTo>
                <a:cubicBezTo>
                  <a:pt x="10671" y="9922"/>
                  <a:pt x="12310" y="7691"/>
                  <a:pt x="12310" y="5078"/>
                </a:cubicBezTo>
                <a:cubicBezTo>
                  <a:pt x="12310" y="2966"/>
                  <a:pt x="11240" y="1104"/>
                  <a:pt x="9612" y="4"/>
                </a:cubicBezTo>
                <a:lnTo>
                  <a:pt x="9606" y="0"/>
                </a:lnTo>
                <a:close/>
                <a:moveTo>
                  <a:pt x="2648" y="0"/>
                </a:moveTo>
                <a:lnTo>
                  <a:pt x="2777" y="0"/>
                </a:lnTo>
                <a:lnTo>
                  <a:pt x="2771" y="4"/>
                </a:lnTo>
                <a:cubicBezTo>
                  <a:pt x="1143" y="1104"/>
                  <a:pt x="73" y="2966"/>
                  <a:pt x="73" y="5078"/>
                </a:cubicBezTo>
                <a:cubicBezTo>
                  <a:pt x="73" y="7691"/>
                  <a:pt x="1712" y="9922"/>
                  <a:pt x="4018" y="10798"/>
                </a:cubicBezTo>
                <a:lnTo>
                  <a:pt x="4023" y="10800"/>
                </a:lnTo>
                <a:lnTo>
                  <a:pt x="3824" y="10800"/>
                </a:lnTo>
                <a:lnTo>
                  <a:pt x="3781" y="10782"/>
                </a:lnTo>
                <a:cubicBezTo>
                  <a:pt x="1559" y="9843"/>
                  <a:pt x="0" y="7642"/>
                  <a:pt x="0" y="5078"/>
                </a:cubicBezTo>
                <a:cubicBezTo>
                  <a:pt x="0" y="2994"/>
                  <a:pt x="1029" y="1150"/>
                  <a:pt x="2607" y="28"/>
                </a:cubicBezTo>
                <a:lnTo>
                  <a:pt x="26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8740140" y="2823845"/>
            <a:ext cx="3451225" cy="4034155"/>
          </a:xfrm>
          <a:custGeom>
            <a:avLst/>
            <a:gdLst>
              <a:gd name="adj" fmla="val 593"/>
              <a:gd name="a" fmla="pin 0 adj 50000"/>
              <a:gd name="dr" fmla="*/ ss a 100000"/>
              <a:gd name="iwd2" fmla="+- wd2 0 dr"/>
              <a:gd name="ihd2" fmla="+- hd2 0 dr"/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435" h="6353">
                <a:moveTo>
                  <a:pt x="4307" y="0"/>
                </a:moveTo>
                <a:cubicBezTo>
                  <a:pt x="4697" y="0"/>
                  <a:pt x="5075" y="54"/>
                  <a:pt x="5435" y="155"/>
                </a:cubicBezTo>
                <a:lnTo>
                  <a:pt x="5435" y="156"/>
                </a:lnTo>
                <a:lnTo>
                  <a:pt x="5435" y="209"/>
                </a:lnTo>
                <a:lnTo>
                  <a:pt x="5421" y="205"/>
                </a:lnTo>
                <a:cubicBezTo>
                  <a:pt x="5066" y="105"/>
                  <a:pt x="4693" y="51"/>
                  <a:pt x="4307" y="51"/>
                </a:cubicBezTo>
                <a:cubicBezTo>
                  <a:pt x="1957" y="51"/>
                  <a:pt x="51" y="2038"/>
                  <a:pt x="51" y="4489"/>
                </a:cubicBezTo>
                <a:cubicBezTo>
                  <a:pt x="51" y="5140"/>
                  <a:pt x="186" y="5758"/>
                  <a:pt x="427" y="6315"/>
                </a:cubicBezTo>
                <a:lnTo>
                  <a:pt x="444" y="6353"/>
                </a:lnTo>
                <a:lnTo>
                  <a:pt x="388" y="6353"/>
                </a:lnTo>
                <a:lnTo>
                  <a:pt x="380" y="6336"/>
                </a:lnTo>
                <a:cubicBezTo>
                  <a:pt x="136" y="5773"/>
                  <a:pt x="0" y="5148"/>
                  <a:pt x="0" y="4489"/>
                </a:cubicBezTo>
                <a:cubicBezTo>
                  <a:pt x="0" y="2010"/>
                  <a:pt x="1928" y="0"/>
                  <a:pt x="43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 userDrawn="1">
            <p:custDataLst>
              <p:tags r:id="rId9"/>
            </p:custDataLst>
          </p:nvPr>
        </p:nvSpPr>
        <p:spPr>
          <a:xfrm>
            <a:off x="7858760" y="6189980"/>
            <a:ext cx="391795" cy="391795"/>
          </a:xfrm>
          <a:prstGeom prst="ellipse">
            <a:avLst/>
          </a:prstGeom>
          <a:solidFill>
            <a:srgbClr val="BD6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 userDrawn="1">
            <p:custDataLst>
              <p:tags r:id="rId10"/>
            </p:custDataLst>
          </p:nvPr>
        </p:nvSpPr>
        <p:spPr>
          <a:xfrm>
            <a:off x="2091055" y="945515"/>
            <a:ext cx="593725" cy="5937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 userDrawn="1">
            <p:custDataLst>
              <p:tags r:id="rId11"/>
            </p:custDataLst>
          </p:nvPr>
        </p:nvSpPr>
        <p:spPr>
          <a:xfrm>
            <a:off x="9133205" y="1368425"/>
            <a:ext cx="391160" cy="3911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 userDrawn="1">
            <p:custDataLst>
              <p:tags r:id="rId12"/>
            </p:custDataLst>
          </p:nvPr>
        </p:nvSpPr>
        <p:spPr>
          <a:xfrm>
            <a:off x="1413510" y="5220335"/>
            <a:ext cx="391795" cy="391795"/>
          </a:xfrm>
          <a:prstGeom prst="ellipse">
            <a:avLst/>
          </a:prstGeom>
          <a:solidFill>
            <a:srgbClr val="BD6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3053645" y="2103755"/>
            <a:ext cx="6167825" cy="132524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3053645" y="3528368"/>
            <a:ext cx="6167825" cy="735658"/>
          </a:xfrm>
        </p:spPr>
        <p:txBody>
          <a:bodyPr lIns="90000" tIns="0" rIns="90000" bIns="46800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11341735" y="5928995"/>
            <a:ext cx="730250" cy="833120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54610" y="5876925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791313" y="5376081"/>
            <a:ext cx="1164287" cy="13279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92000" y="5658891"/>
            <a:ext cx="1080000" cy="10994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9" name="图片 4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120015"/>
            <a:ext cx="730250" cy="83312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68580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120015"/>
            <a:ext cx="730250" cy="83312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68580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1341735" y="5928995"/>
            <a:ext cx="730250" cy="83312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54610" y="5876925"/>
            <a:ext cx="892175" cy="908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43" name="图片 4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email"/>
          <a:stretch>
            <a:fillRect/>
          </a:stretch>
        </p:blipFill>
        <p:spPr>
          <a:xfrm>
            <a:off x="10271760" y="191135"/>
            <a:ext cx="1518285" cy="173164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email"/>
          <a:stretch>
            <a:fillRect/>
          </a:stretch>
        </p:blipFill>
        <p:spPr>
          <a:xfrm>
            <a:off x="191770" y="5039360"/>
            <a:ext cx="1688465" cy="17189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210.xml"/><Relationship Id="rId23" Type="http://schemas.openxmlformats.org/officeDocument/2006/relationships/tags" Target="../tags/tag209.xml"/><Relationship Id="rId22" Type="http://schemas.openxmlformats.org/officeDocument/2006/relationships/tags" Target="../tags/tag208.xml"/><Relationship Id="rId21" Type="http://schemas.openxmlformats.org/officeDocument/2006/relationships/tags" Target="../tags/tag207.xml"/><Relationship Id="rId20" Type="http://schemas.openxmlformats.org/officeDocument/2006/relationships/tags" Target="../tags/tag206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205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58.xml"/><Relationship Id="rId23" Type="http://schemas.openxmlformats.org/officeDocument/2006/relationships/tags" Target="../tags/tag357.xml"/><Relationship Id="rId22" Type="http://schemas.openxmlformats.org/officeDocument/2006/relationships/tags" Target="../tags/tag356.xml"/><Relationship Id="rId21" Type="http://schemas.openxmlformats.org/officeDocument/2006/relationships/tags" Target="../tags/tag355.xml"/><Relationship Id="rId20" Type="http://schemas.openxmlformats.org/officeDocument/2006/relationships/tags" Target="../tags/tag354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53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61.xml"/><Relationship Id="rId2" Type="http://schemas.openxmlformats.org/officeDocument/2006/relationships/tags" Target="../tags/tag360.xml"/><Relationship Id="rId1" Type="http://schemas.openxmlformats.org/officeDocument/2006/relationships/tags" Target="../tags/tag359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2.xml"/><Relationship Id="rId4" Type="http://schemas.openxmlformats.org/officeDocument/2006/relationships/slideLayout" Target="../slideLayouts/slideLayout42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" Type="http://schemas.openxmlformats.org/officeDocument/2006/relationships/tags" Target="../tags/tag414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3.xml"/><Relationship Id="rId4" Type="http://schemas.openxmlformats.org/officeDocument/2006/relationships/slideLayout" Target="../slideLayouts/slideLayout42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tags" Target="../tags/tag41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5" Type="http://schemas.openxmlformats.org/officeDocument/2006/relationships/slideLayout" Target="../slideLayouts/slideLayout35.xml"/><Relationship Id="rId14" Type="http://schemas.openxmlformats.org/officeDocument/2006/relationships/tags" Target="../tags/tag375.xml"/><Relationship Id="rId13" Type="http://schemas.openxmlformats.org/officeDocument/2006/relationships/tags" Target="../tags/tag37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tags" Target="../tags/tag36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82.xml"/><Relationship Id="rId8" Type="http://schemas.openxmlformats.org/officeDocument/2006/relationships/tags" Target="../tags/tag381.xml"/><Relationship Id="rId7" Type="http://schemas.openxmlformats.org/officeDocument/2006/relationships/image" Target="../media/image1.svg"/><Relationship Id="rId6" Type="http://schemas.openxmlformats.org/officeDocument/2006/relationships/image" Target="../media/image11.png"/><Relationship Id="rId5" Type="http://schemas.openxmlformats.org/officeDocument/2006/relationships/tags" Target="../tags/tag380.xml"/><Relationship Id="rId4" Type="http://schemas.openxmlformats.org/officeDocument/2006/relationships/tags" Target="../tags/tag379.xml"/><Relationship Id="rId3" Type="http://schemas.openxmlformats.org/officeDocument/2006/relationships/tags" Target="../tags/tag378.xml"/><Relationship Id="rId2" Type="http://schemas.openxmlformats.org/officeDocument/2006/relationships/tags" Target="../tags/tag377.xml"/><Relationship Id="rId10" Type="http://schemas.openxmlformats.org/officeDocument/2006/relationships/slideLayout" Target="../slideLayouts/slideLayout36.xml"/><Relationship Id="rId1" Type="http://schemas.openxmlformats.org/officeDocument/2006/relationships/tags" Target="../tags/tag37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7" Type="http://schemas.openxmlformats.org/officeDocument/2006/relationships/slideLayout" Target="../slideLayouts/slideLayout42.xml"/><Relationship Id="rId6" Type="http://schemas.openxmlformats.org/officeDocument/2006/relationships/tags" Target="../tags/tag38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7" Type="http://schemas.openxmlformats.org/officeDocument/2006/relationships/tags" Target="../tags/tag398.xml"/><Relationship Id="rId6" Type="http://schemas.openxmlformats.org/officeDocument/2006/relationships/image" Target="../media/image15.png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7" Type="http://schemas.openxmlformats.org/officeDocument/2006/relationships/tags" Target="../tags/tag404.xml"/><Relationship Id="rId6" Type="http://schemas.openxmlformats.org/officeDocument/2006/relationships/image" Target="../media/image16.png"/><Relationship Id="rId5" Type="http://schemas.openxmlformats.org/officeDocument/2006/relationships/tags" Target="../tags/tag403.xml"/><Relationship Id="rId4" Type="http://schemas.openxmlformats.org/officeDocument/2006/relationships/tags" Target="../tags/tag402.xml"/><Relationship Id="rId3" Type="http://schemas.openxmlformats.org/officeDocument/2006/relationships/tags" Target="../tags/tag401.xml"/><Relationship Id="rId2" Type="http://schemas.openxmlformats.org/officeDocument/2006/relationships/tags" Target="../tags/tag400.xml"/><Relationship Id="rId1" Type="http://schemas.openxmlformats.org/officeDocument/2006/relationships/tags" Target="../tags/tag39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tags" Target="../tags/tag407.xml"/><Relationship Id="rId3" Type="http://schemas.openxmlformats.org/officeDocument/2006/relationships/tags" Target="../tags/tag406.xml"/><Relationship Id="rId2" Type="http://schemas.openxmlformats.org/officeDocument/2006/relationships/tags" Target="../tags/tag405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7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79750" y="2014855"/>
            <a:ext cx="6163310" cy="1673860"/>
          </a:xfrm>
        </p:spPr>
        <p:txBody>
          <a:bodyPr>
            <a:normAutofit fontScale="90000"/>
          </a:bodyPr>
          <a:p>
            <a:r>
              <a:rPr lang="zh-CN" altLang="zh-CN">
                <a:solidFill>
                  <a:schemeClr val="lt1"/>
                </a:solidFill>
              </a:rPr>
              <a:t>盐都居民健康素养水平学习平台</a:t>
            </a:r>
            <a:endParaRPr lang="zh-CN" altLang="zh-CN">
              <a:solidFill>
                <a:schemeClr val="lt1"/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00705" y="4031615"/>
            <a:ext cx="6120765" cy="722631"/>
          </a:xfrm>
        </p:spPr>
        <p:txBody>
          <a:bodyPr>
            <a:normAutofit fontScale="90000" lnSpcReduction="10000"/>
          </a:bodyPr>
          <a:p>
            <a:r>
              <a:rPr lang="zh-CN" altLang="en-US">
                <a:solidFill>
                  <a:schemeClr val="lt1"/>
                </a:solidFill>
              </a:rPr>
              <a:t>健教所</a:t>
            </a:r>
            <a:r>
              <a:rPr lang="en-US" altLang="zh-CN">
                <a:solidFill>
                  <a:schemeClr val="lt1"/>
                </a:solidFill>
              </a:rPr>
              <a:t>   </a:t>
            </a:r>
            <a:r>
              <a:rPr lang="zh-CN" altLang="en-US">
                <a:solidFill>
                  <a:schemeClr val="lt1"/>
                </a:solidFill>
              </a:rPr>
              <a:t>陈婷</a:t>
            </a:r>
            <a:endParaRPr lang="zh-CN" altLang="en-US">
              <a:solidFill>
                <a:schemeClr val="lt1"/>
              </a:solidFill>
            </a:endParaRPr>
          </a:p>
          <a:p>
            <a:r>
              <a:rPr lang="en-US" altLang="zh-CN">
                <a:solidFill>
                  <a:schemeClr val="lt1"/>
                </a:solidFill>
              </a:rPr>
              <a:t>2021</a:t>
            </a:r>
            <a:r>
              <a:rPr lang="zh-CN" altLang="en-US">
                <a:solidFill>
                  <a:schemeClr val="lt1"/>
                </a:solidFill>
              </a:rPr>
              <a:t>年</a:t>
            </a:r>
            <a:r>
              <a:rPr lang="en-US" altLang="zh-CN">
                <a:solidFill>
                  <a:schemeClr val="lt1"/>
                </a:solidFill>
              </a:rPr>
              <a:t>9</a:t>
            </a:r>
            <a:r>
              <a:rPr lang="zh-CN" altLang="en-US">
                <a:solidFill>
                  <a:schemeClr val="lt1"/>
                </a:solidFill>
              </a:rPr>
              <a:t>月</a:t>
            </a:r>
            <a:r>
              <a:rPr lang="en-US" altLang="zh-CN">
                <a:solidFill>
                  <a:schemeClr val="lt1"/>
                </a:solidFill>
              </a:rPr>
              <a:t>15</a:t>
            </a:r>
            <a:r>
              <a:rPr lang="zh-CN" altLang="en-US">
                <a:solidFill>
                  <a:schemeClr val="lt1"/>
                </a:solidFill>
              </a:rPr>
              <a:t>日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56100" y="374805"/>
            <a:ext cx="9626400" cy="7236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fontAlgn="auto">
              <a:lnSpc>
                <a:spcPct val="100000"/>
              </a:lnSpc>
              <a:spcBef>
                <a:spcPct val="0"/>
              </a:spcBef>
              <a:buNone/>
              <a:defRPr sz="3200" b="1" u="none" strike="noStrike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cs typeface="+mn-ea"/>
                <a:sym typeface="Arial" panose="020B0604020202020204" pitchFamily="34" charset="0"/>
              </a:rPr>
              <a:t>三、平台的运行情况</a:t>
            </a:r>
            <a:endParaRPr lang="en-US" altLang="zh-CN"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665605" y="1608455"/>
            <a:ext cx="8860790" cy="3823970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sz="2400"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400">
                <a:cs typeface="+mn-ea"/>
                <a:sym typeface="Arial" panose="020B0604020202020204" pitchFamily="34" charset="0"/>
              </a:rPr>
              <a:t>、每天更新科普文章，包括新冠、健康生活方式、传染病和慢性病的防控。</a:t>
            </a:r>
            <a:endParaRPr lang="zh-CN" altLang="en-US" sz="24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400">
                <a:cs typeface="+mn-ea"/>
                <a:sym typeface="Arial" panose="020B0604020202020204" pitchFamily="34" charset="0"/>
              </a:rPr>
              <a:t>、不定期上传微图文、公益广告；</a:t>
            </a:r>
            <a:endParaRPr lang="zh-CN" altLang="en-US" sz="24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400">
                <a:cs typeface="+mn-ea"/>
                <a:sym typeface="Arial" panose="020B0604020202020204" pitchFamily="34" charset="0"/>
              </a:rPr>
              <a:t>、利用平台开展培训签到；</a:t>
            </a:r>
            <a:endParaRPr lang="zh-CN" altLang="en-US" sz="24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2400">
                <a:cs typeface="+mn-ea"/>
                <a:sym typeface="Arial" panose="020B0604020202020204" pitchFamily="34" charset="0"/>
              </a:rPr>
              <a:t>、展示健康科普专家的相关科普活动和科普文章；</a:t>
            </a:r>
            <a:endParaRPr lang="zh-CN" altLang="en-US" sz="24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400"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2400">
                <a:cs typeface="+mn-ea"/>
                <a:sym typeface="Arial" panose="020B0604020202020204" pitchFamily="34" charset="0"/>
              </a:rPr>
              <a:t>、与单位内部的预约平台联通，扩大影响力。</a:t>
            </a:r>
            <a:endParaRPr lang="zh-CN" altLang="en-US" sz="24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sz="2400">
              <a:cs typeface="+mn-ea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56100" y="374805"/>
            <a:ext cx="9626400" cy="7236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fontAlgn="auto">
              <a:lnSpc>
                <a:spcPct val="100000"/>
              </a:lnSpc>
              <a:spcBef>
                <a:spcPct val="0"/>
              </a:spcBef>
              <a:buNone/>
              <a:defRPr sz="3200" b="1" u="none" strike="noStrike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cs typeface="+mn-ea"/>
                <a:sym typeface="Arial" panose="020B0604020202020204" pitchFamily="34" charset="0"/>
              </a:rPr>
              <a:t>四、平台的推广建议</a:t>
            </a:r>
            <a:endParaRPr lang="zh-CN" altLang="en-US"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221740" y="1463040"/>
            <a:ext cx="9747885" cy="4284345"/>
          </a:xfrm>
          <a:prstGeom prst="rect">
            <a:avLst/>
          </a:prstGeom>
        </p:spPr>
        <p:txBody>
          <a:bodyPr vert="horz" lIns="101600" tIns="0" rIns="82550" bIns="0" rtlCol="0">
            <a:noAutofit/>
          </a:bodyPr>
          <a:lstStyle>
            <a:lvl1pPr marL="2286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zh-CN" sz="2000"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2000">
                <a:cs typeface="+mn-ea"/>
                <a:sym typeface="Arial" panose="020B0604020202020204" pitchFamily="34" charset="0"/>
              </a:rPr>
              <a:t>、通过单位内部、全市疾控系统以及基层医疗服务机构由上及下有效推广。</a:t>
            </a:r>
            <a:endParaRPr lang="zh-CN" altLang="en-US" sz="20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cs typeface="+mn-ea"/>
                <a:sym typeface="Arial" panose="020B0604020202020204" pitchFamily="34" charset="0"/>
              </a:rPr>
              <a:t>2</a:t>
            </a:r>
            <a:r>
              <a:rPr lang="zh-CN" altLang="en-US" sz="2000">
                <a:cs typeface="+mn-ea"/>
                <a:sym typeface="Arial" panose="020B0604020202020204" pitchFamily="34" charset="0"/>
              </a:rPr>
              <a:t>、利用各种卫生宣传日和健康讲座等活动推广；</a:t>
            </a:r>
            <a:endParaRPr lang="zh-CN" altLang="en-US" sz="20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cs typeface="+mn-ea"/>
                <a:sym typeface="Arial" panose="020B0604020202020204" pitchFamily="34" charset="0"/>
              </a:rPr>
              <a:t>3</a:t>
            </a:r>
            <a:r>
              <a:rPr lang="zh-CN" altLang="en-US" sz="2000">
                <a:cs typeface="+mn-ea"/>
                <a:sym typeface="Arial" panose="020B0604020202020204" pitchFamily="34" charset="0"/>
              </a:rPr>
              <a:t>、利用各种培训、竞赛、评比等活动推广；</a:t>
            </a:r>
            <a:endParaRPr lang="zh-CN" altLang="en-US" sz="20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cs typeface="+mn-ea"/>
                <a:sym typeface="Arial" panose="020B0604020202020204" pitchFamily="34" charset="0"/>
              </a:rPr>
              <a:t>4</a:t>
            </a:r>
            <a:r>
              <a:rPr lang="zh-CN" altLang="en-US" sz="2000">
                <a:cs typeface="+mn-ea"/>
                <a:sym typeface="Arial" panose="020B0604020202020204" pitchFamily="34" charset="0"/>
              </a:rPr>
              <a:t>、可在预防接种日、新冠疫苗接种、健康体检日等人群聚集的时候推广；</a:t>
            </a:r>
            <a:endParaRPr lang="zh-CN" altLang="en-US" sz="20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cs typeface="+mn-ea"/>
                <a:sym typeface="Arial" panose="020B0604020202020204" pitchFamily="34" charset="0"/>
              </a:rPr>
              <a:t>5</a:t>
            </a:r>
            <a:r>
              <a:rPr lang="zh-CN" altLang="en-US" sz="2000">
                <a:cs typeface="+mn-ea"/>
                <a:sym typeface="Arial" panose="020B0604020202020204" pitchFamily="34" charset="0"/>
              </a:rPr>
              <a:t>、对外服务窗口投放学习小程序二维码向群众推广；</a:t>
            </a:r>
            <a:endParaRPr lang="zh-CN" altLang="en-US" sz="20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cs typeface="+mn-ea"/>
                <a:sym typeface="Arial" panose="020B0604020202020204" pitchFamily="34" charset="0"/>
              </a:rPr>
              <a:t>6</a:t>
            </a:r>
            <a:r>
              <a:rPr lang="zh-CN" altLang="en-US" sz="2000">
                <a:cs typeface="+mn-ea"/>
                <a:sym typeface="Arial" panose="020B0604020202020204" pitchFamily="34" charset="0"/>
              </a:rPr>
              <a:t>、在各相关协作单位推广；</a:t>
            </a:r>
            <a:endParaRPr lang="zh-CN" altLang="en-US" sz="20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cs typeface="+mn-ea"/>
                <a:sym typeface="Arial" panose="020B0604020202020204" pitchFamily="34" charset="0"/>
              </a:rPr>
              <a:t>7</a:t>
            </a:r>
            <a:r>
              <a:rPr lang="zh-CN" altLang="en-US" sz="2000">
                <a:cs typeface="+mn-ea"/>
                <a:sym typeface="Arial" panose="020B0604020202020204" pitchFamily="34" charset="0"/>
              </a:rPr>
              <a:t>、充分利用新媒体做线上推广，例如微信公众号、官方微博、官方抖音等；</a:t>
            </a:r>
            <a:endParaRPr lang="zh-CN" altLang="en-US" sz="20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2000">
                <a:cs typeface="+mn-ea"/>
                <a:sym typeface="Arial" panose="020B0604020202020204" pitchFamily="34" charset="0"/>
              </a:rPr>
              <a:t>8</a:t>
            </a:r>
            <a:r>
              <a:rPr lang="zh-CN" altLang="en-US" sz="2000">
                <a:cs typeface="+mn-ea"/>
                <a:sym typeface="Arial" panose="020B0604020202020204" pitchFamily="34" charset="0"/>
              </a:rPr>
              <a:t>、在公益广告、微视频投放小程序二维码推广。</a:t>
            </a:r>
            <a:endParaRPr lang="zh-CN" altLang="en-US" sz="2000">
              <a:cs typeface="+mn-ea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谢谢聆听</a:t>
            </a:r>
            <a:endParaRPr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>
                <a:sym typeface="Arial" panose="020B0604020202020204" pitchFamily="34" charset="0"/>
              </a:rPr>
              <a:t>单/击/此/处/添/加/副/标/题/内/容</a:t>
            </a:r>
            <a:endParaRPr lang="zh-CN" altLang="en-US" dirty="0"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>
            <p:custDataLst>
              <p:tags r:id="rId1"/>
            </p:custDataLst>
          </p:nvPr>
        </p:nvSpPr>
        <p:spPr>
          <a:xfrm>
            <a:off x="4479925" y="534670"/>
            <a:ext cx="3232150" cy="10147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buClrTx/>
              <a:buSzTx/>
              <a:buFontTx/>
            </a:pP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  <a:cs typeface="+mn-ea"/>
                <a:sym typeface="Arial" panose="020B0604020202020204" pitchFamily="34" charset="0"/>
              </a:rPr>
              <a:t>目 录</a:t>
            </a:r>
            <a:endParaRPr lang="zh-CN" altLang="en-US" sz="6000" b="1" dirty="0">
              <a:solidFill>
                <a:schemeClr val="bg1"/>
              </a:solidFill>
              <a:latin typeface="Arial" panose="020B0604020202020204" pitchFamily="34" charset="0"/>
              <a:ea typeface="汉仪旗黑-85S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04315" y="2317400"/>
            <a:ext cx="9363075" cy="3475070"/>
            <a:chOff x="2901" y="4010"/>
            <a:chExt cx="13558" cy="5032"/>
          </a:xfrm>
        </p:grpSpPr>
        <p:sp>
          <p:nvSpPr>
            <p:cNvPr id="33" name="文本占位符 3"/>
            <p:cNvSpPr>
              <a:spLocks noGrp="1"/>
            </p:cNvSpPr>
            <p:nvPr>
              <p:custDataLst>
                <p:tags r:id="rId2"/>
              </p:custDataLst>
            </p:nvPr>
          </p:nvSpPr>
          <p:spPr>
            <a:xfrm>
              <a:off x="2901" y="6150"/>
              <a:ext cx="3134" cy="2892"/>
            </a:xfrm>
            <a:prstGeom prst="rect">
              <a:avLst/>
            </a:prstGeom>
          </p:spPr>
          <p:txBody>
            <a:bodyPr vert="horz" lIns="101600" tIns="0" rIns="82550" bIns="0" rtlCol="0" anchor="ctr">
              <a:normAutofit/>
            </a:bodyPr>
            <a:lstStyle>
              <a:lvl1pPr lvl="0">
                <a:buClrTx/>
                <a:buSzTx/>
                <a:buFont typeface="Arial" panose="020B0604020202020204" pitchFamily="34" charset="0"/>
                <a:defRPr sz="2400"/>
              </a:lvl1pPr>
              <a:lvl2pPr lvl="1">
                <a:buClrTx/>
                <a:buSzTx/>
                <a:buFont typeface="Arial" panose="020B0604020202020204" pitchFamily="34" charset="0"/>
                <a:defRPr sz="2000"/>
              </a:lvl2pPr>
              <a:lvl3pPr lvl="2">
                <a:buClrTx/>
                <a:buSzTx/>
                <a:buFont typeface="Arial" panose="020B0604020202020204" pitchFamily="34" charset="0"/>
                <a:defRPr sz="1800"/>
              </a:lvl3pPr>
              <a:lvl4pPr lvl="3">
                <a:buClrTx/>
                <a:buSzTx/>
                <a:buFont typeface="Arial" panose="020B0604020202020204" pitchFamily="34" charset="0"/>
                <a:defRPr sz="1600"/>
              </a:lvl4pPr>
              <a:lvl5pPr lvl="4">
                <a:buClrTx/>
                <a:buSzTx/>
                <a:buFont typeface="Arial" panose="020B0604020202020204" pitchFamily="34" charset="0"/>
                <a:defRPr sz="1600"/>
              </a:lvl5pPr>
            </a:lstStyle>
            <a:p>
              <a:pPr marL="0" lvl="0" indent="0" algn="l">
                <a:lnSpc>
                  <a:spcPct val="150000"/>
                </a:lnSpc>
                <a:buNone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平台的基本情况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buNone/>
              </a:pP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椭圆 34"/>
            <p:cNvSpPr/>
            <p:nvPr>
              <p:custDataLst>
                <p:tags r:id="rId3"/>
              </p:custDataLst>
            </p:nvPr>
          </p:nvSpPr>
          <p:spPr>
            <a:xfrm>
              <a:off x="3704" y="4016"/>
              <a:ext cx="1666" cy="1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>
              <p:custDataLst>
                <p:tags r:id="rId4"/>
              </p:custDataLst>
            </p:nvPr>
          </p:nvSpPr>
          <p:spPr>
            <a:xfrm>
              <a:off x="3755" y="4341"/>
              <a:ext cx="1615" cy="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01</a:t>
              </a:r>
              <a:endPara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>
              <p:custDataLst>
                <p:tags r:id="rId5"/>
              </p:custDataLst>
            </p:nvPr>
          </p:nvSpPr>
          <p:spPr>
            <a:xfrm>
              <a:off x="7162" y="4010"/>
              <a:ext cx="1666" cy="16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7162" y="4334"/>
              <a:ext cx="1615" cy="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02</a:t>
              </a:r>
              <a:endPara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文本占位符 3"/>
            <p:cNvSpPr>
              <a:spLocks noGrp="1"/>
            </p:cNvSpPr>
            <p:nvPr>
              <p:custDataLst>
                <p:tags r:id="rId7"/>
              </p:custDataLst>
            </p:nvPr>
          </p:nvSpPr>
          <p:spPr>
            <a:xfrm>
              <a:off x="6443" y="6143"/>
              <a:ext cx="3214" cy="2892"/>
            </a:xfrm>
            <a:prstGeom prst="rect">
              <a:avLst/>
            </a:prstGeom>
          </p:spPr>
          <p:txBody>
            <a:bodyPr vert="horz" lIns="101600" tIns="0" rIns="82550" bIns="0" rtlCol="0" anchor="ctr">
              <a:normAutofit/>
            </a:bodyPr>
            <a:lstStyle>
              <a:lvl1pPr lvl="0">
                <a:buClrTx/>
                <a:buSzTx/>
                <a:buFont typeface="Arial" panose="020B0604020202020204" pitchFamily="34" charset="0"/>
                <a:defRPr sz="2400"/>
              </a:lvl1pPr>
              <a:lvl2pPr lvl="1">
                <a:buClrTx/>
                <a:buSzTx/>
                <a:buFont typeface="Arial" panose="020B0604020202020204" pitchFamily="34" charset="0"/>
                <a:defRPr sz="2000"/>
              </a:lvl2pPr>
              <a:lvl3pPr lvl="2">
                <a:buClrTx/>
                <a:buSzTx/>
                <a:buFont typeface="Arial" panose="020B0604020202020204" pitchFamily="34" charset="0"/>
                <a:defRPr sz="1800"/>
              </a:lvl3pPr>
              <a:lvl4pPr lvl="3">
                <a:buClrTx/>
                <a:buSzTx/>
                <a:buFont typeface="Arial" panose="020B0604020202020204" pitchFamily="34" charset="0"/>
                <a:defRPr sz="1600"/>
              </a:lvl4pPr>
              <a:lvl5pPr lvl="4">
                <a:buClrTx/>
                <a:buSzTx/>
                <a:buFont typeface="Arial" panose="020B0604020202020204" pitchFamily="34" charset="0"/>
                <a:defRPr sz="1600"/>
              </a:lvl5pPr>
            </a:lstStyle>
            <a:p>
              <a:pPr marL="0" lvl="0" indent="0" algn="l">
                <a:lnSpc>
                  <a:spcPct val="150000"/>
                </a:lnSpc>
                <a:buNone/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平台的推广情况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buNone/>
              </a:pP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椭圆 39"/>
            <p:cNvSpPr/>
            <p:nvPr>
              <p:custDataLst>
                <p:tags r:id="rId8"/>
              </p:custDataLst>
            </p:nvPr>
          </p:nvSpPr>
          <p:spPr>
            <a:xfrm>
              <a:off x="10518" y="4016"/>
              <a:ext cx="1666" cy="16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>
              <p:custDataLst>
                <p:tags r:id="rId9"/>
              </p:custDataLst>
            </p:nvPr>
          </p:nvSpPr>
          <p:spPr>
            <a:xfrm>
              <a:off x="10518" y="4349"/>
              <a:ext cx="1615" cy="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03</a:t>
              </a:r>
              <a:endPara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文本占位符 3"/>
            <p:cNvSpPr>
              <a:spLocks noGrp="1"/>
            </p:cNvSpPr>
            <p:nvPr>
              <p:custDataLst>
                <p:tags r:id="rId10"/>
              </p:custDataLst>
            </p:nvPr>
          </p:nvSpPr>
          <p:spPr>
            <a:xfrm>
              <a:off x="9904" y="6143"/>
              <a:ext cx="3381" cy="2277"/>
            </a:xfrm>
            <a:prstGeom prst="rect">
              <a:avLst/>
            </a:prstGeom>
          </p:spPr>
          <p:txBody>
            <a:bodyPr vert="horz" lIns="101600" tIns="0" rIns="82550" bIns="0" rtlCol="0" anchor="ctr">
              <a:normAutofit/>
            </a:bodyPr>
            <a:lstStyle>
              <a:lvl1pPr lvl="0">
                <a:buClrTx/>
                <a:buSzTx/>
                <a:buFont typeface="Arial" panose="020B0604020202020204" pitchFamily="34" charset="0"/>
                <a:defRPr sz="2400"/>
              </a:lvl1pPr>
              <a:lvl2pPr lvl="1">
                <a:buClrTx/>
                <a:buSzTx/>
                <a:buFont typeface="Arial" panose="020B0604020202020204" pitchFamily="34" charset="0"/>
                <a:defRPr sz="2000"/>
              </a:lvl2pPr>
              <a:lvl3pPr lvl="2">
                <a:buClrTx/>
                <a:buSzTx/>
                <a:buFont typeface="Arial" panose="020B0604020202020204" pitchFamily="34" charset="0"/>
                <a:defRPr sz="1800"/>
              </a:lvl3pPr>
              <a:lvl4pPr lvl="3">
                <a:buClrTx/>
                <a:buSzTx/>
                <a:buFont typeface="Arial" panose="020B0604020202020204" pitchFamily="34" charset="0"/>
                <a:defRPr sz="1600"/>
              </a:lvl4pPr>
              <a:lvl5pPr lvl="4">
                <a:buClrTx/>
                <a:buSzTx/>
                <a:buFont typeface="Arial" panose="020B0604020202020204" pitchFamily="34" charset="0"/>
                <a:defRPr sz="1600"/>
              </a:lvl5pPr>
            </a:lstStyle>
            <a:p>
              <a:pPr marL="0" lvl="0" indent="0" algn="l">
                <a:lnSpc>
                  <a:spcPct val="150000"/>
                </a:lnSpc>
                <a:buNone/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平台的运行情况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11"/>
              </p:custDataLst>
            </p:nvPr>
          </p:nvSpPr>
          <p:spPr>
            <a:xfrm>
              <a:off x="13854" y="4023"/>
              <a:ext cx="1666" cy="166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>
              <p:custDataLst>
                <p:tags r:id="rId12"/>
              </p:custDataLst>
            </p:nvPr>
          </p:nvSpPr>
          <p:spPr>
            <a:xfrm>
              <a:off x="13924" y="4341"/>
              <a:ext cx="1615" cy="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04</a:t>
              </a:r>
              <a:endParaRPr lang="en-US" altLang="zh-CN" sz="3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文本占位符 3"/>
            <p:cNvSpPr>
              <a:spLocks noGrp="1"/>
            </p:cNvSpPr>
            <p:nvPr>
              <p:custDataLst>
                <p:tags r:id="rId13"/>
              </p:custDataLst>
            </p:nvPr>
          </p:nvSpPr>
          <p:spPr>
            <a:xfrm>
              <a:off x="13285" y="6150"/>
              <a:ext cx="3174" cy="2885"/>
            </a:xfrm>
            <a:prstGeom prst="rect">
              <a:avLst/>
            </a:prstGeom>
          </p:spPr>
          <p:txBody>
            <a:bodyPr vert="horz" lIns="101600" tIns="0" rIns="82550" bIns="0" rtlCol="0" anchor="ctr">
              <a:normAutofit/>
            </a:bodyPr>
            <a:lstStyle>
              <a:lvl1pPr lvl="0">
                <a:buClrTx/>
                <a:buSzTx/>
                <a:buFont typeface="Arial" panose="020B0604020202020204" pitchFamily="34" charset="0"/>
                <a:defRPr sz="2400"/>
              </a:lvl1pPr>
              <a:lvl2pPr lvl="1">
                <a:buClrTx/>
                <a:buSzTx/>
                <a:buFont typeface="Arial" panose="020B0604020202020204" pitchFamily="34" charset="0"/>
                <a:defRPr sz="2000"/>
              </a:lvl2pPr>
              <a:lvl3pPr lvl="2">
                <a:buClrTx/>
                <a:buSzTx/>
                <a:buFont typeface="Arial" panose="020B0604020202020204" pitchFamily="34" charset="0"/>
                <a:defRPr sz="1800"/>
              </a:lvl3pPr>
              <a:lvl4pPr lvl="3">
                <a:buClrTx/>
                <a:buSzTx/>
                <a:buFont typeface="Arial" panose="020B0604020202020204" pitchFamily="34" charset="0"/>
                <a:defRPr sz="1600"/>
              </a:lvl4pPr>
              <a:lvl5pPr lvl="4">
                <a:buClrTx/>
                <a:buSzTx/>
                <a:buFont typeface="Arial" panose="020B0604020202020204" pitchFamily="34" charset="0"/>
                <a:defRPr sz="1600"/>
              </a:lvl5pPr>
            </a:lstStyle>
            <a:p>
              <a:pPr marL="0" lvl="0" indent="0" algn="l">
                <a:lnSpc>
                  <a:spcPct val="150000"/>
                </a:lnSpc>
                <a:buNone/>
              </a:pP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平台的推广建议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marL="0" lvl="0" indent="0" algn="l">
                <a:lnSpc>
                  <a:spcPct val="150000"/>
                </a:lnSpc>
                <a:buNone/>
              </a:pP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1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zh-CN" sz="3600" b="1" i="0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一、平台的基本情况</a:t>
            </a:r>
            <a:endParaRPr kumimoji="0" lang="zh-CN" altLang="zh-CN" sz="3600" b="1" i="0" spc="300" baseline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Title 6"/>
          <p:cNvSpPr txBox="1"/>
          <p:nvPr>
            <p:custDataLst>
              <p:tags r:id="rId2"/>
            </p:custDataLst>
          </p:nvPr>
        </p:nvSpPr>
        <p:spPr>
          <a:xfrm>
            <a:off x="2529205" y="4197350"/>
            <a:ext cx="3270250" cy="118046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自2020年5月开始上线，运行一年，累计粉丝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量</a:t>
            </a:r>
            <a:r>
              <a:rPr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5514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人。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</p:grpSp>
      <p:grpSp>
        <p:nvGrpSpPr>
          <p:cNvPr id="14" name="组合 13"/>
          <p:cNvGrpSpPr/>
          <p:nvPr/>
        </p:nvGrpSpPr>
        <p:grpSpPr>
          <a:xfrm rot="0">
            <a:off x="2971800" y="2423795"/>
            <a:ext cx="6247618" cy="2009775"/>
            <a:chOff x="989" y="3904"/>
            <a:chExt cx="8444" cy="2797"/>
          </a:xfrm>
        </p:grpSpPr>
        <p:sp>
          <p:nvSpPr>
            <p:cNvPr id="9" name="椭圆 8"/>
            <p:cNvSpPr/>
            <p:nvPr/>
          </p:nvSpPr>
          <p:spPr>
            <a:xfrm>
              <a:off x="989" y="3904"/>
              <a:ext cx="2796" cy="279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636" y="3904"/>
              <a:ext cx="2797" cy="279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" name="图片 4" descr="333438303935353b333633373434363bbcfdcdb7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32" y="4498"/>
              <a:ext cx="1827" cy="144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600" y="4855"/>
              <a:ext cx="1575" cy="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网页版</a:t>
              </a:r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870" y="4855"/>
              <a:ext cx="2328" cy="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400"/>
                <a:t>微信小程序</a:t>
              </a:r>
              <a:endParaRPr lang="zh-CN" altLang="en-US" sz="2400"/>
            </a:p>
          </p:txBody>
        </p:sp>
      </p:grpSp>
      <p:sp>
        <p:nvSpPr>
          <p:cNvPr id="15" name="Title 6"/>
          <p:cNvSpPr txBox="1"/>
          <p:nvPr>
            <p:custDataLst>
              <p:tags r:id="rId8"/>
            </p:custDataLst>
          </p:nvPr>
        </p:nvSpPr>
        <p:spPr>
          <a:xfrm>
            <a:off x="6626860" y="4282440"/>
            <a:ext cx="3270250" cy="18173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自202</a:t>
            </a:r>
            <a:r>
              <a:rPr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年5月开始上线，截至目前小程序用户已达</a:t>
            </a:r>
            <a:r>
              <a:rPr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12994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人，加上原系统</a:t>
            </a:r>
            <a:r>
              <a:rPr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5514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人、预约平台</a:t>
            </a:r>
            <a:r>
              <a:rPr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30049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，全部用户量为</a:t>
            </a:r>
            <a:r>
              <a:rPr altLang="zh-CN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48560</a:t>
            </a:r>
            <a:r>
              <a:rPr lang="zh-CN" altLang="en-US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人。</a:t>
            </a:r>
            <a:endParaRPr lang="zh-CN" altLang="en-US" sz="1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56690" y="1258570"/>
            <a:ext cx="88176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功能：通过阅读文章、在线答题、观看视频等方式获得积分并兑换奖品。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4180" y="289715"/>
            <a:ext cx="9626400" cy="7236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>
            <a:lvl1pPr fontAlgn="auto">
              <a:lnSpc>
                <a:spcPct val="100000"/>
              </a:lnSpc>
              <a:spcBef>
                <a:spcPct val="0"/>
              </a:spcBef>
              <a:buNone/>
              <a:defRPr sz="3200" b="1" u="none" strike="noStrike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cs typeface="+mn-ea"/>
                <a:sym typeface="Arial" panose="020B0604020202020204" pitchFamily="34" charset="0"/>
              </a:rPr>
              <a:t>注册</a:t>
            </a:r>
            <a:endParaRPr lang="zh-CN" altLang="en-US"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99185" y="1304925"/>
            <a:ext cx="9626600" cy="141795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 marL="2286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zh-CN" altLang="en-US" sz="2800">
                <a:cs typeface="+mn-ea"/>
                <a:sym typeface="Arial" panose="020B0604020202020204" pitchFamily="34" charset="0"/>
              </a:rPr>
              <a:t>扫描二维码根据信息提示注册完成。</a:t>
            </a:r>
            <a:endParaRPr lang="zh-CN" altLang="en-US" sz="28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2800">
                <a:cs typeface="+mn-ea"/>
                <a:sym typeface="Arial" panose="020B0604020202020204" pitchFamily="34" charset="0"/>
              </a:rPr>
              <a:t>三种类型的二维码均可扫描注册：</a:t>
            </a:r>
            <a:endParaRPr lang="zh-CN" altLang="en-US" sz="2800">
              <a:cs typeface="+mn-ea"/>
              <a:sym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4300" y="2934335"/>
            <a:ext cx="2245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>
                <a:cs typeface="+mn-ea"/>
                <a:sym typeface="Arial" panose="020B0604020202020204" pitchFamily="34" charset="0"/>
              </a:rPr>
              <a:t>1</a:t>
            </a:r>
            <a:r>
              <a:rPr lang="zh-CN" altLang="en-US">
                <a:cs typeface="+mn-ea"/>
                <a:sym typeface="Arial" panose="020B0604020202020204" pitchFamily="34" charset="0"/>
              </a:rPr>
              <a:t>、微信小程序码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31690" y="2934335"/>
            <a:ext cx="1906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、区县推广码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539990" y="2934335"/>
            <a:ext cx="2804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、基层医疗机构推广码</a:t>
            </a:r>
            <a:endParaRPr lang="zh-CN" altLang="en-US"/>
          </a:p>
        </p:txBody>
      </p:sp>
      <p:pic>
        <p:nvPicPr>
          <p:cNvPr id="7" name="图片 6" descr="1大安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130" y="3550920"/>
            <a:ext cx="2138045" cy="2138045"/>
          </a:xfrm>
          <a:prstGeom prst="rect">
            <a:avLst/>
          </a:prstGeom>
        </p:spPr>
      </p:pic>
      <p:pic>
        <p:nvPicPr>
          <p:cNvPr id="8" name="图片 7" descr="大安街社区卫生服务中心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040" y="3514090"/>
            <a:ext cx="2147570" cy="2147570"/>
          </a:xfrm>
          <a:prstGeom prst="rect">
            <a:avLst/>
          </a:prstGeom>
        </p:spPr>
      </p:pic>
      <p:pic>
        <p:nvPicPr>
          <p:cNvPr id="9" name="图片 2" descr="5a1506fccc92980f2e55958d485eba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4300" y="3562350"/>
            <a:ext cx="2133600" cy="21336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1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zh-CN" sz="3600" b="1" i="0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二、平台的推广情况</a:t>
            </a:r>
            <a:endParaRPr kumimoji="0" lang="zh-CN" altLang="zh-CN" sz="3600" b="1" i="0" spc="300" baseline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3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4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</p:grpSp>
      <p:sp>
        <p:nvSpPr>
          <p:cNvPr id="15" name="Title 6"/>
          <p:cNvSpPr txBox="1"/>
          <p:nvPr>
            <p:custDataLst>
              <p:tags r:id="rId5"/>
            </p:custDataLst>
          </p:nvPr>
        </p:nvSpPr>
        <p:spPr>
          <a:xfrm>
            <a:off x="1600835" y="1576705"/>
            <a:ext cx="5479415" cy="5664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各区县目标任务量即完成情况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6"/>
            </p:custDataLst>
          </p:nvPr>
        </p:nvGraphicFramePr>
        <p:xfrm>
          <a:off x="2285365" y="2395855"/>
          <a:ext cx="7622540" cy="37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635"/>
                <a:gridCol w="1905635"/>
                <a:gridCol w="1905635"/>
                <a:gridCol w="1905635"/>
              </a:tblGrid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区县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任务量（人）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完成情况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进度（</a:t>
                      </a:r>
                      <a:r>
                        <a:rPr lang="en-US" altLang="zh-CN"/>
                        <a:t>%</a:t>
                      </a:r>
                      <a:r>
                        <a:rPr lang="zh-CN" altLang="en-US"/>
                        <a:t>）</a:t>
                      </a:r>
                      <a:endParaRPr lang="zh-CN" altLang="en-US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富顺县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4457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89.14</a:t>
                      </a:r>
                      <a:endParaRPr lang="en-US" altLang="zh-CN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贡井区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2589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64.73</a:t>
                      </a:r>
                      <a:endParaRPr lang="en-US" altLang="zh-CN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大安区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2294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57.35</a:t>
                      </a:r>
                      <a:endParaRPr lang="en-US" altLang="zh-CN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自流井区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808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26.93</a:t>
                      </a:r>
                      <a:endParaRPr lang="en-US" altLang="zh-CN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沿滩区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3000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0.47</a:t>
                      </a:r>
                      <a:endParaRPr lang="en-US" altLang="zh-CN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荣县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0.47</a:t>
                      </a:r>
                      <a:endParaRPr lang="en-US" altLang="zh-CN"/>
                    </a:p>
                  </a:txBody>
                  <a:tcPr/>
                </a:tc>
              </a:tr>
              <a:tr h="4749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合计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23000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10187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44.29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1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zh-CN" sz="3600" b="1" i="0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二、平台的推广情况</a:t>
            </a:r>
            <a:endParaRPr kumimoji="0" lang="zh-CN" altLang="zh-CN" sz="3600" b="1" i="0" spc="300" baseline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3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4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</p:grpSp>
      <p:sp>
        <p:nvSpPr>
          <p:cNvPr id="15" name="Title 6"/>
          <p:cNvSpPr txBox="1"/>
          <p:nvPr>
            <p:custDataLst>
              <p:tags r:id="rId5"/>
            </p:custDataLst>
          </p:nvPr>
        </p:nvSpPr>
        <p:spPr>
          <a:xfrm>
            <a:off x="1600835" y="1409065"/>
            <a:ext cx="5479415" cy="5664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年龄构成情况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 descr="0}]F30({OAU~XOB$O[NOJP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9640" y="2303145"/>
            <a:ext cx="7284085" cy="388683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1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zh-CN" sz="3600" b="1" i="0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二、平台的推广情况</a:t>
            </a:r>
            <a:endParaRPr kumimoji="0" lang="zh-CN" altLang="zh-CN" sz="3600" b="1" i="0" spc="300" baseline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2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3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4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</p:grpSp>
      <p:sp>
        <p:nvSpPr>
          <p:cNvPr id="15" name="Title 6"/>
          <p:cNvSpPr txBox="1"/>
          <p:nvPr>
            <p:custDataLst>
              <p:tags r:id="rId5"/>
            </p:custDataLst>
          </p:nvPr>
        </p:nvSpPr>
        <p:spPr>
          <a:xfrm>
            <a:off x="1600835" y="1409065"/>
            <a:ext cx="5479415" cy="5664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学历构成情况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" name="图片 3" descr="T3BJ9]TC_KL`_A5$Q5{6ZNJ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0325" y="1975485"/>
            <a:ext cx="7185660" cy="429069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/>
          <p:cNvSpPr txBox="1"/>
          <p:nvPr>
            <p:custDataLst>
              <p:tags r:id="rId2"/>
            </p:custDataLst>
          </p:nvPr>
        </p:nvSpPr>
        <p:spPr>
          <a:xfrm>
            <a:off x="608400" y="608400"/>
            <a:ext cx="10976675" cy="62670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t" anchorCtr="0">
            <a:normAutofit fontScale="9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kumimoji="0" lang="zh-CN" altLang="zh-CN" sz="3600" b="1" i="0" spc="300" baseline="0" noProof="0" dirty="0">
                <a:ln w="3175">
                  <a:noFill/>
                  <a:prstDash val="dash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二、平台的推广情况</a:t>
            </a:r>
            <a:endParaRPr kumimoji="0" lang="zh-CN" altLang="zh-CN" sz="3600" b="1" i="0" spc="300" baseline="0" noProof="0" dirty="0">
              <a:ln w="3175">
                <a:noFill/>
                <a:prstDash val="dash"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11400304" y="434583"/>
            <a:ext cx="203545" cy="74612"/>
            <a:chOff x="9839643" y="910585"/>
            <a:chExt cx="203545" cy="74612"/>
          </a:xfrm>
        </p:grpSpPr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>
              <a:off x="9839643" y="910585"/>
              <a:ext cx="20354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cxnSp>
          <p:nvCxnSpPr>
            <p:cNvPr id="13" name="直接连接符 12"/>
            <p:cNvCxnSpPr/>
            <p:nvPr>
              <p:custDataLst>
                <p:tags r:id="rId5"/>
              </p:custDataLst>
            </p:nvPr>
          </p:nvCxnSpPr>
          <p:spPr>
            <a:xfrm>
              <a:off x="9839643" y="985197"/>
              <a:ext cx="155575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</p:grpSp>
      <p:sp>
        <p:nvSpPr>
          <p:cNvPr id="15" name="Title 6"/>
          <p:cNvSpPr txBox="1"/>
          <p:nvPr>
            <p:custDataLst>
              <p:tags r:id="rId6"/>
            </p:custDataLst>
          </p:nvPr>
        </p:nvSpPr>
        <p:spPr>
          <a:xfrm>
            <a:off x="1600835" y="1409065"/>
            <a:ext cx="5479415" cy="56642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0000" tIns="46800" rIns="90000" bIns="46800" anchor="ctr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ysClr val="windowText" lastClr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zh-CN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职业构成情况</a:t>
            </a:r>
            <a:endParaRPr lang="zh-CN" altLang="en-US" sz="2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2565400" y="2149475"/>
          <a:ext cx="7060565" cy="4139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7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685165" y="113030"/>
            <a:ext cx="9144000" cy="1063625"/>
          </a:xfrm>
          <a:prstGeom prst="rect">
            <a:avLst/>
          </a:prstGeom>
        </p:spPr>
        <p:txBody>
          <a:bodyPr vert="horz" lIns="101600" tIns="38100" rIns="76200" bIns="38100" rtlCol="0" anchor="b" anchorCtr="0">
            <a:noAutofit/>
          </a:bodyPr>
          <a:lstStyle>
            <a:lvl1pPr algn="ctr" fontAlgn="auto">
              <a:lnSpc>
                <a:spcPct val="100000"/>
              </a:lnSpc>
              <a:spcBef>
                <a:spcPct val="0"/>
              </a:spcBef>
              <a:buNone/>
              <a:defRPr sz="6000" b="1" u="none" strike="noStrike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zh-CN" altLang="en-US" sz="4000" dirty="0">
                <a:cs typeface="+mn-ea"/>
                <a:sym typeface="Arial" panose="020B0604020202020204" pitchFamily="34" charset="0"/>
              </a:rPr>
              <a:t>小结</a:t>
            </a:r>
            <a:endParaRPr lang="zh-CN" altLang="en-US" sz="4000" dirty="0"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2069465" y="1616075"/>
            <a:ext cx="8295005" cy="3817620"/>
          </a:xfrm>
          <a:prstGeom prst="rect">
            <a:avLst/>
          </a:prstGeom>
        </p:spPr>
        <p:txBody>
          <a:bodyPr vert="horz" lIns="101600" tIns="0" rIns="82550" bIns="0" rtlCol="0"/>
          <a:lstStyle>
            <a:lvl1pPr marL="228600" indent="-228600" algn="ctr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l">
              <a:buNone/>
            </a:pPr>
            <a:r>
              <a:rPr lang="zh-CN" altLang="en-US" sz="2800">
                <a:cs typeface="+mn-ea"/>
                <a:sym typeface="Arial" panose="020B0604020202020204" pitchFamily="34" charset="0"/>
              </a:rPr>
              <a:t>推广渠道、模式单一，更多依赖基层医疗机构和少部分学校；</a:t>
            </a:r>
            <a:endParaRPr lang="zh-CN" altLang="en-US" sz="2800">
              <a:cs typeface="+mn-ea"/>
              <a:sym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CN" altLang="en-US" sz="2800">
                <a:cs typeface="+mn-ea"/>
                <a:sym typeface="Arial" panose="020B0604020202020204" pitchFamily="34" charset="0"/>
              </a:rPr>
              <a:t>用户主要农民和学生；</a:t>
            </a:r>
            <a:endParaRPr lang="zh-CN" altLang="en-US" sz="2800">
              <a:cs typeface="+mn-ea"/>
              <a:sym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CN" altLang="en-US" sz="2800">
                <a:cs typeface="+mn-ea"/>
                <a:sym typeface="Arial" panose="020B0604020202020204" pitchFamily="34" charset="0"/>
              </a:rPr>
              <a:t>用户普遍文化水平不高，超过一半的用户为小学文化水平；</a:t>
            </a:r>
            <a:endParaRPr lang="zh-CN" altLang="en-US" sz="2800">
              <a:cs typeface="+mn-ea"/>
              <a:sym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zh-CN" altLang="en-US" sz="2800">
                <a:cs typeface="+mn-ea"/>
                <a:sym typeface="Arial" panose="020B0604020202020204" pitchFamily="34" charset="0"/>
              </a:rPr>
              <a:t>年龄层主要集中在</a:t>
            </a:r>
            <a:r>
              <a:rPr lang="en-US" altLang="zh-CN" sz="2800">
                <a:cs typeface="+mn-ea"/>
                <a:sym typeface="Arial" panose="020B0604020202020204" pitchFamily="34" charset="0"/>
              </a:rPr>
              <a:t>20-60</a:t>
            </a:r>
            <a:r>
              <a:rPr lang="zh-CN" altLang="en-US" sz="2800">
                <a:cs typeface="+mn-ea"/>
                <a:sym typeface="Arial" panose="020B0604020202020204" pitchFamily="34" charset="0"/>
              </a:rPr>
              <a:t>岁区间。</a:t>
            </a:r>
            <a:endParaRPr lang="zh-CN" altLang="en-US" sz="2800">
              <a:cs typeface="+mn-ea"/>
              <a:sym typeface="Arial" panose="020B0604020202020204" pitchFamily="34" charset="0"/>
            </a:endParaRPr>
          </a:p>
          <a:p>
            <a:pPr marL="0" indent="0" algn="l">
              <a:buNone/>
            </a:pPr>
            <a:endParaRPr lang="zh-CN" altLang="en-US" sz="2800">
              <a:cs typeface="+mn-ea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3612.940"/>
  <p:tag name="KSO_WM_BEAUTIFY_FLAG" val="#wm#"/>
  <p:tag name="KSO_WM_UNIT_ID" val="_6**"/>
  <p:tag name="KSO_WM_UNIT_PLACING_PICTURE_USER_VIEWPORT" val="{&quot;height&quot;:3281,&quot;width&quot;:19245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230925.831"/>
  <p:tag name="KSO_WM_BEAUTIFY_FLAG" val="#wm#"/>
  <p:tag name="KSO_WM_UNIT_ID" val="_11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5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6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7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7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8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9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9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31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31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6、11、14、15、16、17、18、19、20、22"/>
</p:tagLst>
</file>

<file path=ppt/tags/tag211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2404.262"/>
  <p:tag name="KSO_WM_BEAUTIFY_FLAG" val="#wm#"/>
  <p:tag name="KSO_WM_UNIT_ID" val="_1*i*1"/>
  <p:tag name="KSO_WM_UNIT_PLACING_PICTURE_USER_VIEWPORT" val="{&quot;height&quot;:10819,&quot;width&quot;:19217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UNIT_SUBTYPE" val="q"/>
  <p:tag name="KSO_WM_UNIT_TYPE" val="i"/>
  <p:tag name="KSO_WM_UNIT_INDEX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52504.707"/>
  <p:tag name="KSO_WM_BEAUTIFY_FLAG" val="#wm#"/>
  <p:tag name="KSO_WM_UNIT_ID" val="_3**"/>
  <p:tag name="KSO_WM_UNIT_PLACING_PICTURE_COLLAGE_VIEWPORT" val="{&quot;height&quot;:6679.5678753371267,&quot;width&quot;:6651}"/>
  <p:tag name="KSO_WM_UNIT_PLACING_PICTURE_USER_VIEWPORT" val="{&quot;height&quot;:7494,&quot;width&quot;:746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63612.940"/>
  <p:tag name="KSO_WM_BEAUTIFY_FLAG" val="#wm#"/>
  <p:tag name="KSO_WM_UNIT_ID" val="_6**"/>
  <p:tag name="KSO_WM_UNIT_PLACING_PICTURE_USER_VIEWPORT" val="{&quot;height&quot;:3281,&quot;width&quot;:19245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230925.831"/>
  <p:tag name="KSO_WM_BEAUTIFY_FLAG" val="#wm#"/>
  <p:tag name="KSO_WM_UNIT_ID" val="_11**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30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30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31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1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32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2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33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34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31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331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6、11、14、15、16、17、18、19、20、22"/>
</p:tagLst>
</file>

<file path=ppt/tags/tag359.xml><?xml version="1.0" encoding="utf-8"?>
<p:tagLst xmlns:p="http://schemas.openxmlformats.org/presentationml/2006/main">
  <p:tag name="KSO_WM_UNIT_ISCONTENTSTITLE" val="0"/>
  <p:tag name="KSO_WM_UNIT_ISNUMDGMTITLE" val="0"/>
  <p:tag name="KSO_WM_UNIT_PRESET_TEXT" val="医疗医务通用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31_1*a*1"/>
  <p:tag name="KSO_WM_TEMPLATE_CATEGORY" val="custom"/>
  <p:tag name="KSO_WM_TEMPLATE_INDEX" val="20205331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331_1*b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4"/>
  <p:tag name="KSO_WM_UNIT_TEXT_FILL_TYPE" val="1"/>
</p:tagLst>
</file>

<file path=ppt/tags/tag361.xml><?xml version="1.0" encoding="utf-8"?>
<p:tagLst xmlns:p="http://schemas.openxmlformats.org/presentationml/2006/main">
  <p:tag name="KSO_WM_SLIDE_ID" val="custom2020533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331"/>
  <p:tag name="KSO_WM_SLIDE_LAYOUT" val="a_b"/>
  <p:tag name="KSO_WM_SLIDE_LAYOUT_CNT" val="1_1"/>
  <p:tag name="KSO_WM_UNIT_SHOW_EDIT_AREA_INDICATION" val="1"/>
  <p:tag name="KSO_WM_TEMPLATE_THUMBS_INDEX" val="1、4、6、11、14、15、16、17、18、19、20、22"/>
  <p:tag name="KSO_WM_TEMPLATE_MASTER_THUMB_INDEX" val="12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目 录"/>
  <p:tag name="KSO_WM_UNIT_NOCLEAR" val="0"/>
  <p:tag name="KSO_WM_UNIT_VALUE" val="4"/>
  <p:tag name="KSO_WM_DIAGRAM_GROUP_CODE" val="l1-1"/>
  <p:tag name="KSO_WM_UNIT_TYPE" val="a"/>
  <p:tag name="KSO_WM_UNIT_INDEX" val="1"/>
  <p:tag name="KSO_WM_UNIT_TEXT_FILL_FORE_SCHEMECOLOR_INDEX" val="14"/>
  <p:tag name="KSO_WM_UNIT_TEXT_FILL_TYPE" val="1"/>
  <p:tag name="KSO_WM_UNIT_USESOURCEFORMAT_APPLY" val="1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f*1_1_1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UNIT_PRESET_TEXT" val="单击此处输入你的正文，文字是您思想的提炼"/>
  <p:tag name="KSO_WM_UNIT_NOCLEAR" val="0"/>
  <p:tag name="KSO_WM_UNIT_VALUE" val="28"/>
  <p:tag name="KSO_WM_DIAGRAM_GROUP_CODE" val="l1-1"/>
  <p:tag name="KSO_WM_UNIT_TYPE" val="l_h_f"/>
  <p:tag name="KSO_WM_UNIT_INDEX" val="1_1_1"/>
  <p:tag name="KSO_WM_UNIT_TEXT_FILL_FORE_SCHEMECOLOR_INDEX" val="13"/>
  <p:tag name="KSO_WM_UNIT_TEXT_FILL_TYPE" val="1"/>
  <p:tag name="KSO_WM_UNIT_USESOURCEFORMAT_APPLY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i*1_1_1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i*1_1_2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TEXT_FILL_FORE_SCHEMECOLOR_INDEX" val="14"/>
  <p:tag name="KSO_WM_UNIT_TEXT_FILL_TYPE" val="1"/>
  <p:tag name="KSO_WM_UNIT_USESOURCEFORMAT_APPLY" val="1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i*1_2_1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i*1_2_2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TEXT_FILL_FORE_SCHEMECOLOR_INDEX" val="14"/>
  <p:tag name="KSO_WM_UNIT_TEXT_FILL_TYPE" val="1"/>
  <p:tag name="KSO_WM_UNIT_USESOURCEFORMAT_APPLY" val="1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f*1_2_1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UNIT_PRESET_TEXT" val="单击此处输入你的正文，文字是您思想的提炼"/>
  <p:tag name="KSO_WM_UNIT_NOCLEAR" val="0"/>
  <p:tag name="KSO_WM_UNIT_VALUE" val="28"/>
  <p:tag name="KSO_WM_DIAGRAM_GROUP_CODE" val="l1-1"/>
  <p:tag name="KSO_WM_UNIT_TYPE" val="l_h_f"/>
  <p:tag name="KSO_WM_UNIT_INDEX" val="1_2_1"/>
  <p:tag name="KSO_WM_UNIT_TEXT_FILL_FORE_SCHEMECOLOR_INDEX" val="13"/>
  <p:tag name="KSO_WM_UNIT_TEXT_FILL_TYPE" val="1"/>
  <p:tag name="KSO_WM_UNIT_USESOURCEFORMAT_APPLY" val="1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i*1_3_1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i*1_3_2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2"/>
  <p:tag name="KSO_WM_UNIT_TEXT_FILL_FORE_SCHEMECOLOR_INDEX" val="14"/>
  <p:tag name="KSO_WM_UNIT_TEXT_FILL_TYPE" val="1"/>
  <p:tag name="KSO_WM_UNIT_USESOURCEFORMAT_APPLY" val="1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f*1_3_1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UNIT_PRESET_TEXT" val="单击此处输入你的正文，文字是您思想的提炼"/>
  <p:tag name="KSO_WM_UNIT_NOCLEAR" val="0"/>
  <p:tag name="KSO_WM_UNIT_VALUE" val="28"/>
  <p:tag name="KSO_WM_DIAGRAM_GROUP_CODE" val="l1-1"/>
  <p:tag name="KSO_WM_UNIT_TYPE" val="l_h_f"/>
  <p:tag name="KSO_WM_UNIT_INDEX" val="1_3_1"/>
  <p:tag name="KSO_WM_UNIT_TEXT_FILL_FORE_SCHEMECOLOR_INDEX" val="13"/>
  <p:tag name="KSO_WM_UNIT_TEXT_FILL_TYPE" val="1"/>
  <p:tag name="KSO_WM_UNIT_USESOURCEFORMAT_APPLY" val="1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i*1_4_1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i*1_4_2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2"/>
  <p:tag name="KSO_WM_UNIT_TEXT_FILL_FORE_SCHEMECOLOR_INDEX" val="14"/>
  <p:tag name="KSO_WM_UNIT_TEXT_FILL_TYPE" val="1"/>
  <p:tag name="KSO_WM_UNIT_USESOURCEFORMAT_APPLY" val="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4*l_h_f*1_4_1"/>
  <p:tag name="KSO_WM_TEMPLATE_CATEGORY" val="custom"/>
  <p:tag name="KSO_WM_TEMPLATE_INDEX" val="20205331"/>
  <p:tag name="KSO_WM_UNIT_LAYERLEVEL" val="1_1_1"/>
  <p:tag name="KSO_WM_TAG_VERSION" val="1.0"/>
  <p:tag name="KSO_WM_BEAUTIFY_FLAG" val="#wm#"/>
  <p:tag name="KSO_WM_UNIT_PRESET_TEXT" val="单击此处输入你的正文，文字是您思想的提炼"/>
  <p:tag name="KSO_WM_UNIT_NOCLEAR" val="0"/>
  <p:tag name="KSO_WM_UNIT_VALUE" val="28"/>
  <p:tag name="KSO_WM_DIAGRAM_GROUP_CODE" val="l1-1"/>
  <p:tag name="KSO_WM_UNIT_TYPE" val="l_h_f"/>
  <p:tag name="KSO_WM_UNIT_INDEX" val="1_4_1"/>
  <p:tag name="KSO_WM_UNIT_TEXT_FILL_FORE_SCHEMECOLOR_INDEX" val="13"/>
  <p:tag name="KSO_WM_UNIT_TEXT_FILL_TYPE" val="1"/>
  <p:tag name="KSO_WM_UNIT_USESOURCEFORMAT_APPLY" val="1"/>
</p:tagLst>
</file>

<file path=ppt/tags/tag3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4"/>
  <p:tag name="KSO_WM_TEMPLATE_SUBCATEGORY" val="0"/>
  <p:tag name="KSO_WM_TEMPLATE_MASTER_TYPE" val="1"/>
  <p:tag name="KSO_WM_TEMPLATE_COLOR_TYPE" val="1"/>
  <p:tag name="KSO_WM_SLIDE_ITEM_CNT" val="4"/>
  <p:tag name="KSO_WM_SLIDE_INDEX" val="4"/>
  <p:tag name="KSO_WM_TAG_VERSION" val="1.0"/>
  <p:tag name="KSO_WM_SLIDE_TYPE" val="contents"/>
  <p:tag name="KSO_WM_SLIDE_SUBTYPE" val="diag"/>
  <p:tag name="KSO_WM_DIAGRAM_GROUP_CODE" val="l1-1"/>
  <p:tag name="KSO_WM_SLIDE_DIAGTYPE" val="l"/>
  <p:tag name="KSO_WM_SLIDE_LAYOUT" val="a_l"/>
  <p:tag name="KSO_WM_SLIDE_LAYOUT_CNT" val="1_1"/>
</p:tagLst>
</file>

<file path=ppt/tags/tag37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31_7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NUMDGMTITLE" val="0"/>
  <p:tag name="KSO_WM_UNIT_PLACING_PICTURE_MD4" val="0"/>
  <p:tag name="KSO_WM_UNIT_DEFAULT_FONT" val="32;36;4"/>
  <p:tag name="KSO_WM_UNIT_BLOCK" val="0"/>
  <p:tag name="KSO_WM_UNIT_SM_LIMIT_TYPE" val="1"/>
</p:tagLst>
</file>

<file path=ppt/tags/tag377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331_7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DEFAULT_FONT" val="14;18;2"/>
  <p:tag name="KSO_WM_UNIT_BLOCK" val="0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31_7*i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331_7*i*2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331_7*i*3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381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331_7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DEFAULT_FONT" val="14;18;2"/>
  <p:tag name="KSO_WM_UNIT_BLOCK" val="0"/>
</p:tagLst>
</file>

<file path=ppt/tags/tag3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7"/>
  <p:tag name="KSO_WM_TEMPLATE_SUBCATEGORY" val="11"/>
  <p:tag name="KSO_WM_SLIDE_ITEM_CNT" val="0"/>
  <p:tag name="KSO_WM_SLIDE_INDEX" val="7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1"/>
  <p:tag name="KSO_WM_TEMPLATE_COLOR_TYPE" val="1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24.6},&quot;minSize&quot;:{&quot;size1&quot;:24.6},&quot;maxSize&quot;:{&quot;size1&quot;:32.8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69,&quot;bottom&quot;:1.244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68.1},&quot;minSize&quot;:{&quot;size1&quot;:36.2},&quot;maxSize&quot;:{&quot;size1&quot;:68.1},&quot;edge&quot;:{&quot;left&quot;:true,&quot;top&quot;:false,&quot;right&quot;:true,&quot;bottom&quot;:true},&quot;backgroundInfo&quot;:[{&quot;type&quot;:&quot;bottomTop&quot;,&quot;left&quot;:0.0,&quot;top&quot;:-0.05835757,&quot;right&quot;:0.0,&quot;bottom&quot;:0.05835757,&quot;leftAbs&quot;:false,&quot;topAbs&quot;:false,&quot;rightAbs&quot;:false,&quot;bottomAbs&quot;:false}],&quot;subLayout&quot;:[{&quot;direction&quot;:0,&quot;horizontalAlign&quot;:0,&quot;verticalAlign&quot;:1,&quot;type&quot;:1,&quot;diagramDirection&quot;:0,&quot;canSetOverLayout&quot;:1,&quot;isOverLayout&quot;:0,&quot;margin&quot;:{&quot;left&quot;:1.703,&quot;top&quot;:0.026,&quot;right&quot;:1.034,&quot;bottom&quot;:1.69},&quot;marginOverLayout&quot;:{&quot;left&quot;:0.0,&quot;top&quot;:0.026,&quot;right&quot;:1.034,&quot;bottom&quot;:1.69},&quot;edge&quot;:{&quot;left&quot;:true,&quot;top&quot;:fals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0.026,&quot;right&quot;:1.69,&quot;bottom&quot;:1.69},&quot;edge&quot;:{&quot;left&quot;:false,&quot;top&quot;:false,&quot;right&quot;:true,&quot;bottom&quot;:true}}]}]}"/>
  <p:tag name="KSO_WM_SLIDE_CAN_ADD_NAVIGATION" val="1"/>
  <p:tag name="KSO_WM_SLIDE_BACKGROUND" val="[&quot;general&quot;,&quot;frame&quot;,&quot;bottomTop&quot;]"/>
  <p:tag name="KSO_WM_SLIDE_RATIO" val="1.777778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16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16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NOCLEAR" val="0"/>
  <p:tag name="KSO_WM_UNIT_VALUE" val="50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385.xml><?xml version="1.0" encoding="utf-8"?>
<p:tagLst xmlns:p="http://schemas.openxmlformats.org/presentationml/2006/main">
  <p:tag name="KSO_WM_SLIDE_ID" val="custom20205331_16"/>
  <p:tag name="KSO_WM_TEMPLATE_SUBCATEGORY" val="0"/>
  <p:tag name="KSO_WM_TEMPLATE_MASTER_TYPE" val="1"/>
  <p:tag name="KSO_WM_TEMPLATE_COLOR_TYPE" val="1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33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386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31_7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NUMDGMTITLE" val="0"/>
  <p:tag name="KSO_WM_UNIT_PLACING_PICTURE_MD4" val="0"/>
  <p:tag name="KSO_WM_UNIT_DEFAULT_FONT" val="32;36;4"/>
  <p:tag name="KSO_WM_UNIT_BLOCK" val="0"/>
  <p:tag name="KSO_WM_UNIT_SM_LIMIT_TYPE" val="1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31_7*i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331_7*i*2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331_7*i*3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331_7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DEFAULT_FONT" val="14;18;2"/>
  <p:tag name="KSO_WM_UNIT_BLOCK" val="0"/>
</p:tagLst>
</file>

<file path=ppt/tags/tag391.xml><?xml version="1.0" encoding="utf-8"?>
<p:tagLst xmlns:p="http://schemas.openxmlformats.org/presentationml/2006/main">
  <p:tag name="KSO_WM_UNIT_TABLE_BEAUTIFY" val="smartTable{df820ef1-dfd7-4cff-99d5-b3cca984c91c}"/>
  <p:tag name="TABLE_ENDDRAG_ORIGIN_RECT" val="599*298"/>
  <p:tag name="TABLE_ENDDRAG_RECT" val="199*203*600*298"/>
</p:tagLst>
</file>

<file path=ppt/tags/tag3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7"/>
  <p:tag name="KSO_WM_TEMPLATE_SUBCATEGORY" val="11"/>
  <p:tag name="KSO_WM_SLIDE_ITEM_CNT" val="0"/>
  <p:tag name="KSO_WM_SLIDE_INDEX" val="7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1"/>
  <p:tag name="KSO_WM_TEMPLATE_COLOR_TYPE" val="1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24.6},&quot;minSize&quot;:{&quot;size1&quot;:24.6},&quot;maxSize&quot;:{&quot;size1&quot;:32.8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69,&quot;bottom&quot;:1.244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68.1},&quot;minSize&quot;:{&quot;size1&quot;:36.2},&quot;maxSize&quot;:{&quot;size1&quot;:68.1},&quot;edge&quot;:{&quot;left&quot;:true,&quot;top&quot;:false,&quot;right&quot;:true,&quot;bottom&quot;:true},&quot;backgroundInfo&quot;:[{&quot;type&quot;:&quot;bottomTop&quot;,&quot;left&quot;:0.0,&quot;top&quot;:-0.05835757,&quot;right&quot;:0.0,&quot;bottom&quot;:0.05835757,&quot;leftAbs&quot;:false,&quot;topAbs&quot;:false,&quot;rightAbs&quot;:false,&quot;bottomAbs&quot;:false}],&quot;subLayout&quot;:[{&quot;direction&quot;:0,&quot;horizontalAlign&quot;:0,&quot;verticalAlign&quot;:1,&quot;type&quot;:1,&quot;diagramDirection&quot;:0,&quot;canSetOverLayout&quot;:1,&quot;isOverLayout&quot;:0,&quot;margin&quot;:{&quot;left&quot;:1.703,&quot;top&quot;:0.026,&quot;right&quot;:1.034,&quot;bottom&quot;:1.69},&quot;marginOverLayout&quot;:{&quot;left&quot;:0.0,&quot;top&quot;:0.026,&quot;right&quot;:1.034,&quot;bottom&quot;:1.69},&quot;edge&quot;:{&quot;left&quot;:true,&quot;top&quot;:fals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0.026,&quot;right&quot;:1.69,&quot;bottom&quot;:1.69},&quot;edge&quot;:{&quot;left&quot;:false,&quot;top&quot;:false,&quot;right&quot;:true,&quot;bottom&quot;:true}}]}]}"/>
  <p:tag name="KSO_WM_SLIDE_CAN_ADD_NAVIGATION" val="1"/>
  <p:tag name="KSO_WM_SLIDE_BACKGROUND" val="[&quot;general&quot;,&quot;frame&quot;,&quot;bottomTop&quot;]"/>
  <p:tag name="KSO_WM_SLIDE_RATIO" val="1.777778"/>
</p:tagLst>
</file>

<file path=ppt/tags/tag393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31_7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NUMDGMTITLE" val="0"/>
  <p:tag name="KSO_WM_UNIT_PLACING_PICTURE_MD4" val="0"/>
  <p:tag name="KSO_WM_UNIT_DEFAULT_FONT" val="32;36;4"/>
  <p:tag name="KSO_WM_UNIT_BLOCK" val="0"/>
  <p:tag name="KSO_WM_UNIT_SM_LIMIT_TYPE" val="1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31_7*i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331_7*i*2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331_7*i*3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397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331_7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DEFAULT_FONT" val="14;18;2"/>
  <p:tag name="KSO_WM_UNIT_BLOCK" val="0"/>
</p:tagLst>
</file>

<file path=ppt/tags/tag3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7"/>
  <p:tag name="KSO_WM_TEMPLATE_SUBCATEGORY" val="11"/>
  <p:tag name="KSO_WM_SLIDE_ITEM_CNT" val="0"/>
  <p:tag name="KSO_WM_SLIDE_INDEX" val="7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1"/>
  <p:tag name="KSO_WM_TEMPLATE_COLOR_TYPE" val="1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24.6},&quot;minSize&quot;:{&quot;size1&quot;:24.6},&quot;maxSize&quot;:{&quot;size1&quot;:32.8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69,&quot;bottom&quot;:1.244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68.1},&quot;minSize&quot;:{&quot;size1&quot;:36.2},&quot;maxSize&quot;:{&quot;size1&quot;:68.1},&quot;edge&quot;:{&quot;left&quot;:true,&quot;top&quot;:false,&quot;right&quot;:true,&quot;bottom&quot;:true},&quot;backgroundInfo&quot;:[{&quot;type&quot;:&quot;bottomTop&quot;,&quot;left&quot;:0.0,&quot;top&quot;:-0.05835757,&quot;right&quot;:0.0,&quot;bottom&quot;:0.05835757,&quot;leftAbs&quot;:false,&quot;topAbs&quot;:false,&quot;rightAbs&quot;:false,&quot;bottomAbs&quot;:false}],&quot;subLayout&quot;:[{&quot;direction&quot;:0,&quot;horizontalAlign&quot;:0,&quot;verticalAlign&quot;:1,&quot;type&quot;:1,&quot;diagramDirection&quot;:0,&quot;canSetOverLayout&quot;:1,&quot;isOverLayout&quot;:0,&quot;margin&quot;:{&quot;left&quot;:1.703,&quot;top&quot;:0.026,&quot;right&quot;:1.034,&quot;bottom&quot;:1.69},&quot;marginOverLayout&quot;:{&quot;left&quot;:0.0,&quot;top&quot;:0.026,&quot;right&quot;:1.034,&quot;bottom&quot;:1.69},&quot;edge&quot;:{&quot;left&quot;:true,&quot;top&quot;:fals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0.026,&quot;right&quot;:1.69,&quot;bottom&quot;:1.69},&quot;edge&quot;:{&quot;left&quot;:false,&quot;top&quot;:false,&quot;right&quot;:true,&quot;bottom&quot;:true}}]}]}"/>
  <p:tag name="KSO_WM_SLIDE_CAN_ADD_NAVIGATION" val="1"/>
  <p:tag name="KSO_WM_SLIDE_BACKGROUND" val="[&quot;general&quot;,&quot;frame&quot;,&quot;bottomTop&quot;]"/>
  <p:tag name="KSO_WM_SLIDE_RATIO" val="1.777778"/>
</p:tagLst>
</file>

<file path=ppt/tags/tag399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31_7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NUMDGMTITLE" val="0"/>
  <p:tag name="KSO_WM_UNIT_PLACING_PICTURE_MD4" val="0"/>
  <p:tag name="KSO_WM_UNIT_DEFAULT_FONT" val="32;36;4"/>
  <p:tag name="KSO_WM_UNIT_BLOCK" val="0"/>
  <p:tag name="KSO_WM_UNIT_SM_LIMIT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31_7*i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331_7*i*2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331_7*i*3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403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331_7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DEFAULT_FONT" val="14;18;2"/>
  <p:tag name="KSO_WM_UNIT_BLOCK" val="0"/>
</p:tagLst>
</file>

<file path=ppt/tags/tag4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7"/>
  <p:tag name="KSO_WM_TEMPLATE_SUBCATEGORY" val="11"/>
  <p:tag name="KSO_WM_SLIDE_ITEM_CNT" val="0"/>
  <p:tag name="KSO_WM_SLIDE_INDEX" val="7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1"/>
  <p:tag name="KSO_WM_TEMPLATE_COLOR_TYPE" val="1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24.6},&quot;minSize&quot;:{&quot;size1&quot;:24.6},&quot;maxSize&quot;:{&quot;size1&quot;:32.8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69,&quot;bottom&quot;:1.244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68.1},&quot;minSize&quot;:{&quot;size1&quot;:36.2},&quot;maxSize&quot;:{&quot;size1&quot;:68.1},&quot;edge&quot;:{&quot;left&quot;:true,&quot;top&quot;:false,&quot;right&quot;:true,&quot;bottom&quot;:true},&quot;backgroundInfo&quot;:[{&quot;type&quot;:&quot;bottomTop&quot;,&quot;left&quot;:0.0,&quot;top&quot;:-0.05835757,&quot;right&quot;:0.0,&quot;bottom&quot;:0.05835757,&quot;leftAbs&quot;:false,&quot;topAbs&quot;:false,&quot;rightAbs&quot;:false,&quot;bottomAbs&quot;:false}],&quot;subLayout&quot;:[{&quot;direction&quot;:0,&quot;horizontalAlign&quot;:0,&quot;verticalAlign&quot;:1,&quot;type&quot;:1,&quot;diagramDirection&quot;:0,&quot;canSetOverLayout&quot;:1,&quot;isOverLayout&quot;:0,&quot;margin&quot;:{&quot;left&quot;:1.703,&quot;top&quot;:0.026,&quot;right&quot;:1.034,&quot;bottom&quot;:1.69},&quot;marginOverLayout&quot;:{&quot;left&quot;:0.0,&quot;top&quot;:0.026,&quot;right&quot;:1.034,&quot;bottom&quot;:1.69},&quot;edge&quot;:{&quot;left&quot;:true,&quot;top&quot;:fals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0.026,&quot;right&quot;:1.69,&quot;bottom&quot;:1.69},&quot;edge&quot;:{&quot;left&quot;:false,&quot;top&quot;:false,&quot;right&quot;:true,&quot;bottom&quot;:true}}]}]}"/>
  <p:tag name="KSO_WM_SLIDE_CAN_ADD_NAVIGATION" val="1"/>
  <p:tag name="KSO_WM_SLIDE_BACKGROUND" val="[&quot;general&quot;,&quot;frame&quot;,&quot;bottomTop&quot;]"/>
  <p:tag name="KSO_WM_SLIDE_RATIO" val="1.777778"/>
</p:tagLst>
</file>

<file path=ppt/tags/tag405.xml><?xml version="1.0" encoding="utf-8"?>
<p:tagLst xmlns:p="http://schemas.openxmlformats.org/presentationml/2006/main">
  <p:tag name="KSO_WM_UNIT_ISCONTENTSTITLE" val="0"/>
  <p:tag name="KSO_WM_UNIT_PRESET_TEXT" val="点击输入大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331_7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NUMDGMTITLE" val="0"/>
  <p:tag name="KSO_WM_UNIT_PLACING_PICTURE_MD4" val="0"/>
  <p:tag name="KSO_WM_UNIT_DEFAULT_FONT" val="32;36;4"/>
  <p:tag name="KSO_WM_UNIT_BLOCK" val="0"/>
  <p:tag name="KSO_WM_UNIT_SM_LIMIT_TYPE" val="1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5331_7*i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BLOCK" val="0"/>
  <p:tag name="KSO_WM_UNIT_SM_LIMIT_TYPE" val="1"/>
  <p:tag name="KSO_WM_UNIT_DECORATE_INFO" val="{&quot;DecorateInfoX&quot;:{&quot;IsLeft&quot;:true,&quot;IsRight&quot;:false,&quot;IsAbs&quot;:false},&quot;DecorateInfoY&quot;:{&quot;IsTop&quot;:true,&quot;IsBottom&quot;:false,&quot;IsAbs&quot;:false}}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5331_7*i*2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5331_7*i*3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SM_LIMIT_TYPE" val="1"/>
</p:tagLst>
</file>

<file path=ppt/tags/tag409.xml><?xml version="1.0" encoding="utf-8"?>
<p:tagLst xmlns:p="http://schemas.openxmlformats.org/presentationml/2006/main"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1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5331_7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LACING_PICTURE_MD4" val="0"/>
  <p:tag name="KSO_WM_UNIT_DEFAULT_FONT" val="14;18;2"/>
  <p:tag name="KSO_WM_UNIT_BLOCK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7"/>
  <p:tag name="KSO_WM_TEMPLATE_SUBCATEGORY" val="11"/>
  <p:tag name="KSO_WM_SLIDE_ITEM_CNT" val="0"/>
  <p:tag name="KSO_WM_SLIDE_INDEX" val="7"/>
  <p:tag name="KSO_WM_TAG_VERSION" val="1.0"/>
  <p:tag name="KSO_WM_SLIDE_LAYOUT" val="a_d_f"/>
  <p:tag name="KSO_WM_SLIDE_LAYOUT_CNT" val="1_1_1"/>
  <p:tag name="KSO_WM_SLIDE_TYPE" val="text"/>
  <p:tag name="KSO_WM_SLIDE_SUBTYPE" val="picTxt"/>
  <p:tag name="KSO_WM_SLIDE_SIZE" val="866*458"/>
  <p:tag name="KSO_WM_SLIDE_POSITION" val="47*34"/>
  <p:tag name="KSO_WM_TEMPLATE_MASTER_TYPE" val="1"/>
  <p:tag name="KSO_WM_TEMPLATE_COLOR_TYPE" val="1"/>
  <p:tag name="KSO_WM_SLIDE_LAYOUT_INFO" val="{&quot;direction&quot;:0,&quot;horizontalAlign&quot;:-1,&quot;verticalAlign&quot;:-1,&quot;type&quot;:1,&quot;diagramDirection&quot;:0,&quot;canSetOverLayout&quot;:0,&quot;isOverLayout&quot;:0,&quot;normalSize&quot;:{&quot;size1&quot;:24.6},&quot;minSize&quot;:{&quot;size1&quot;:24.6},&quot;maxSize&quot;:{&quot;size1&quot;:32.8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,&quot;subLayout&quot;:[{&quot;direction&quot;:0,&quot;horizontalAlign&quot;:0,&quot;verticalAlign&quot;:1,&quot;type&quot;:0,&quot;diagramDirection&quot;:0,&quot;canSetOverLayout&quot;:0,&quot;isOverLayout&quot;:0,&quot;margin&quot;:{&quot;left&quot;:1.69,&quot;top&quot;:1.69,&quot;right&quot;:1.69,&quot;bottom&quot;:1.244},&quot;edge&quot;:{&quot;left&quot;:true,&quot;top&quot;:true,&quot;right&quot;:true,&quot;bottom&quot;:false}},{&quot;direction&quot;:1,&quot;horizontalAlign&quot;:-1,&quot;verticalAlign&quot;:-1,&quot;type&quot;:0,&quot;diagramDirection&quot;:0,&quot;canSetOverLayout&quot;:0,&quot;isOverLayout&quot;:0,&quot;normalSize&quot;:{&quot;size1&quot;:68.1},&quot;minSize&quot;:{&quot;size1&quot;:36.2},&quot;maxSize&quot;:{&quot;size1&quot;:68.1},&quot;edge&quot;:{&quot;left&quot;:true,&quot;top&quot;:false,&quot;right&quot;:true,&quot;bottom&quot;:true},&quot;backgroundInfo&quot;:[{&quot;type&quot;:&quot;bottomTop&quot;,&quot;left&quot;:0.0,&quot;top&quot;:-0.05835757,&quot;right&quot;:0.0,&quot;bottom&quot;:0.05835757,&quot;leftAbs&quot;:false,&quot;topAbs&quot;:false,&quot;rightAbs&quot;:false,&quot;bottomAbs&quot;:false}],&quot;subLayout&quot;:[{&quot;direction&quot;:0,&quot;horizontalAlign&quot;:0,&quot;verticalAlign&quot;:1,&quot;type&quot;:1,&quot;diagramDirection&quot;:0,&quot;canSetOverLayout&quot;:1,&quot;isOverLayout&quot;:0,&quot;margin&quot;:{&quot;left&quot;:1.703,&quot;top&quot;:0.026,&quot;right&quot;:1.034,&quot;bottom&quot;:1.69},&quot;marginOverLayout&quot;:{&quot;left&quot;:0.0,&quot;top&quot;:0.026,&quot;right&quot;:1.034,&quot;bottom&quot;:1.69},&quot;edge&quot;:{&quot;left&quot;:true,&quot;top&quot;:false,&quot;right&quot;:false,&quot;bottom&quot;:true}},{&quot;direction&quot;:0,&quot;horizontalAlign&quot;:0,&quot;verticalAlign&quot;:1,&quot;type&quot;:0,&quot;diagramDirection&quot;:0,&quot;canSetOverLayout&quot;:0,&quot;isOverLayout&quot;:0,&quot;margin&quot;:{&quot;left&quot;:0.026,&quot;top&quot;:0.026,&quot;right&quot;:1.69,&quot;bottom&quot;:1.69},&quot;edge&quot;:{&quot;left&quot;:false,&quot;top&quot;:false,&quot;right&quot;:true,&quot;bottom&quot;:true}}]}]}"/>
  <p:tag name="KSO_WM_SLIDE_CAN_ADD_NAVIGATION" val="1"/>
  <p:tag name="KSO_WM_SLIDE_BACKGROUND" val="[&quot;general&quot;,&quot;frame&quot;,&quot;bottomTop&quot;]"/>
  <p:tag name="KSO_WM_SLIDE_RATIO" val="1.777778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21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添加标题"/>
  <p:tag name="KSO_WM_UNIT_NOCLEAR" val="0"/>
  <p:tag name="KSO_WM_UNIT_VALUE" val="26"/>
  <p:tag name="KSO_WM_UNIT_TYPE" val="a"/>
  <p:tag name="KSO_WM_UNIT_INDEX" val="1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21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PRESET_TEXT" val="您的正文已经经简明扼要，字字珠玑，但信息却千丝万缕、错综复杂，需要用更多的文字来表述；但请您尽可能提炼思想的精髓，否则容易造成观者的阅读压力，适得其反。"/>
  <p:tag name="KSO_WM_UNIT_NOCLEAR" val="0"/>
  <p:tag name="KSO_WM_UNIT_VALUE" val="220"/>
  <p:tag name="KSO_WM_UNIT_TYPE" val="f"/>
  <p:tag name="KSO_WM_UNIT_INDEX" val="1"/>
</p:tagLst>
</file>

<file path=ppt/tags/tag413.xml><?xml version="1.0" encoding="utf-8"?>
<p:tagLst xmlns:p="http://schemas.openxmlformats.org/presentationml/2006/main">
  <p:tag name="KSO_WM_SLIDE_ID" val="custom20205331_21"/>
  <p:tag name="KSO_WM_TEMPLATE_SUBCATEGORY" val="0"/>
  <p:tag name="KSO_WM_TEMPLATE_MASTER_TYPE" val="1"/>
  <p:tag name="KSO_WM_TEMPLATE_COLOR_TYPE" val="1"/>
  <p:tag name="KSO_WM_SLIDE_ITEM_CNT" val="0"/>
  <p:tag name="KSO_WM_SLIDE_INDEX" val="21"/>
  <p:tag name="KSO_WM_TAG_VERSION" val="1.0"/>
  <p:tag name="KSO_WM_BEAUTIFY_FLAG" val="#wm#"/>
  <p:tag name="KSO_WM_TEMPLATE_CATEGORY" val="custom"/>
  <p:tag name="KSO_WM_TEMPLATE_INDEX" val="20205331"/>
  <p:tag name="KSO_WM_SLIDE_TYPE" val="text"/>
  <p:tag name="KSO_WM_SLIDE_SUBTYPE" val="pureTxt"/>
  <p:tag name="KSO_WM_SLIDE_SIZE" val="720*329"/>
  <p:tag name="KSO_WM_SLIDE_POSITION" val="119*105"/>
  <p:tag name="KSO_WM_SLIDE_LAYOUT" val="a_f"/>
  <p:tag name="KSO_WM_SLIDE_LAYOUT_CNT" val="1_1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16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16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NOCLEAR" val="0"/>
  <p:tag name="KSO_WM_UNIT_VALUE" val="50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416.xml><?xml version="1.0" encoding="utf-8"?>
<p:tagLst xmlns:p="http://schemas.openxmlformats.org/presentationml/2006/main">
  <p:tag name="KSO_WM_SLIDE_ID" val="custom20205331_16"/>
  <p:tag name="KSO_WM_TEMPLATE_SUBCATEGORY" val="0"/>
  <p:tag name="KSO_WM_TEMPLATE_MASTER_TYPE" val="1"/>
  <p:tag name="KSO_WM_TEMPLATE_COLOR_TYPE" val="1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33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16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0"/>
  <p:tag name="KSO_WM_UNIT_VALUE" val="26"/>
  <p:tag name="KSO_WM_UNIT_TYPE" val="a"/>
  <p:tag name="KSO_WM_UNIT_INDEX" val="1"/>
  <p:tag name="KSO_WM_UNIT_PRESET_TEXT" val="单击此处添加标题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16*f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NOCLEAR" val="0"/>
  <p:tag name="KSO_WM_UNIT_VALUE" val="506"/>
  <p:tag name="KSO_WM_UNIT_TYPE" val="f"/>
  <p:tag name="KSO_WM_UNIT_INDEX" val="1"/>
  <p:tag name="KSO_WM_UNIT_PRESET_TEXT" val="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&#13;如果您的内容确实非常重要又难以精简，也请使用分段处理，对内容进行简单的梳理和提炼，这样会使逻辑框架相对清晰。为了能让您有更直观的字数感受，并进一步方便使用，我们设置了文本的最大限度，当您输入的文字到这里时，已濒临页面容纳内容的上限，若还有更多内容，请酌情缩小字号，但我们不建议您的文本字号小于14磅，请您务必注意。"/>
</p:tagLst>
</file>

<file path=ppt/tags/tag419.xml><?xml version="1.0" encoding="utf-8"?>
<p:tagLst xmlns:p="http://schemas.openxmlformats.org/presentationml/2006/main">
  <p:tag name="KSO_WM_SLIDE_ID" val="custom20205331_16"/>
  <p:tag name="KSO_WM_TEMPLATE_SUBCATEGORY" val="0"/>
  <p:tag name="KSO_WM_TEMPLATE_MASTER_TYPE" val="1"/>
  <p:tag name="KSO_WM_TEMPLATE_COLOR_TYPE" val="1"/>
  <p:tag name="KSO_WM_SLIDE_ITEM_CNT" val="0"/>
  <p:tag name="KSO_WM_SLIDE_INDEX" val="16"/>
  <p:tag name="KSO_WM_TAG_VERSION" val="1.0"/>
  <p:tag name="KSO_WM_BEAUTIFY_FLAG" val="#wm#"/>
  <p:tag name="KSO_WM_TEMPLATE_CATEGORY" val="custom"/>
  <p:tag name="KSO_WM_TEMPLATE_INDEX" val="20205331"/>
  <p:tag name="KSO_WM_SLIDE_TYPE" val="text"/>
  <p:tag name="KSO_WM_SLIDE_SUBTYPE" val="pureTxt"/>
  <p:tag name="KSO_WM_SLIDE_SIZE" val="758*343"/>
  <p:tag name="KSO_WM_SLIDE_POSITION" val="100*98"/>
  <p:tag name="KSO_WM_SLIDE_LAYOUT" val="a_f"/>
  <p:tag name="KSO_WM_SLIDE_LAYOUT_CNT" val="1_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22*a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  <p:tag name="KSO_WM_UNIT_PRESET_TEXT" val="谢谢聆听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331_22*b*1"/>
  <p:tag name="KSO_WM_TEMPLATE_CATEGORY" val="custom"/>
  <p:tag name="KSO_WM_TEMPLATE_INDEX" val="2020533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/击/此/处/添/加/副/标/题/内/容"/>
  <p:tag name="KSO_WM_UNIT_NOCLEAR" val="0"/>
  <p:tag name="KSO_WM_UNIT_VALUE" val="52"/>
  <p:tag name="KSO_WM_UNIT_TYPE" val="b"/>
  <p:tag name="KSO_WM_UNIT_INDEX" val="1"/>
</p:tagLst>
</file>

<file path=ppt/tags/tag4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331"/>
  <p:tag name="KSO_WM_SLIDE_ID" val="custom20205331_22"/>
  <p:tag name="KSO_WM_TEMPLATE_SUBCATEGORY" val="0"/>
  <p:tag name="KSO_WM_TEMPLATE_MASTER_TYPE" val="1"/>
  <p:tag name="KSO_WM_TEMPLATE_COLOR_TYPE" val="1"/>
  <p:tag name="KSO_WM_SLIDE_ITEM_CNT" val="0"/>
  <p:tag name="KSO_WM_SLIDE_INDEX" val="22"/>
  <p:tag name="KSO_WM_TAG_VERSION" val="1.0"/>
  <p:tag name="KSO_WM_SLIDE_TYPE" val="endPage"/>
  <p:tag name="KSO_WM_SLIDE_SUBTYPE" val="pureTxt"/>
  <p:tag name="KSO_WM_SLIDE_LAYOUT" val="a_b"/>
  <p:tag name="KSO_WM_SLIDE_LAYOUT_CNT" val="1_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32404.262"/>
  <p:tag name="KSO_WM_BEAUTIFY_FLAG" val="#wm#"/>
  <p:tag name="KSO_WM_UNIT_ID" val="_1*i*1"/>
  <p:tag name="KSO_WM_UNIT_PLACING_PICTURE_USER_VIEWPORT" val="{&quot;height&quot;:10819,&quot;width&quot;:19217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UNIT_SUBTYPE" val="q"/>
  <p:tag name="KSO_WM_UNIT_TYPE" val="i"/>
  <p:tag name="KSO_WM_UNIT_INDEX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TYPE" val="y"/>
  <p:tag name="KSO_WM_UNIT_INDEX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PLACING_PICTURE_INFO" val="{&quot;code&quot;:&quot;[1]&quot;,&quot;full_picture&quot;:false,&quot;last_crop_picture&quot;:&quot;[1]&quot;,&quot;scheme&quot;:&quot;1-1&quot;,&quot;spacing&quot;:5}"/>
  <p:tag name="KSO_WM_UNIT_PLACING_PICTURE" val="152504.707"/>
  <p:tag name="KSO_WM_BEAUTIFY_FLAG" val="#wm#"/>
  <p:tag name="KSO_WM_UNIT_ID" val="_3**"/>
  <p:tag name="KSO_WM_UNIT_PLACING_PICTURE_COLLAGE_VIEWPORT" val="{&quot;height&quot;:6679.5678753371267,&quot;width&quot;:6651}"/>
  <p:tag name="KSO_WM_UNIT_PLACING_PICTURE_USER_VIEWPORT" val="{&quot;height&quot;:7494,&quot;width&quot;:7461}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022602">
      <a:dk1>
        <a:sysClr val="windowText" lastClr="000000"/>
      </a:dk1>
      <a:lt1>
        <a:sysClr val="window" lastClr="FFFFFF"/>
      </a:lt1>
      <a:dk2>
        <a:srgbClr val="F1F7FC"/>
      </a:dk2>
      <a:lt2>
        <a:srgbClr val="FFFFFF"/>
      </a:lt2>
      <a:accent1>
        <a:srgbClr val="2E75B6"/>
      </a:accent1>
      <a:accent2>
        <a:srgbClr val="4967A9"/>
      </a:accent2>
      <a:accent3>
        <a:srgbClr val="64599C"/>
      </a:accent3>
      <a:accent4>
        <a:srgbClr val="804A8F"/>
      </a:accent4>
      <a:accent5>
        <a:srgbClr val="9B3C82"/>
      </a:accent5>
      <a:accent6>
        <a:srgbClr val="B62E75"/>
      </a:accent6>
      <a:hlink>
        <a:srgbClr val="658BD5"/>
      </a:hlink>
      <a:folHlink>
        <a:srgbClr val="A16AA5"/>
      </a:folHlink>
    </a:clrScheme>
    <a:fontScheme name="5j4ov3j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022602">
      <a:dk1>
        <a:sysClr val="windowText" lastClr="000000"/>
      </a:dk1>
      <a:lt1>
        <a:sysClr val="window" lastClr="FFFFFF"/>
      </a:lt1>
      <a:dk2>
        <a:srgbClr val="F1F7FC"/>
      </a:dk2>
      <a:lt2>
        <a:srgbClr val="FFFFFF"/>
      </a:lt2>
      <a:accent1>
        <a:srgbClr val="2E75B6"/>
      </a:accent1>
      <a:accent2>
        <a:srgbClr val="4967A9"/>
      </a:accent2>
      <a:accent3>
        <a:srgbClr val="64599C"/>
      </a:accent3>
      <a:accent4>
        <a:srgbClr val="804A8F"/>
      </a:accent4>
      <a:accent5>
        <a:srgbClr val="9B3C82"/>
      </a:accent5>
      <a:accent6>
        <a:srgbClr val="B62E75"/>
      </a:accent6>
      <a:hlink>
        <a:srgbClr val="658BD5"/>
      </a:hlink>
      <a:folHlink>
        <a:srgbClr val="A16AA5"/>
      </a:folHlink>
    </a:clrScheme>
    <a:fontScheme name="5j4ov3j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WPS 演示</Application>
  <PresentationFormat>宽屏</PresentationFormat>
  <Paragraphs>163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汉仪旗黑-85S</vt:lpstr>
      <vt:lpstr>Segoe UI</vt:lpstr>
      <vt:lpstr>Arial Unicode MS</vt:lpstr>
      <vt:lpstr>Calibri</vt:lpstr>
      <vt:lpstr>Office 主题​​</vt:lpstr>
      <vt:lpstr>1_Office 主题​​</vt:lpstr>
      <vt:lpstr>2_Office 主题​​</vt:lpstr>
      <vt:lpstr>盐都居民健康素养水平学习平台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大脸猫爱吃鱼</cp:lastModifiedBy>
  <cp:revision>174</cp:revision>
  <dcterms:created xsi:type="dcterms:W3CDTF">2019-06-19T02:08:00Z</dcterms:created>
  <dcterms:modified xsi:type="dcterms:W3CDTF">2021-09-14T09:57:49Z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0D07530A59374C7494EFD3A308D63933</vt:lpwstr>
  </property>
</Properties>
</file>