
<file path=[Content_Types].xml><?xml version="1.0" encoding="utf-8"?>
<Types xmlns="http://schemas.openxmlformats.org/package/2006/content-types">
  <Default Extension="jpeg" ContentType="image/jpeg"/>
  <Default Extension="JPG" ContentType="image/.jpg"/>
  <Default Extension="bin" ContentType="application/vnd.openxmlformats-officedocument.oleObjec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5"/>
  </p:notesMasterIdLst>
  <p:handoutMasterIdLst>
    <p:handoutMasterId r:id="rId83"/>
  </p:handoutMasterIdLst>
  <p:sldIdLst>
    <p:sldId id="317" r:id="rId4"/>
    <p:sldId id="293" r:id="rId6"/>
    <p:sldId id="356" r:id="rId7"/>
    <p:sldId id="409" r:id="rId8"/>
    <p:sldId id="357" r:id="rId9"/>
    <p:sldId id="416" r:id="rId10"/>
    <p:sldId id="418" r:id="rId11"/>
    <p:sldId id="419" r:id="rId12"/>
    <p:sldId id="422" r:id="rId13"/>
    <p:sldId id="423" r:id="rId14"/>
    <p:sldId id="425" r:id="rId15"/>
    <p:sldId id="426" r:id="rId16"/>
    <p:sldId id="410" r:id="rId17"/>
    <p:sldId id="428" r:id="rId18"/>
    <p:sldId id="429" r:id="rId19"/>
    <p:sldId id="430" r:id="rId20"/>
    <p:sldId id="431" r:id="rId21"/>
    <p:sldId id="432" r:id="rId22"/>
    <p:sldId id="433" r:id="rId23"/>
    <p:sldId id="435" r:id="rId24"/>
    <p:sldId id="436" r:id="rId25"/>
    <p:sldId id="437" r:id="rId26"/>
    <p:sldId id="411" r:id="rId27"/>
    <p:sldId id="438" r:id="rId28"/>
    <p:sldId id="439" r:id="rId29"/>
    <p:sldId id="442" r:id="rId30"/>
    <p:sldId id="443" r:id="rId31"/>
    <p:sldId id="440" r:id="rId32"/>
    <p:sldId id="441" r:id="rId33"/>
    <p:sldId id="444" r:id="rId34"/>
    <p:sldId id="446" r:id="rId35"/>
    <p:sldId id="447" r:id="rId36"/>
    <p:sldId id="448" r:id="rId37"/>
    <p:sldId id="449" r:id="rId38"/>
    <p:sldId id="453" r:id="rId39"/>
    <p:sldId id="450" r:id="rId40"/>
    <p:sldId id="451" r:id="rId41"/>
    <p:sldId id="452" r:id="rId42"/>
    <p:sldId id="454" r:id="rId43"/>
    <p:sldId id="461" r:id="rId44"/>
    <p:sldId id="455" r:id="rId45"/>
    <p:sldId id="456" r:id="rId46"/>
    <p:sldId id="457" r:id="rId47"/>
    <p:sldId id="458" r:id="rId48"/>
    <p:sldId id="460" r:id="rId49"/>
    <p:sldId id="501" r:id="rId50"/>
    <p:sldId id="412" r:id="rId51"/>
    <p:sldId id="462" r:id="rId52"/>
    <p:sldId id="464" r:id="rId53"/>
    <p:sldId id="465" r:id="rId54"/>
    <p:sldId id="466" r:id="rId55"/>
    <p:sldId id="467" r:id="rId56"/>
    <p:sldId id="468" r:id="rId57"/>
    <p:sldId id="469" r:id="rId58"/>
    <p:sldId id="471" r:id="rId59"/>
    <p:sldId id="472" r:id="rId60"/>
    <p:sldId id="473" r:id="rId61"/>
    <p:sldId id="474" r:id="rId62"/>
    <p:sldId id="475" r:id="rId63"/>
    <p:sldId id="476" r:id="rId64"/>
    <p:sldId id="477" r:id="rId65"/>
    <p:sldId id="478" r:id="rId66"/>
    <p:sldId id="479" r:id="rId67"/>
    <p:sldId id="480" r:id="rId68"/>
    <p:sldId id="481" r:id="rId69"/>
    <p:sldId id="482" r:id="rId70"/>
    <p:sldId id="483" r:id="rId71"/>
    <p:sldId id="484" r:id="rId72"/>
    <p:sldId id="485" r:id="rId73"/>
    <p:sldId id="486" r:id="rId74"/>
    <p:sldId id="413" r:id="rId75"/>
    <p:sldId id="489" r:id="rId76"/>
    <p:sldId id="490" r:id="rId77"/>
    <p:sldId id="491" r:id="rId78"/>
    <p:sldId id="414" r:id="rId79"/>
    <p:sldId id="492" r:id="rId80"/>
    <p:sldId id="493" r:id="rId81"/>
    <p:sldId id="318" r:id="rId82"/>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AF0"/>
    <a:srgbClr val="CBD2E0"/>
    <a:srgbClr val="558ED5"/>
    <a:srgbClr val="4A4C4D"/>
    <a:srgbClr val="DD7882"/>
    <a:srgbClr val="634A3D"/>
    <a:srgbClr val="F6F6F6"/>
    <a:srgbClr val="F79600"/>
    <a:srgbClr val="3992DB"/>
    <a:srgbClr val="005D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35" autoAdjust="0"/>
    <p:restoredTop sz="94660" autoAdjust="0"/>
  </p:normalViewPr>
  <p:slideViewPr>
    <p:cSldViewPr>
      <p:cViewPr varScale="1">
        <p:scale>
          <a:sx n="81" d="100"/>
          <a:sy n="81" d="100"/>
        </p:scale>
        <p:origin x="-90" y="-1476"/>
      </p:cViewPr>
      <p:guideLst>
        <p:guide orient="horz" pos="1648"/>
        <p:guide pos="293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86" d="100"/>
        <a:sy n="186" d="100"/>
      </p:scale>
      <p:origin x="0" y="0"/>
    </p:cViewPr>
  </p:sorterViewPr>
  <p:notesViewPr>
    <p:cSldViewPr>
      <p:cViewPr varScale="1">
        <p:scale>
          <a:sx n="86" d="100"/>
          <a:sy n="86" d="100"/>
        </p:scale>
        <p:origin x="-3810" y="-90"/>
      </p:cViewPr>
      <p:guideLst>
        <p:guide orient="horz" pos="2930"/>
        <p:guide pos="215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6" Type="http://schemas.openxmlformats.org/officeDocument/2006/relationships/tableStyles" Target="tableStyles.xml"/><Relationship Id="rId85" Type="http://schemas.openxmlformats.org/officeDocument/2006/relationships/viewProps" Target="viewProps.xml"/><Relationship Id="rId84" Type="http://schemas.openxmlformats.org/officeDocument/2006/relationships/presProps" Target="presProps.xml"/><Relationship Id="rId83" Type="http://schemas.openxmlformats.org/officeDocument/2006/relationships/handoutMaster" Target="handoutMasters/handoutMaster1.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slide" Target="slides/slide4.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3.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70509337346355"/>
          <c:y val="0.0481404766085484"/>
          <c:w val="0.810334205290321"/>
          <c:h val="0.896836338963063"/>
        </c:manualLayout>
      </c:layout>
      <c:barChart>
        <c:barDir val="col"/>
        <c:grouping val="stacked"/>
        <c:varyColors val="0"/>
        <c:ser>
          <c:idx val="0"/>
          <c:order val="0"/>
          <c:tx>
            <c:strRef>
              <c:f>Sheet1!$B$1</c:f>
              <c:strCache>
                <c:ptCount val="1"/>
                <c:pt idx="0">
                  <c:v>系列 1</c:v>
                </c:pt>
              </c:strCache>
            </c:strRef>
          </c:tx>
          <c:spPr>
            <a:solidFill>
              <a:srgbClr val="A3AA01"/>
            </a:solidFill>
          </c:spPr>
          <c:invertIfNegative val="0"/>
          <c:dLbls>
            <c:delete val="1"/>
          </c:dLbls>
          <c:cat>
            <c:strRef>
              <c:f>Sheet1!$A$2</c:f>
              <c:strCache>
                <c:ptCount val="1"/>
                <c:pt idx="0">
                  <c:v>类别 1</c:v>
                </c:pt>
              </c:strCache>
            </c:strRef>
          </c:cat>
          <c:val>
            <c:numRef>
              <c:f>Sheet1!$B$2</c:f>
              <c:numCache>
                <c:formatCode>General</c:formatCode>
                <c:ptCount val="1"/>
                <c:pt idx="0">
                  <c:v>2</c:v>
                </c:pt>
              </c:numCache>
            </c:numRef>
          </c:val>
        </c:ser>
        <c:ser>
          <c:idx val="1"/>
          <c:order val="1"/>
          <c:tx>
            <c:strRef>
              <c:f>Sheet1!$C$1</c:f>
              <c:strCache>
                <c:ptCount val="1"/>
                <c:pt idx="0">
                  <c:v>系列 2</c:v>
                </c:pt>
              </c:strCache>
            </c:strRef>
          </c:tx>
          <c:invertIfNegative val="0"/>
          <c:dPt>
            <c:idx val="0"/>
            <c:invertIfNegative val="0"/>
            <c:bubble3D val="0"/>
            <c:spPr>
              <a:solidFill>
                <a:srgbClr val="BCC702"/>
              </a:solidFill>
            </c:spPr>
          </c:dPt>
          <c:dLbls>
            <c:delete val="1"/>
          </c:dLbls>
          <c:cat>
            <c:strRef>
              <c:f>Sheet1!$A$2</c:f>
              <c:strCache>
                <c:ptCount val="1"/>
                <c:pt idx="0">
                  <c:v>类别 1</c:v>
                </c:pt>
              </c:strCache>
            </c:strRef>
          </c:cat>
          <c:val>
            <c:numRef>
              <c:f>Sheet1!$C$2</c:f>
              <c:numCache>
                <c:formatCode>General</c:formatCode>
                <c:ptCount val="1"/>
                <c:pt idx="0">
                  <c:v>3.5</c:v>
                </c:pt>
              </c:numCache>
            </c:numRef>
          </c:val>
        </c:ser>
        <c:ser>
          <c:idx val="2"/>
          <c:order val="2"/>
          <c:tx>
            <c:strRef>
              <c:f>Sheet1!$D$1</c:f>
              <c:strCache>
                <c:ptCount val="1"/>
                <c:pt idx="0">
                  <c:v>系列 3</c:v>
                </c:pt>
              </c:strCache>
            </c:strRef>
          </c:tx>
          <c:spPr>
            <a:solidFill>
              <a:srgbClr val="FFAC01"/>
            </a:solidFill>
          </c:spPr>
          <c:invertIfNegative val="0"/>
          <c:dLbls>
            <c:delete val="1"/>
          </c:dLbls>
          <c:cat>
            <c:strRef>
              <c:f>Sheet1!$A$2</c:f>
              <c:strCache>
                <c:ptCount val="1"/>
                <c:pt idx="0">
                  <c:v>类别 1</c:v>
                </c:pt>
              </c:strCache>
            </c:strRef>
          </c:cat>
          <c:val>
            <c:numRef>
              <c:f>Sheet1!$D$2</c:f>
              <c:numCache>
                <c:formatCode>General</c:formatCode>
                <c:ptCount val="1"/>
                <c:pt idx="0">
                  <c:v>4.5</c:v>
                </c:pt>
              </c:numCache>
            </c:numRef>
          </c:val>
        </c:ser>
        <c:dLbls>
          <c:showLegendKey val="0"/>
          <c:showVal val="0"/>
          <c:showCatName val="0"/>
          <c:showSerName val="0"/>
          <c:showPercent val="0"/>
          <c:showBubbleSize val="0"/>
        </c:dLbls>
        <c:gapWidth val="0"/>
        <c:overlap val="100"/>
        <c:axId val="534588072"/>
        <c:axId val="535838536"/>
      </c:barChart>
      <c:catAx>
        <c:axId val="534588072"/>
        <c:scaling>
          <c:orientation val="minMax"/>
        </c:scaling>
        <c:delete val="1"/>
        <c:axPos val="b"/>
        <c:numFmt formatCode="General" sourceLinked="0"/>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cs"/>
              </a:defRPr>
            </a:pPr>
          </a:p>
        </c:txPr>
        <c:crossAx val="535838536"/>
        <c:crosses val="autoZero"/>
        <c:auto val="1"/>
        <c:lblAlgn val="ctr"/>
        <c:lblOffset val="100"/>
        <c:noMultiLvlLbl val="0"/>
      </c:catAx>
      <c:valAx>
        <c:axId val="535838536"/>
        <c:scaling>
          <c:orientation val="minMax"/>
        </c:scaling>
        <c:delete val="1"/>
        <c:axPos val="l"/>
        <c:numFmt formatCode="General" sourceLinked="1"/>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cs"/>
              </a:defRPr>
            </a:pPr>
          </a:p>
        </c:txPr>
        <c:crossAx val="534588072"/>
        <c:crosses val="autoZero"/>
        <c:crossBetween val="between"/>
      </c:valAx>
      <c:spPr>
        <a:solidFill>
          <a:srgbClr val="634A3D"/>
        </a:solidFill>
      </c:spPr>
    </c:plotArea>
    <c:plotVisOnly val="1"/>
    <c:dispBlanksAs val="gap"/>
    <c:showDLblsOverMax val="0"/>
  </c:chart>
  <c:txPr>
    <a:bodyPr/>
    <a:lstStyle/>
    <a:p>
      <a:pPr>
        <a:defRPr lang="zh-CN" sz="18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9921699521309"/>
          <c:y val="0.0487554958995825"/>
          <c:w val="0.973007830047869"/>
          <c:h val="0.902489008200835"/>
        </c:manualLayout>
      </c:layout>
      <c:barChart>
        <c:barDir val="bar"/>
        <c:grouping val="stacked"/>
        <c:varyColors val="0"/>
        <c:ser>
          <c:idx val="0"/>
          <c:order val="0"/>
          <c:tx>
            <c:strRef>
              <c:f>Sheet1!$B$1</c:f>
              <c:strCache>
                <c:ptCount val="1"/>
                <c:pt idx="0">
                  <c:v>系列 1</c:v>
                </c:pt>
              </c:strCache>
            </c:strRef>
          </c:tx>
          <c:spPr>
            <a:gradFill>
              <a:gsLst>
                <a:gs pos="0">
                  <a:schemeClr val="bg1"/>
                </a:gs>
                <a:gs pos="50000">
                  <a:schemeClr val="bg1">
                    <a:lumMod val="95000"/>
                  </a:schemeClr>
                </a:gs>
                <a:gs pos="100000">
                  <a:schemeClr val="accent1">
                    <a:tint val="23500"/>
                    <a:satMod val="160000"/>
                  </a:schemeClr>
                </a:gs>
              </a:gsLst>
              <a:lin ang="5400000" scaled="0"/>
            </a:gradFill>
            <a:effectLst>
              <a:outerShdw blurRad="50800" dist="38100" dir="8100000" algn="tr" rotWithShape="0">
                <a:schemeClr val="tx1">
                  <a:lumMod val="65000"/>
                  <a:lumOff val="35000"/>
                  <a:alpha val="14000"/>
                </a:schemeClr>
              </a:outerShdw>
            </a:effectLst>
          </c:spPr>
          <c:invertIfNegative val="0"/>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30</c:v>
                </c:pt>
                <c:pt idx="1">
                  <c:v>35</c:v>
                </c:pt>
                <c:pt idx="2">
                  <c:v>40</c:v>
                </c:pt>
                <c:pt idx="3">
                  <c:v>45</c:v>
                </c:pt>
              </c:numCache>
            </c:numRef>
          </c:val>
        </c:ser>
        <c:ser>
          <c:idx val="1"/>
          <c:order val="1"/>
          <c:tx>
            <c:strRef>
              <c:f>Sheet1!$C$1</c:f>
              <c:strCache>
                <c:ptCount val="1"/>
                <c:pt idx="0">
                  <c:v>色块</c:v>
                </c:pt>
              </c:strCache>
            </c:strRef>
          </c:tx>
          <c:spPr>
            <a:solidFill>
              <a:schemeClr val="accent1"/>
            </a:solidFill>
            <a:effectLst>
              <a:innerShdw blurRad="50800" dist="25400" dir="10800000">
                <a:prstClr val="black">
                  <a:alpha val="15000"/>
                </a:prstClr>
              </a:innerShdw>
            </a:effectLst>
          </c:spPr>
          <c:invertIfNegative val="0"/>
          <c:dPt>
            <c:idx val="0"/>
            <c:invertIfNegative val="0"/>
            <c:bubble3D val="0"/>
            <c:spPr>
              <a:solidFill>
                <a:srgbClr val="5DABA8"/>
              </a:solidFill>
              <a:effectLst>
                <a:innerShdw blurRad="50800" dist="25400" dir="10800000">
                  <a:prstClr val="black">
                    <a:alpha val="15000"/>
                  </a:prstClr>
                </a:innerShdw>
              </a:effectLst>
            </c:spPr>
          </c:dPt>
          <c:dPt>
            <c:idx val="1"/>
            <c:invertIfNegative val="0"/>
            <c:bubble3D val="0"/>
            <c:spPr>
              <a:solidFill>
                <a:srgbClr val="EDB45E"/>
              </a:solidFill>
              <a:effectLst>
                <a:innerShdw blurRad="50800" dist="25400" dir="10800000">
                  <a:prstClr val="black">
                    <a:alpha val="15000"/>
                  </a:prstClr>
                </a:innerShdw>
              </a:effectLst>
            </c:spPr>
          </c:dPt>
          <c:dPt>
            <c:idx val="2"/>
            <c:invertIfNegative val="0"/>
            <c:bubble3D val="0"/>
            <c:spPr>
              <a:solidFill>
                <a:srgbClr val="DD7882"/>
              </a:solidFill>
              <a:effectLst>
                <a:innerShdw blurRad="50800" dist="25400" dir="10800000">
                  <a:prstClr val="black">
                    <a:alpha val="15000"/>
                  </a:prstClr>
                </a:innerShdw>
              </a:effectLst>
            </c:spPr>
          </c:dPt>
          <c:dPt>
            <c:idx val="3"/>
            <c:invertIfNegative val="0"/>
            <c:bubble3D val="0"/>
            <c:spPr>
              <a:solidFill>
                <a:srgbClr val="4A4C4D"/>
              </a:solidFill>
              <a:effectLst>
                <a:innerShdw blurRad="50800" dist="25400" dir="10800000">
                  <a:prstClr val="black">
                    <a:alpha val="15000"/>
                  </a:prstClr>
                </a:innerShdw>
              </a:effectLst>
            </c:spPr>
          </c:dPt>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7</c:v>
                </c:pt>
                <c:pt idx="1">
                  <c:v>7</c:v>
                </c:pt>
                <c:pt idx="2">
                  <c:v>7</c:v>
                </c:pt>
                <c:pt idx="3">
                  <c:v>7</c:v>
                </c:pt>
              </c:numCache>
            </c:numRef>
          </c:val>
        </c:ser>
        <c:dLbls>
          <c:showLegendKey val="0"/>
          <c:showVal val="0"/>
          <c:showCatName val="0"/>
          <c:showSerName val="0"/>
          <c:showPercent val="0"/>
          <c:showBubbleSize val="0"/>
        </c:dLbls>
        <c:gapWidth val="37"/>
        <c:overlap val="100"/>
        <c:axId val="429990264"/>
        <c:axId val="429990656"/>
      </c:barChart>
      <c:catAx>
        <c:axId val="429990264"/>
        <c:scaling>
          <c:orientation val="minMax"/>
        </c:scaling>
        <c:delete val="1"/>
        <c:axPos val="l"/>
        <c:numFmt formatCode="General" sourceLinked="0"/>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cs"/>
              </a:defRPr>
            </a:pPr>
          </a:p>
        </c:txPr>
        <c:crossAx val="429990656"/>
        <c:crosses val="autoZero"/>
        <c:auto val="1"/>
        <c:lblAlgn val="ctr"/>
        <c:lblOffset val="100"/>
        <c:noMultiLvlLbl val="0"/>
      </c:catAx>
      <c:valAx>
        <c:axId val="429990656"/>
        <c:scaling>
          <c:orientation val="minMax"/>
        </c:scaling>
        <c:delete val="1"/>
        <c:axPos val="b"/>
        <c:majorGridlines>
          <c:spPr>
            <a:ln w="9525" cap="flat" cmpd="sng" algn="ctr">
              <a:noFill/>
              <a:prstDash val="solid"/>
              <a:round/>
            </a:ln>
          </c:spPr>
        </c:majorGridlines>
        <c:numFmt formatCode="General" sourceLinked="1"/>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cs"/>
              </a:defRPr>
            </a:pPr>
          </a:p>
        </c:txPr>
        <c:crossAx val="429990264"/>
        <c:crosses val="autoZero"/>
        <c:crossBetween val="between"/>
      </c:valAx>
      <c:spPr>
        <a:noFill/>
        <a:ln w="25400">
          <a:noFill/>
        </a:ln>
      </c:spPr>
    </c:plotArea>
    <c:plotVisOnly val="1"/>
    <c:dispBlanksAs val="gap"/>
    <c:showDLblsOverMax val="0"/>
  </c:chart>
  <c:spPr>
    <a:effectLst/>
  </c:spPr>
  <c:txPr>
    <a:bodyPr/>
    <a:lstStyle/>
    <a:p>
      <a:pPr>
        <a:defRPr lang="zh-CN" sz="1800"/>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advTm="0">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advTm="0">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advTm="0">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advTm="0">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advTm="0">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advTm="0">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323528" y="292895"/>
            <a:ext cx="390372" cy="20597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8" name="TextBox 15"/>
          <p:cNvSpPr txBox="1"/>
          <p:nvPr userDrawn="1"/>
        </p:nvSpPr>
        <p:spPr>
          <a:xfrm>
            <a:off x="8100392" y="241995"/>
            <a:ext cx="671347" cy="368300"/>
          </a:xfrm>
          <a:prstGeom prst="rect">
            <a:avLst/>
          </a:prstGeom>
          <a:noFill/>
        </p:spPr>
        <p:txBody>
          <a:bodyPr wrap="square" rtlCol="0">
            <a:spAutoFit/>
          </a:bodyPr>
          <a:lstStyle/>
          <a:p>
            <a:pPr algn="ctr"/>
            <a:fld id="{2EEF1883-7A0E-4F66-9932-E581691AD397}" type="slidenum">
              <a:rPr lang="zh-CN" altLang="en-US" sz="1800" b="0" smtClean="0">
                <a:solidFill>
                  <a:schemeClr val="accent1"/>
                </a:solidFill>
                <a:latin typeface="微软雅黑 Light" panose="020B0502040204020203" pitchFamily="34" charset="-122"/>
                <a:ea typeface="微软雅黑 Light" panose="020B0502040204020203" pitchFamily="34" charset="-122"/>
              </a:rPr>
            </a:fld>
            <a:endParaRPr lang="zh-CN" altLang="en-US" sz="1800" b="0" dirty="0" smtClean="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transition spd="slow" advTm="0">
    <p:cove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p:transition spd="slow" advTm="0">
    <p:cove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advTm="0">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advTm="0">
    <p:cove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323528" y="292895"/>
            <a:ext cx="390372" cy="20597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8" name="TextBox 15"/>
          <p:cNvSpPr txBox="1"/>
          <p:nvPr userDrawn="1"/>
        </p:nvSpPr>
        <p:spPr>
          <a:xfrm>
            <a:off x="8100392" y="241995"/>
            <a:ext cx="671347" cy="368300"/>
          </a:xfrm>
          <a:prstGeom prst="rect">
            <a:avLst/>
          </a:prstGeom>
          <a:noFill/>
        </p:spPr>
        <p:txBody>
          <a:bodyPr wrap="square" rtlCol="0">
            <a:spAutoFit/>
          </a:bodyPr>
          <a:lstStyle/>
          <a:p>
            <a:pPr algn="ctr"/>
            <a:fld id="{2EEF1883-7A0E-4F66-9932-E581691AD397}" type="slidenum">
              <a:rPr lang="zh-CN" altLang="en-US" sz="1800" b="0" smtClean="0">
                <a:solidFill>
                  <a:schemeClr val="accent1"/>
                </a:solidFill>
                <a:latin typeface="微软雅黑 Light" panose="020B0502040204020203" pitchFamily="34" charset="-122"/>
                <a:ea typeface="微软雅黑 Light" panose="020B0502040204020203" pitchFamily="34" charset="-122"/>
              </a:rPr>
            </a:fld>
            <a:endParaRPr lang="zh-CN" altLang="en-US" sz="1800" b="0" dirty="0" smtClean="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advTm="0">
    <p:cove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advTm="0">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advTm="0">
    <p:cov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advTm="0">
    <p:cove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advTm="0">
    <p:cove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advTm="0">
    <p:cove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advTm="0">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transition spd="slow" advTm="0">
    <p:cove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p:transition spd="slow" advTm="0">
    <p:cove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advTm="0">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advTm="0">
    <p:cove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advTm="0">
    <p:cove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advTm="0">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advTm="0">
    <p:cove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5" Type="http://schemas.openxmlformats.org/officeDocument/2006/relationships/theme" Target="../theme/theme2.xml"/><Relationship Id="rId14" Type="http://schemas.openxmlformats.org/officeDocument/2006/relationships/image" Target="../media/image1.jpeg"/><Relationship Id="rId13" Type="http://schemas.openxmlformats.org/officeDocument/2006/relationships/slideLayout" Target="../slideLayouts/slideLayout26.xml"/><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screen">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advTm="0">
    <p:cove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screen">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ransition spd="slow" advTm="0">
    <p:cove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xml"/><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3.xml"/><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4.xml"/><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5.xml"/><Relationship Id="rId1"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6.xml"/><Relationship Id="rId1"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7.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3.png"/><Relationship Id="rId1"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8.xml"/><Relationship Id="rId1"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9.xml"/><Relationship Id="rId1"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4.jpeg"/><Relationship Id="rId1"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0.xml"/><Relationship Id="rId1"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5.jpeg"/><Relationship Id="rId1"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1.xml"/><Relationship Id="rId1"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2.xml"/><Relationship Id="rId1"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3.xml"/><Relationship Id="rId1"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6.jpe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7.jpeg"/><Relationship Id="rId1" Type="http://schemas.openxmlformats.org/officeDocument/2006/relationships/image" Target="../media/image2.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4.xml"/><Relationship Id="rId1" Type="http://schemas.openxmlformats.org/officeDocument/2006/relationships/image" Target="../media/image2.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image" Target="../media/image2.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6.xml"/><Relationship Id="rId1"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7.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8.xml"/><Relationship Id="rId1"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9.xml"/><Relationship Id="rId1"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0.xml"/><Relationship Id="rId1"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1.xml"/><Relationship Id="rId1"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2.xml"/><Relationship Id="rId1" Type="http://schemas.openxmlformats.org/officeDocument/2006/relationships/image" Target="../media/image2.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pn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pn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8.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chart" Target="../charts/chart1.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pn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pn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pn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pn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png"/></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png"/></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png"/></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png"/></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png"/></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chart" Target="../charts/chart2.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png"/></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3.xml"/><Relationship Id="rId1" Type="http://schemas.openxmlformats.org/officeDocument/2006/relationships/image" Target="../media/image2.png"/></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4.xml"/><Relationship Id="rId1" Type="http://schemas.openxmlformats.org/officeDocument/2006/relationships/image" Target="../media/image2.png"/></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5.xml"/><Relationship Id="rId1" Type="http://schemas.openxmlformats.org/officeDocument/2006/relationships/image" Target="../media/image2.png"/></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6.xml"/><Relationship Id="rId1" Type="http://schemas.openxmlformats.org/officeDocument/2006/relationships/image" Target="../media/image2.png"/></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9.png"/><Relationship Id="rId1" Type="http://schemas.openxmlformats.org/officeDocument/2006/relationships/image" Target="../media/image2.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525" y="11430"/>
            <a:ext cx="9144000" cy="513207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3" name="Rectangle 3"/>
          <p:cNvSpPr txBox="1">
            <a:spLocks noChangeArrowheads="1"/>
          </p:cNvSpPr>
          <p:nvPr/>
        </p:nvSpPr>
        <p:spPr>
          <a:xfrm>
            <a:off x="1168400" y="1045210"/>
            <a:ext cx="6950710" cy="12401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lnSpc>
                <a:spcPct val="150000"/>
              </a:lnSpc>
            </a:pPr>
            <a:r>
              <a:rPr lang="zh-CN" altLang="en-US" sz="4000" b="1" dirty="0">
                <a:solidFill>
                  <a:schemeClr val="tx2"/>
                </a:solidFill>
                <a:latin typeface="微软雅黑" panose="020B0503020204020204" pitchFamily="34" charset="-122"/>
                <a:ea typeface="微软雅黑" panose="020B0503020204020204" pitchFamily="34" charset="-122"/>
                <a:sym typeface="+mn-ea"/>
              </a:rPr>
              <a:t>中国学校结核病防控指南</a:t>
            </a:r>
            <a:endParaRPr lang="zh-CN" altLang="en-US" sz="4000" b="1" dirty="0">
              <a:solidFill>
                <a:schemeClr val="tx2"/>
              </a:solidFill>
              <a:latin typeface="微软雅黑" panose="020B0503020204020204" pitchFamily="34" charset="-122"/>
              <a:ea typeface="微软雅黑" panose="020B0503020204020204" pitchFamily="34" charset="-122"/>
              <a:sym typeface="+mn-ea"/>
            </a:endParaRPr>
          </a:p>
          <a:p>
            <a:pPr algn="ctr">
              <a:lnSpc>
                <a:spcPct val="150000"/>
              </a:lnSpc>
            </a:pPr>
            <a:r>
              <a:rPr lang="zh-CN" altLang="en-US" sz="1800" b="1" dirty="0">
                <a:solidFill>
                  <a:schemeClr val="tx2"/>
                </a:solidFill>
                <a:latin typeface="微软雅黑" panose="020B0503020204020204" pitchFamily="34" charset="-122"/>
                <a:ea typeface="微软雅黑" panose="020B0503020204020204" pitchFamily="34" charset="-122"/>
                <a:sym typeface="+mn-ea"/>
              </a:rPr>
              <a:t>对比《学校结核病防控工作规范〔2017版〕》</a:t>
            </a:r>
            <a:endParaRPr lang="en-US" altLang="zh-CN" sz="1800" b="1" dirty="0">
              <a:solidFill>
                <a:schemeClr val="tx2"/>
              </a:solidFill>
              <a:latin typeface="微软雅黑" panose="020B0503020204020204" pitchFamily="34" charset="-122"/>
              <a:ea typeface="微软雅黑" panose="020B0503020204020204" pitchFamily="34" charset="-122"/>
              <a:sym typeface="+mn-ea"/>
            </a:endParaRPr>
          </a:p>
        </p:txBody>
      </p:sp>
      <p:sp>
        <p:nvSpPr>
          <p:cNvPr id="44" name="Rectangle 4"/>
          <p:cNvSpPr txBox="1">
            <a:spLocks noChangeArrowheads="1"/>
          </p:cNvSpPr>
          <p:nvPr/>
        </p:nvSpPr>
        <p:spPr>
          <a:xfrm>
            <a:off x="1907540" y="2787650"/>
            <a:ext cx="4806950" cy="1288415"/>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20000"/>
              </a:spcBef>
              <a:buNone/>
            </a:pPr>
            <a:r>
              <a:rPr lang="zh-CN" altLang="en-US" sz="2000" dirty="0">
                <a:solidFill>
                  <a:schemeClr val="tx2"/>
                </a:solidFill>
                <a:latin typeface="微软雅黑" panose="020B0503020204020204" pitchFamily="34" charset="-122"/>
                <a:ea typeface="微软雅黑" panose="020B0503020204020204" pitchFamily="34" charset="-122"/>
                <a:sym typeface="+mn-ea"/>
              </a:rPr>
              <a:t>夏勇</a:t>
            </a:r>
            <a:endParaRPr lang="zh-CN" altLang="en-US" sz="2000" dirty="0">
              <a:solidFill>
                <a:schemeClr val="tx2"/>
              </a:solidFill>
              <a:latin typeface="微软雅黑" panose="020B0503020204020204" pitchFamily="34" charset="-122"/>
              <a:ea typeface="微软雅黑" panose="020B0503020204020204" pitchFamily="34" charset="-122"/>
            </a:endParaRPr>
          </a:p>
          <a:p>
            <a:pPr marL="0" indent="0" algn="ctr">
              <a:spcBef>
                <a:spcPct val="20000"/>
              </a:spcBef>
              <a:buNone/>
            </a:pPr>
            <a:r>
              <a:rPr lang="zh-CN" altLang="en-US" sz="2000" dirty="0">
                <a:solidFill>
                  <a:schemeClr val="tx2"/>
                </a:solidFill>
                <a:latin typeface="微软雅黑" panose="020B0503020204020204" pitchFamily="34" charset="-122"/>
                <a:ea typeface="微软雅黑" panose="020B0503020204020204" pitchFamily="34" charset="-122"/>
                <a:sym typeface="+mn-ea"/>
              </a:rPr>
              <a:t>省疾控中心结防所</a:t>
            </a:r>
            <a:endParaRPr lang="zh-CN" altLang="en-US" sz="2000" dirty="0">
              <a:solidFill>
                <a:schemeClr val="tx2"/>
              </a:solidFill>
              <a:latin typeface="微软雅黑" panose="020B0503020204020204" pitchFamily="34" charset="-122"/>
              <a:ea typeface="微软雅黑" panose="020B0503020204020204" pitchFamily="34" charset="-122"/>
              <a:sym typeface="+mn-ea"/>
            </a:endParaRPr>
          </a:p>
        </p:txBody>
      </p:sp>
      <p:cxnSp>
        <p:nvCxnSpPr>
          <p:cNvPr id="46" name="直接连接符 5"/>
          <p:cNvCxnSpPr>
            <a:cxnSpLocks noChangeShapeType="1"/>
          </p:cNvCxnSpPr>
          <p:nvPr/>
        </p:nvCxnSpPr>
        <p:spPr bwMode="auto">
          <a:xfrm flipH="1">
            <a:off x="2340238" y="2572963"/>
            <a:ext cx="4617801" cy="0"/>
          </a:xfrm>
          <a:prstGeom prst="line">
            <a:avLst/>
          </a:prstGeom>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sp>
        <p:nvSpPr>
          <p:cNvPr id="2" name="文本框 1"/>
          <p:cNvSpPr txBox="1"/>
          <p:nvPr/>
        </p:nvSpPr>
        <p:spPr>
          <a:xfrm>
            <a:off x="3059430" y="4300220"/>
            <a:ext cx="2486025" cy="368300"/>
          </a:xfrm>
          <a:prstGeom prst="rect">
            <a:avLst/>
          </a:prstGeom>
          <a:noFill/>
        </p:spPr>
        <p:txBody>
          <a:bodyPr wrap="square" rtlCol="0">
            <a:spAutoFit/>
          </a:bodyPr>
          <a:p>
            <a:pPr algn="ctr"/>
            <a:r>
              <a:rPr lang="en-US" altLang="zh-CN" dirty="0" smtClean="0">
                <a:solidFill>
                  <a:schemeClr val="tx2"/>
                </a:solidFill>
                <a:latin typeface="微软雅黑" panose="020B0503020204020204" pitchFamily="34" charset="-122"/>
                <a:ea typeface="微软雅黑" panose="020B0503020204020204" pitchFamily="34" charset="-122"/>
              </a:rPr>
              <a:t>2021</a:t>
            </a:r>
            <a:r>
              <a:rPr lang="zh-CN" altLang="en-US" dirty="0" smtClean="0">
                <a:solidFill>
                  <a:schemeClr val="tx2"/>
                </a:solidFill>
                <a:latin typeface="微软雅黑" panose="020B0503020204020204" pitchFamily="34" charset="-122"/>
                <a:ea typeface="微软雅黑" panose="020B0503020204020204" pitchFamily="34" charset="-122"/>
              </a:rPr>
              <a:t>年</a:t>
            </a:r>
            <a:r>
              <a:rPr lang="en-US" altLang="zh-CN" dirty="0" smtClean="0">
                <a:solidFill>
                  <a:schemeClr val="tx2"/>
                </a:solidFill>
                <a:latin typeface="微软雅黑" panose="020B0503020204020204" pitchFamily="34" charset="-122"/>
                <a:ea typeface="微软雅黑" panose="020B0503020204020204" pitchFamily="34" charset="-122"/>
              </a:rPr>
              <a:t>6</a:t>
            </a:r>
            <a:r>
              <a:rPr lang="zh-CN" altLang="en-US" dirty="0" smtClean="0">
                <a:solidFill>
                  <a:schemeClr val="tx2"/>
                </a:solidFill>
                <a:latin typeface="微软雅黑" panose="020B0503020204020204" pitchFamily="34" charset="-122"/>
                <a:ea typeface="微软雅黑" panose="020B0503020204020204" pitchFamily="34" charset="-122"/>
              </a:rPr>
              <a:t>月</a:t>
            </a:r>
            <a:r>
              <a:rPr lang="en-US" altLang="zh-CN" dirty="0" smtClean="0">
                <a:solidFill>
                  <a:schemeClr val="tx2"/>
                </a:solidFill>
                <a:latin typeface="微软雅黑" panose="020B0503020204020204" pitchFamily="34" charset="-122"/>
                <a:ea typeface="微软雅黑" panose="020B0503020204020204" pitchFamily="34" charset="-122"/>
              </a:rPr>
              <a:t>29</a:t>
            </a:r>
            <a:r>
              <a:rPr lang="zh-CN" altLang="en-US" dirty="0" smtClean="0">
                <a:solidFill>
                  <a:schemeClr val="tx2"/>
                </a:solidFill>
                <a:latin typeface="微软雅黑" panose="020B0503020204020204" pitchFamily="34" charset="-122"/>
                <a:ea typeface="微软雅黑" panose="020B0503020204020204" pitchFamily="34" charset="-122"/>
              </a:rPr>
              <a:t>日</a:t>
            </a:r>
            <a:endParaRPr lang="zh-CN" altLang="en-US" dirty="0" smtClean="0">
              <a:solidFill>
                <a:schemeClr val="tx2"/>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9525" y="756920"/>
            <a:ext cx="9125585" cy="14605"/>
          </a:xfrm>
          <a:prstGeom prst="line">
            <a:avLst/>
          </a:prstGeom>
        </p:spPr>
        <p:style>
          <a:lnRef idx="3">
            <a:schemeClr val="accent1"/>
          </a:lnRef>
          <a:fillRef idx="0">
            <a:schemeClr val="accent1"/>
          </a:fillRef>
          <a:effectRef idx="2">
            <a:schemeClr val="accent1"/>
          </a:effectRef>
          <a:fontRef idx="minor">
            <a:schemeClr val="tx1"/>
          </a:fontRef>
        </p:style>
      </p:cxnSp>
      <p:grpSp>
        <p:nvGrpSpPr>
          <p:cNvPr id="8" name="组合 7"/>
          <p:cNvGrpSpPr/>
          <p:nvPr/>
        </p:nvGrpSpPr>
        <p:grpSpPr>
          <a:xfrm>
            <a:off x="251460" y="51435"/>
            <a:ext cx="5487670" cy="590550"/>
            <a:chOff x="396" y="81"/>
            <a:chExt cx="8642" cy="930"/>
          </a:xfrm>
        </p:grpSpPr>
        <p:pic>
          <p:nvPicPr>
            <p:cNvPr id="6" name="图片 5"/>
            <p:cNvPicPr>
              <a:picLocks noChangeAspect="1"/>
            </p:cNvPicPr>
            <p:nvPr/>
          </p:nvPicPr>
          <p:blipFill>
            <a:blip r:embed="rId1"/>
            <a:stretch>
              <a:fillRect/>
            </a:stretch>
          </p:blipFill>
          <p:spPr>
            <a:xfrm>
              <a:off x="396" y="81"/>
              <a:ext cx="930" cy="930"/>
            </a:xfrm>
            <a:prstGeom prst="rect">
              <a:avLst/>
            </a:prstGeom>
          </p:spPr>
        </p:pic>
        <p:sp>
          <p:nvSpPr>
            <p:cNvPr id="7" name="文本框 6"/>
            <p:cNvSpPr txBox="1"/>
            <p:nvPr/>
          </p:nvSpPr>
          <p:spPr>
            <a:xfrm>
              <a:off x="1326" y="308"/>
              <a:ext cx="7713" cy="628"/>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Tree>
    <p:custDataLst>
      <p:tags r:id="rId2"/>
    </p:custData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3"/>
                                        </p:tgtEl>
                                        <p:attrNameLst>
                                          <p:attrName>ppt_y</p:attrName>
                                        </p:attrNameLst>
                                      </p:cBhvr>
                                      <p:tavLst>
                                        <p:tav tm="0">
                                          <p:val>
                                            <p:strVal val="#ppt_y"/>
                                          </p:val>
                                        </p:tav>
                                        <p:tav tm="100000">
                                          <p:val>
                                            <p:strVal val="#ppt_y"/>
                                          </p:val>
                                        </p:tav>
                                      </p:tavLst>
                                    </p:anim>
                                    <p:anim calcmode="lin" valueType="num">
                                      <p:cBhvr>
                                        <p:cTn id="9"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3"/>
                                        </p:tgtEl>
                                      </p:cBhvr>
                                    </p:animEffect>
                                  </p:childTnLst>
                                </p:cTn>
                              </p:par>
                            </p:childTnLst>
                          </p:cTn>
                        </p:par>
                        <p:par>
                          <p:cTn id="12" fill="hold">
                            <p:stCondLst>
                              <p:cond delay="2099"/>
                            </p:stCondLst>
                            <p:childTnLst>
                              <p:par>
                                <p:cTn id="13" presetID="22" presetClass="entr" presetSubtype="2"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right)">
                                      <p:cBhvr>
                                        <p:cTn id="15" dur="1000"/>
                                        <p:tgtEl>
                                          <p:spTgt spid="46"/>
                                        </p:tgtEl>
                                      </p:cBhvr>
                                    </p:animEffect>
                                  </p:childTnLst>
                                </p:cTn>
                              </p:par>
                            </p:childTnLst>
                          </p:cTn>
                        </p:par>
                        <p:par>
                          <p:cTn id="16" fill="hold">
                            <p:stCondLst>
                              <p:cond delay="3099"/>
                            </p:stCondLst>
                            <p:childTnLst>
                              <p:par>
                                <p:cTn id="17" presetID="53" presetClass="entr" presetSubtype="16" fill="hold" grpId="0" nodeType="afterEffect">
                                  <p:stCondLst>
                                    <p:cond delay="0"/>
                                  </p:stCondLst>
                                  <p:iterate type="lt">
                                    <p:tmPct val="7000"/>
                                  </p:iterate>
                                  <p:childTnLst>
                                    <p:set>
                                      <p:cBhvr>
                                        <p:cTn id="18" dur="1" fill="hold">
                                          <p:stCondLst>
                                            <p:cond delay="0"/>
                                          </p:stCondLst>
                                        </p:cTn>
                                        <p:tgtEl>
                                          <p:spTgt spid="44"/>
                                        </p:tgtEl>
                                        <p:attrNameLst>
                                          <p:attrName>style.visibility</p:attrName>
                                        </p:attrNameLst>
                                      </p:cBhvr>
                                      <p:to>
                                        <p:strVal val="visible"/>
                                      </p:to>
                                    </p:set>
                                    <p:anim calcmode="lin" valueType="num">
                                      <p:cBhvr>
                                        <p:cTn id="19" dur="500" fill="hold"/>
                                        <p:tgtEl>
                                          <p:spTgt spid="44"/>
                                        </p:tgtEl>
                                        <p:attrNameLst>
                                          <p:attrName>ppt_w</p:attrName>
                                        </p:attrNameLst>
                                      </p:cBhvr>
                                      <p:tavLst>
                                        <p:tav tm="0">
                                          <p:val>
                                            <p:fltVal val="0"/>
                                          </p:val>
                                        </p:tav>
                                        <p:tav tm="100000">
                                          <p:val>
                                            <p:strVal val="#ppt_w"/>
                                          </p:val>
                                        </p:tav>
                                      </p:tavLst>
                                    </p:anim>
                                    <p:anim calcmode="lin" valueType="num">
                                      <p:cBhvr>
                                        <p:cTn id="20" dur="500" fill="hold"/>
                                        <p:tgtEl>
                                          <p:spTgt spid="44"/>
                                        </p:tgtEl>
                                        <p:attrNameLst>
                                          <p:attrName>ppt_h</p:attrName>
                                        </p:attrNameLst>
                                      </p:cBhvr>
                                      <p:tavLst>
                                        <p:tav tm="0">
                                          <p:val>
                                            <p:fltVal val="0"/>
                                          </p:val>
                                        </p:tav>
                                        <p:tav tm="100000">
                                          <p:val>
                                            <p:strVal val="#ppt_h"/>
                                          </p:val>
                                        </p:tav>
                                      </p:tavLst>
                                    </p:anim>
                                    <p:animEffect transition="in" filter="fade">
                                      <p:cBhvr>
                                        <p:cTn id="2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utoUpdateAnimBg="0"/>
      <p:bldP spid="4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3" name="文本框 2"/>
          <p:cNvSpPr txBox="1"/>
          <p:nvPr/>
        </p:nvSpPr>
        <p:spPr>
          <a:xfrm>
            <a:off x="683895" y="824230"/>
            <a:ext cx="7882890" cy="3784600"/>
          </a:xfrm>
          <a:prstGeom prst="rect">
            <a:avLst/>
          </a:prstGeom>
          <a:noFill/>
          <a:ln w="9525">
            <a:noFill/>
          </a:ln>
        </p:spPr>
        <p:txBody>
          <a:bodyPr wrap="square">
            <a:spAutoFit/>
          </a:bodyPr>
          <a:p>
            <a:pPr indent="0" algn="ctr"/>
            <a:r>
              <a:rPr lang="zh-CN" sz="2400" b="1">
                <a:ea typeface="宋体" panose="02010600030101010101" pitchFamily="2" charset="-122"/>
              </a:rPr>
              <a:t>防控策略</a:t>
            </a:r>
            <a:endParaRPr lang="zh-CN" sz="2400" b="1">
              <a:ea typeface="宋体" panose="02010600030101010101" pitchFamily="2" charset="-122"/>
            </a:endParaRPr>
          </a:p>
          <a:p>
            <a:pPr indent="0"/>
            <a:r>
              <a:rPr lang="zh-CN">
                <a:ea typeface="宋体" panose="02010600030101010101" pitchFamily="2" charset="-122"/>
              </a:rPr>
              <a:t>（二）防控策略与措施</a:t>
            </a:r>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p:txBody>
      </p:sp>
      <p:sp>
        <p:nvSpPr>
          <p:cNvPr id="100" name="文本框 99"/>
          <p:cNvSpPr txBox="1"/>
          <p:nvPr/>
        </p:nvSpPr>
        <p:spPr>
          <a:xfrm>
            <a:off x="912495" y="1492885"/>
            <a:ext cx="7759700" cy="3456305"/>
          </a:xfrm>
          <a:prstGeom prst="rect">
            <a:avLst/>
          </a:prstGeom>
          <a:noFill/>
          <a:ln w="9525">
            <a:noFill/>
          </a:ln>
        </p:spPr>
        <p:txBody>
          <a:bodyPr wrap="square">
            <a:spAutoFit/>
          </a:bodyPr>
          <a:p>
            <a:pPr indent="0">
              <a:lnSpc>
                <a:spcPct val="150000"/>
              </a:lnSpc>
            </a:pPr>
            <a:r>
              <a:rPr lang="en-US" altLang="zh-CN" b="1">
                <a:latin typeface="楷体" panose="02010609060101010101" charset="-122"/>
                <a:ea typeface="楷体" panose="02010609060101010101" charset="-122"/>
                <a:cs typeface="楷体" panose="02010609060101010101" charset="-122"/>
              </a:rPr>
              <a:t>（1）强化日常防控措施，做好疾病预防工作</a:t>
            </a:r>
            <a:endParaRPr lang="en-US" altLang="zh-CN" b="1">
              <a:latin typeface="楷体" panose="02010609060101010101" charset="-122"/>
              <a:ea typeface="楷体" panose="02010609060101010101" charset="-122"/>
              <a:cs typeface="楷体" panose="02010609060101010101" charset="-122"/>
            </a:endParaRPr>
          </a:p>
          <a:p>
            <a:pPr marL="285750" lvl="0" indent="-285750">
              <a:lnSpc>
                <a:spcPct val="120000"/>
              </a:lnSpc>
              <a:spcBef>
                <a:spcPts val="0"/>
              </a:spcBef>
              <a:spcAft>
                <a:spcPts val="0"/>
              </a:spcAft>
              <a:buFont typeface="Wingdings" panose="05000000000000000000" charset="0"/>
              <a:buChar char="Ø"/>
            </a:pPr>
            <a:r>
              <a:rPr lang="zh-CN" sz="1600">
                <a:solidFill>
                  <a:srgbClr val="FF0000"/>
                </a:solidFill>
                <a:ea typeface="宋体" panose="02010600030101010101" pitchFamily="2" charset="-122"/>
              </a:rPr>
              <a:t>建立学校结核病防控工作责任制</a:t>
            </a:r>
            <a:r>
              <a:rPr lang="zh-CN" sz="1600">
                <a:ea typeface="宋体" panose="02010600030101010101" pitchFamily="2" charset="-122"/>
              </a:rPr>
              <a:t>；</a:t>
            </a:r>
            <a:endParaRPr lang="zh-CN" sz="1600">
              <a:ea typeface="宋体" panose="02010600030101010101" pitchFamily="2" charset="-122"/>
            </a:endParaRPr>
          </a:p>
          <a:p>
            <a:pPr marL="285750" lvl="0" indent="-285750">
              <a:lnSpc>
                <a:spcPct val="120000"/>
              </a:lnSpc>
              <a:spcBef>
                <a:spcPts val="0"/>
              </a:spcBef>
              <a:spcAft>
                <a:spcPts val="0"/>
              </a:spcAft>
              <a:buFont typeface="Wingdings" panose="05000000000000000000" charset="0"/>
              <a:buChar char="Ø"/>
            </a:pPr>
            <a:r>
              <a:rPr lang="zh-CN" sz="1600">
                <a:ea typeface="宋体" panose="02010600030101010101" pitchFamily="2" charset="-122"/>
              </a:rPr>
              <a:t>将结核病检查项目作为新生入学体检和教职员工常规体检的必查项目；</a:t>
            </a:r>
            <a:endParaRPr lang="zh-CN" sz="1600">
              <a:ea typeface="宋体" panose="02010600030101010101" pitchFamily="2" charset="-122"/>
            </a:endParaRPr>
          </a:p>
          <a:p>
            <a:pPr marL="285750" lvl="0" indent="-285750">
              <a:lnSpc>
                <a:spcPct val="120000"/>
              </a:lnSpc>
              <a:spcBef>
                <a:spcPts val="0"/>
              </a:spcBef>
              <a:spcAft>
                <a:spcPts val="0"/>
              </a:spcAft>
              <a:buFont typeface="Wingdings" panose="05000000000000000000" charset="0"/>
              <a:buChar char="Ø"/>
            </a:pPr>
            <a:r>
              <a:rPr lang="zh-CN" sz="1600">
                <a:ea typeface="宋体" panose="02010600030101010101" pitchFamily="2" charset="-122"/>
              </a:rPr>
              <a:t>对学生和教职员工开展结核病防控知识的健康教育，增强自我防护意识，减少对结核病患者的歧视；</a:t>
            </a:r>
            <a:endParaRPr lang="zh-CN" sz="1600">
              <a:ea typeface="宋体" panose="02010600030101010101" pitchFamily="2" charset="-122"/>
            </a:endParaRPr>
          </a:p>
          <a:p>
            <a:pPr marL="285750" lvl="0" indent="-285750">
              <a:lnSpc>
                <a:spcPct val="120000"/>
              </a:lnSpc>
              <a:spcBef>
                <a:spcPts val="0"/>
              </a:spcBef>
              <a:spcAft>
                <a:spcPts val="0"/>
              </a:spcAft>
              <a:buFont typeface="Wingdings" panose="05000000000000000000" charset="0"/>
              <a:buChar char="Ø"/>
            </a:pPr>
            <a:r>
              <a:rPr lang="zh-CN" sz="1600">
                <a:ea typeface="宋体" panose="02010600030101010101" pitchFamily="2" charset="-122"/>
              </a:rPr>
              <a:t>对校医、班主任及班级卫生员等相关人员进行结核病防控知识培训，提高对结核病的识别能力；</a:t>
            </a:r>
            <a:endParaRPr lang="zh-CN" sz="1600">
              <a:ea typeface="宋体" panose="02010600030101010101" pitchFamily="2" charset="-122"/>
            </a:endParaRPr>
          </a:p>
          <a:p>
            <a:pPr marL="285750" lvl="0" indent="-285750">
              <a:lnSpc>
                <a:spcPct val="120000"/>
              </a:lnSpc>
              <a:spcBef>
                <a:spcPts val="0"/>
              </a:spcBef>
              <a:spcAft>
                <a:spcPts val="0"/>
              </a:spcAft>
              <a:buFont typeface="Wingdings" panose="05000000000000000000" charset="0"/>
              <a:buChar char="Ø"/>
            </a:pPr>
            <a:r>
              <a:rPr lang="zh-CN" sz="1600">
                <a:ea typeface="宋体" panose="02010600030101010101" pitchFamily="2" charset="-122"/>
              </a:rPr>
              <a:t>改善校园环境卫生，加强聚集性场所的通风换气；</a:t>
            </a:r>
            <a:endParaRPr lang="zh-CN" sz="1600">
              <a:ea typeface="宋体" panose="02010600030101010101" pitchFamily="2" charset="-122"/>
            </a:endParaRPr>
          </a:p>
          <a:p>
            <a:pPr marL="285750" lvl="0" indent="-285750">
              <a:lnSpc>
                <a:spcPct val="120000"/>
              </a:lnSpc>
              <a:spcBef>
                <a:spcPts val="0"/>
              </a:spcBef>
              <a:spcAft>
                <a:spcPts val="0"/>
              </a:spcAft>
              <a:buFont typeface="Wingdings" panose="05000000000000000000" charset="0"/>
              <a:buChar char="Ø"/>
            </a:pPr>
            <a:r>
              <a:rPr lang="zh-CN" sz="1600">
                <a:ea typeface="宋体" panose="02010600030101010101" pitchFamily="2" charset="-122"/>
              </a:rPr>
              <a:t>开展晨检、因病缺勤病因追查及登记工作；</a:t>
            </a:r>
            <a:endParaRPr lang="zh-CN" sz="1600">
              <a:ea typeface="宋体" panose="02010600030101010101" pitchFamily="2" charset="-122"/>
            </a:endParaRPr>
          </a:p>
          <a:p>
            <a:pPr marL="285750" lvl="0" indent="-285750">
              <a:lnSpc>
                <a:spcPct val="120000"/>
              </a:lnSpc>
              <a:spcBef>
                <a:spcPts val="0"/>
              </a:spcBef>
              <a:spcAft>
                <a:spcPts val="0"/>
              </a:spcAft>
              <a:buFont typeface="Wingdings" panose="05000000000000000000" charset="0"/>
              <a:buChar char="Ø"/>
            </a:pPr>
            <a:r>
              <a:rPr lang="zh-CN" sz="1600">
                <a:ea typeface="宋体" panose="02010600030101010101" pitchFamily="2" charset="-122"/>
              </a:rPr>
              <a:t>对发现的学校肺结核患者和疑似患者依法依规及时报告；</a:t>
            </a:r>
            <a:endParaRPr lang="zh-CN" sz="1600">
              <a:ea typeface="宋体" panose="02010600030101010101" pitchFamily="2" charset="-122"/>
            </a:endParaRPr>
          </a:p>
          <a:p>
            <a:pPr marL="285750" lvl="0" indent="-285750">
              <a:lnSpc>
                <a:spcPct val="120000"/>
              </a:lnSpc>
              <a:spcBef>
                <a:spcPts val="0"/>
              </a:spcBef>
              <a:spcAft>
                <a:spcPts val="0"/>
              </a:spcAft>
              <a:buFont typeface="Wingdings" panose="05000000000000000000" charset="0"/>
              <a:buChar char="Ø"/>
            </a:pPr>
            <a:r>
              <a:rPr lang="zh-CN" sz="1600">
                <a:ea typeface="宋体" panose="02010600030101010101" pitchFamily="2" charset="-122"/>
              </a:rPr>
              <a:t>主动监测和分析学校肺结核疫情。</a:t>
            </a:r>
            <a:endParaRPr lang="zh-CN" sz="1600">
              <a:ea typeface="宋体" panose="02010600030101010101" pitchFamily="2" charset="-122"/>
            </a:endParaRPr>
          </a:p>
        </p:txBody>
      </p:sp>
      <p:sp>
        <p:nvSpPr>
          <p:cNvPr id="13" name="AutoShape 12"/>
          <p:cNvSpPr>
            <a:spLocks noChangeArrowheads="1"/>
          </p:cNvSpPr>
          <p:nvPr/>
        </p:nvSpPr>
        <p:spPr bwMode="auto">
          <a:xfrm>
            <a:off x="35560" y="1564640"/>
            <a:ext cx="1016635" cy="481330"/>
          </a:xfrm>
          <a:prstGeom prst="homePlate">
            <a:avLst>
              <a:gd name="adj" fmla="val 63872"/>
            </a:avLst>
          </a:prstGeom>
          <a:solidFill>
            <a:srgbClr val="C00000"/>
          </a:solidFill>
          <a:ln w="9525">
            <a:noFill/>
            <a:miter lim="800000"/>
          </a:ln>
        </p:spPr>
        <p:txBody>
          <a:bodyPr wrap="none" lIns="91472" tIns="45736" rIns="91472" bIns="45736" anchor="ctr"/>
          <a:p>
            <a:pPr algn="ctr"/>
            <a:r>
              <a:rPr lang="zh-CN" altLang="en-US" sz="1400" b="1" dirty="0">
                <a:solidFill>
                  <a:prstClr val="white"/>
                </a:solidFill>
                <a:latin typeface="微软雅黑" panose="020B0503020204020204" pitchFamily="34" charset="-122"/>
                <a:ea typeface="微软雅黑" panose="020B0503020204020204" pitchFamily="34" charset="-122"/>
                <a:sym typeface="+mn-ea"/>
              </a:rPr>
              <a:t>《指南》</a:t>
            </a:r>
            <a:endParaRPr lang="zh-CN" altLang="en-US" sz="1400" b="1" dirty="0">
              <a:solidFill>
                <a:prstClr val="white"/>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3" name="文本框 2"/>
          <p:cNvSpPr txBox="1"/>
          <p:nvPr/>
        </p:nvSpPr>
        <p:spPr>
          <a:xfrm>
            <a:off x="683895" y="824230"/>
            <a:ext cx="7882890" cy="3784600"/>
          </a:xfrm>
          <a:prstGeom prst="rect">
            <a:avLst/>
          </a:prstGeom>
          <a:noFill/>
          <a:ln w="9525">
            <a:noFill/>
          </a:ln>
        </p:spPr>
        <p:txBody>
          <a:bodyPr wrap="square">
            <a:spAutoFit/>
          </a:bodyPr>
          <a:p>
            <a:pPr indent="0" algn="ctr"/>
            <a:r>
              <a:rPr lang="zh-CN" sz="2400" b="1">
                <a:ea typeface="宋体" panose="02010600030101010101" pitchFamily="2" charset="-122"/>
              </a:rPr>
              <a:t>防控策略</a:t>
            </a:r>
            <a:endParaRPr lang="zh-CN" sz="2400" b="1">
              <a:ea typeface="宋体" panose="02010600030101010101" pitchFamily="2" charset="-122"/>
            </a:endParaRPr>
          </a:p>
          <a:p>
            <a:pPr indent="0"/>
            <a:r>
              <a:rPr lang="zh-CN">
                <a:ea typeface="宋体" panose="02010600030101010101" pitchFamily="2" charset="-122"/>
              </a:rPr>
              <a:t>（二）防控策略与措施</a:t>
            </a:r>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p:txBody>
      </p:sp>
      <p:sp>
        <p:nvSpPr>
          <p:cNvPr id="100" name="文本框 99"/>
          <p:cNvSpPr txBox="1"/>
          <p:nvPr/>
        </p:nvSpPr>
        <p:spPr>
          <a:xfrm>
            <a:off x="912495" y="1492885"/>
            <a:ext cx="7759700" cy="1983740"/>
          </a:xfrm>
          <a:prstGeom prst="rect">
            <a:avLst/>
          </a:prstGeom>
          <a:noFill/>
          <a:ln w="9525">
            <a:noFill/>
          </a:ln>
        </p:spPr>
        <p:txBody>
          <a:bodyPr wrap="square">
            <a:spAutoFit/>
          </a:bodyPr>
          <a:p>
            <a:pPr indent="0">
              <a:lnSpc>
                <a:spcPct val="150000"/>
              </a:lnSpc>
            </a:pPr>
            <a:r>
              <a:rPr lang="en-US" altLang="zh-CN" b="1">
                <a:latin typeface="楷体" panose="02010609060101010101" charset="-122"/>
                <a:ea typeface="楷体" panose="02010609060101010101" charset="-122"/>
                <a:cs typeface="楷体" panose="02010609060101010101" charset="-122"/>
              </a:rPr>
              <a:t>（2）及时处置散发疫情，防止疫情蔓延扩散</a:t>
            </a:r>
            <a:endParaRPr lang="en-US" altLang="zh-CN" b="1">
              <a:latin typeface="楷体" panose="02010609060101010101" charset="-122"/>
              <a:ea typeface="楷体" panose="02010609060101010101" charset="-122"/>
              <a:cs typeface="楷体" panose="02010609060101010101" charset="-122"/>
            </a:endParaRPr>
          </a:p>
          <a:p>
            <a:pPr marL="285750" lvl="0" indent="-285750">
              <a:lnSpc>
                <a:spcPct val="150000"/>
              </a:lnSpc>
              <a:spcBef>
                <a:spcPts val="0"/>
              </a:spcBef>
              <a:spcAft>
                <a:spcPts val="0"/>
              </a:spcAft>
              <a:buFont typeface="Wingdings" panose="05000000000000000000" charset="0"/>
              <a:buChar char="Ø"/>
            </a:pPr>
            <a:r>
              <a:rPr lang="zh-CN" sz="1600">
                <a:ea typeface="宋体" panose="02010600030101010101" pitchFamily="2" charset="-122"/>
              </a:rPr>
              <a:t>对学校肺结核患者进行诊断、报告、登记、治疗管理和随访检查，严格按照要求对患者进行</a:t>
            </a:r>
            <a:r>
              <a:rPr lang="zh-CN" sz="1600">
                <a:solidFill>
                  <a:srgbClr val="FF0000"/>
                </a:solidFill>
                <a:ea typeface="宋体" panose="02010600030101010101" pitchFamily="2" charset="-122"/>
              </a:rPr>
              <a:t>休复学/休复课管理</a:t>
            </a:r>
            <a:r>
              <a:rPr lang="zh-CN" sz="1600">
                <a:ea typeface="宋体" panose="02010600030101010101" pitchFamily="2" charset="-122"/>
              </a:rPr>
              <a:t>。</a:t>
            </a:r>
            <a:endParaRPr lang="zh-CN" sz="1600">
              <a:ea typeface="宋体" panose="02010600030101010101" pitchFamily="2" charset="-122"/>
            </a:endParaRPr>
          </a:p>
          <a:p>
            <a:pPr marL="285750" lvl="0" indent="-285750">
              <a:lnSpc>
                <a:spcPct val="150000"/>
              </a:lnSpc>
              <a:spcBef>
                <a:spcPts val="0"/>
              </a:spcBef>
              <a:spcAft>
                <a:spcPts val="0"/>
              </a:spcAft>
              <a:buFont typeface="Wingdings" panose="05000000000000000000" charset="0"/>
              <a:buChar char="Ø"/>
            </a:pPr>
            <a:r>
              <a:rPr lang="zh-CN" sz="1600">
                <a:ea typeface="宋体" panose="02010600030101010101" pitchFamily="2" charset="-122"/>
              </a:rPr>
              <a:t>发现学校肺结核病例后，立即开展现场调查处置，采取接触者筛查、患者治疗管理、疑似患者隔离、预防性治疗、环境消毒等一系列措施防止疫情蔓延。</a:t>
            </a:r>
            <a:endParaRPr lang="zh-CN" sz="1600">
              <a:ea typeface="宋体" panose="02010600030101010101" pitchFamily="2" charset="-122"/>
            </a:endParaRPr>
          </a:p>
        </p:txBody>
      </p:sp>
      <p:sp>
        <p:nvSpPr>
          <p:cNvPr id="13" name="AutoShape 12"/>
          <p:cNvSpPr>
            <a:spLocks noChangeArrowheads="1"/>
          </p:cNvSpPr>
          <p:nvPr/>
        </p:nvSpPr>
        <p:spPr bwMode="auto">
          <a:xfrm>
            <a:off x="35560" y="1564640"/>
            <a:ext cx="1016635" cy="481330"/>
          </a:xfrm>
          <a:prstGeom prst="homePlate">
            <a:avLst>
              <a:gd name="adj" fmla="val 63872"/>
            </a:avLst>
          </a:prstGeom>
          <a:solidFill>
            <a:srgbClr val="C00000"/>
          </a:solidFill>
          <a:ln w="9525">
            <a:noFill/>
            <a:miter lim="800000"/>
          </a:ln>
        </p:spPr>
        <p:txBody>
          <a:bodyPr wrap="none" lIns="91472" tIns="45736" rIns="91472" bIns="45736" anchor="ctr"/>
          <a:p>
            <a:pPr algn="ctr"/>
            <a:r>
              <a:rPr lang="zh-CN" altLang="en-US" sz="1400" b="1" dirty="0">
                <a:solidFill>
                  <a:prstClr val="white"/>
                </a:solidFill>
                <a:latin typeface="微软雅黑" panose="020B0503020204020204" pitchFamily="34" charset="-122"/>
                <a:ea typeface="微软雅黑" panose="020B0503020204020204" pitchFamily="34" charset="-122"/>
                <a:sym typeface="+mn-ea"/>
              </a:rPr>
              <a:t>《指南》</a:t>
            </a:r>
            <a:endParaRPr lang="zh-CN" altLang="en-US" sz="1400" b="1" dirty="0">
              <a:solidFill>
                <a:prstClr val="white"/>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3" name="文本框 2"/>
          <p:cNvSpPr txBox="1"/>
          <p:nvPr/>
        </p:nvSpPr>
        <p:spPr>
          <a:xfrm>
            <a:off x="683895" y="824230"/>
            <a:ext cx="7882890" cy="3784600"/>
          </a:xfrm>
          <a:prstGeom prst="rect">
            <a:avLst/>
          </a:prstGeom>
          <a:noFill/>
          <a:ln w="9525">
            <a:noFill/>
          </a:ln>
        </p:spPr>
        <p:txBody>
          <a:bodyPr wrap="square">
            <a:spAutoFit/>
          </a:bodyPr>
          <a:p>
            <a:pPr indent="0" algn="ctr"/>
            <a:r>
              <a:rPr lang="zh-CN" sz="2400" b="1">
                <a:ea typeface="宋体" panose="02010600030101010101" pitchFamily="2" charset="-122"/>
              </a:rPr>
              <a:t>防控策略</a:t>
            </a:r>
            <a:endParaRPr lang="zh-CN" sz="2400" b="1">
              <a:ea typeface="宋体" panose="02010600030101010101" pitchFamily="2" charset="-122"/>
            </a:endParaRPr>
          </a:p>
          <a:p>
            <a:pPr indent="0"/>
            <a:r>
              <a:rPr lang="zh-CN">
                <a:ea typeface="宋体" panose="02010600030101010101" pitchFamily="2" charset="-122"/>
              </a:rPr>
              <a:t>（二）防控策略与措施</a:t>
            </a:r>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p:txBody>
      </p:sp>
      <p:sp>
        <p:nvSpPr>
          <p:cNvPr id="100" name="文本框 99"/>
          <p:cNvSpPr txBox="1"/>
          <p:nvPr/>
        </p:nvSpPr>
        <p:spPr>
          <a:xfrm>
            <a:off x="912495" y="1492885"/>
            <a:ext cx="7759700" cy="2353310"/>
          </a:xfrm>
          <a:prstGeom prst="rect">
            <a:avLst/>
          </a:prstGeom>
          <a:noFill/>
          <a:ln w="9525">
            <a:noFill/>
          </a:ln>
        </p:spPr>
        <p:txBody>
          <a:bodyPr wrap="square">
            <a:spAutoFit/>
          </a:bodyPr>
          <a:p>
            <a:pPr indent="0">
              <a:lnSpc>
                <a:spcPct val="150000"/>
              </a:lnSpc>
            </a:pPr>
            <a:r>
              <a:rPr lang="en-US" altLang="zh-CN" b="1">
                <a:latin typeface="楷体" panose="02010609060101010101" charset="-122"/>
                <a:ea typeface="楷体" panose="02010609060101010101" charset="-122"/>
                <a:cs typeface="楷体" panose="02010609060101010101" charset="-122"/>
              </a:rPr>
              <a:t>（3）做好应急能力储备，及时有效应对突发疫情</a:t>
            </a:r>
            <a:endParaRPr lang="en-US" altLang="zh-CN" b="1">
              <a:latin typeface="楷体" panose="02010609060101010101" charset="-122"/>
              <a:ea typeface="楷体" panose="02010609060101010101" charset="-122"/>
              <a:cs typeface="楷体" panose="02010609060101010101" charset="-122"/>
            </a:endParaRPr>
          </a:p>
          <a:p>
            <a:pPr marL="285750" lvl="0" indent="-285750">
              <a:lnSpc>
                <a:spcPct val="150000"/>
              </a:lnSpc>
              <a:spcBef>
                <a:spcPts val="0"/>
              </a:spcBef>
              <a:spcAft>
                <a:spcPts val="0"/>
              </a:spcAft>
              <a:buFont typeface="Wingdings" panose="05000000000000000000" charset="0"/>
              <a:buChar char="Ø"/>
            </a:pPr>
            <a:r>
              <a:rPr lang="zh-CN" sz="1600">
                <a:ea typeface="宋体" panose="02010600030101010101" pitchFamily="2" charset="-122"/>
              </a:rPr>
              <a:t>强化联防联控工作机制，保障人员、经费、物资配备，建立完善应急处置预案，提高应急队伍处置能力。</a:t>
            </a:r>
            <a:endParaRPr lang="zh-CN" sz="1600">
              <a:ea typeface="宋体" panose="02010600030101010101" pitchFamily="2" charset="-122"/>
            </a:endParaRPr>
          </a:p>
          <a:p>
            <a:pPr marL="285750" lvl="0" indent="-285750">
              <a:lnSpc>
                <a:spcPct val="150000"/>
              </a:lnSpc>
              <a:spcBef>
                <a:spcPts val="0"/>
              </a:spcBef>
              <a:spcAft>
                <a:spcPts val="0"/>
              </a:spcAft>
              <a:buFont typeface="Wingdings" panose="05000000000000000000" charset="0"/>
              <a:buChar char="Ø"/>
            </a:pPr>
            <a:r>
              <a:rPr lang="zh-CN" sz="1600">
                <a:ea typeface="宋体" panose="02010600030101010101" pitchFamily="2" charset="-122"/>
              </a:rPr>
              <a:t>在第一时间完成疫情现场调查处置后，及时研判疫情风险，确认为突发公共卫生事件后及时上报，并规范开展各项应急处置工作，尽一切力量降低疫情危害及其不良影响。</a:t>
            </a:r>
            <a:endParaRPr lang="zh-CN" sz="1600">
              <a:ea typeface="宋体" panose="02010600030101010101" pitchFamily="2" charset="-122"/>
            </a:endParaRPr>
          </a:p>
        </p:txBody>
      </p:sp>
      <p:sp>
        <p:nvSpPr>
          <p:cNvPr id="13" name="AutoShape 12"/>
          <p:cNvSpPr>
            <a:spLocks noChangeArrowheads="1"/>
          </p:cNvSpPr>
          <p:nvPr/>
        </p:nvSpPr>
        <p:spPr bwMode="auto">
          <a:xfrm>
            <a:off x="35560" y="1564640"/>
            <a:ext cx="1016635" cy="481330"/>
          </a:xfrm>
          <a:prstGeom prst="homePlate">
            <a:avLst>
              <a:gd name="adj" fmla="val 63872"/>
            </a:avLst>
          </a:prstGeom>
          <a:solidFill>
            <a:srgbClr val="C00000"/>
          </a:solidFill>
          <a:ln w="9525">
            <a:noFill/>
            <a:miter lim="800000"/>
          </a:ln>
        </p:spPr>
        <p:txBody>
          <a:bodyPr wrap="none" lIns="91472" tIns="45736" rIns="91472" bIns="45736" anchor="ctr"/>
          <a:p>
            <a:pPr algn="ctr"/>
            <a:r>
              <a:rPr lang="zh-CN" altLang="en-US" sz="1400" b="1" dirty="0">
                <a:solidFill>
                  <a:prstClr val="white"/>
                </a:solidFill>
                <a:latin typeface="微软雅黑" panose="020B0503020204020204" pitchFamily="34" charset="-122"/>
                <a:ea typeface="微软雅黑" panose="020B0503020204020204" pitchFamily="34" charset="-122"/>
                <a:sym typeface="+mn-ea"/>
              </a:rPr>
              <a:t>《指南》</a:t>
            </a:r>
            <a:endParaRPr lang="zh-CN" altLang="en-US" sz="1400" b="1" dirty="0">
              <a:solidFill>
                <a:prstClr val="white"/>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主要</a:t>
            </a:r>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679450" y="832485"/>
            <a:ext cx="7882890" cy="1938020"/>
          </a:xfrm>
          <a:prstGeom prst="rect">
            <a:avLst/>
          </a:prstGeom>
          <a:noFill/>
          <a:ln w="9525">
            <a:noFill/>
          </a:ln>
        </p:spPr>
        <p:txBody>
          <a:bodyPr wrap="square">
            <a:spAutoFit/>
          </a:bodyPr>
          <a:p>
            <a:pPr indent="0"/>
            <a:r>
              <a:rPr lang="zh-CN" sz="2400" b="1">
                <a:ea typeface="宋体" panose="02010600030101010101" pitchFamily="2" charset="-122"/>
              </a:rPr>
              <a:t>第二章</a:t>
            </a:r>
            <a:endParaRPr lang="zh-CN" sz="2400" b="1">
              <a:ea typeface="宋体" panose="02010600030101010101" pitchFamily="2" charset="-122"/>
            </a:endParaRPr>
          </a:p>
          <a:p>
            <a:pPr indent="0" algn="ctr"/>
            <a:r>
              <a:rPr lang="en-US" altLang="zh-CN" sz="2400" b="1">
                <a:ea typeface="宋体" panose="02010600030101010101" pitchFamily="2" charset="-122"/>
              </a:rPr>
              <a:t>        </a:t>
            </a:r>
            <a:r>
              <a:rPr lang="zh-CN" sz="2400" b="1">
                <a:ea typeface="宋体" panose="02010600030101010101" pitchFamily="2" charset="-122"/>
              </a:rPr>
              <a:t>“机构职责”</a:t>
            </a:r>
            <a:r>
              <a:rPr lang="zh-CN" sz="2400" b="1">
                <a:solidFill>
                  <a:srgbClr val="FF0000"/>
                </a:solidFill>
                <a:ea typeface="宋体" panose="02010600030101010101" pitchFamily="2" charset="-122"/>
                <a:sym typeface="+mn-ea"/>
              </a:rPr>
              <a:t>（新增内容）</a:t>
            </a:r>
            <a:endParaRPr lang="zh-CN" sz="2400" b="1">
              <a:ea typeface="宋体" panose="02010600030101010101" pitchFamily="2" charset="-122"/>
            </a:endParaRPr>
          </a:p>
          <a:p>
            <a:pPr indent="0"/>
            <a:endParaRPr lang="zh-CN">
              <a:ea typeface="宋体" panose="02010600030101010101" pitchFamily="2" charset="-122"/>
            </a:endParaRPr>
          </a:p>
          <a:p>
            <a:pPr indent="0">
              <a:lnSpc>
                <a:spcPct val="150000"/>
              </a:lnSpc>
            </a:pPr>
            <a:r>
              <a:rPr lang="zh-CN">
                <a:ea typeface="宋体" panose="02010600030101010101" pitchFamily="2" charset="-122"/>
              </a:rPr>
              <a:t>详细描述了教育系统和医疗卫生系统各相关机构的职责和任务，特别强调学校在学校结核病防控工作中的主体责任。</a:t>
            </a:r>
            <a:endParaRPr lang="zh-CN" altLang="en-US"/>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13" name="AutoShape 12"/>
          <p:cNvSpPr>
            <a:spLocks noChangeArrowheads="1"/>
          </p:cNvSpPr>
          <p:nvPr/>
        </p:nvSpPr>
        <p:spPr bwMode="auto">
          <a:xfrm>
            <a:off x="35560" y="1564640"/>
            <a:ext cx="1016635" cy="481330"/>
          </a:xfrm>
          <a:prstGeom prst="homePlate">
            <a:avLst>
              <a:gd name="adj" fmla="val 63872"/>
            </a:avLst>
          </a:prstGeom>
          <a:solidFill>
            <a:srgbClr val="C00000"/>
          </a:solidFill>
          <a:ln w="9525">
            <a:noFill/>
            <a:miter lim="800000"/>
          </a:ln>
        </p:spPr>
        <p:txBody>
          <a:bodyPr wrap="none" lIns="91472" tIns="45736" rIns="91472" bIns="45736" anchor="ctr"/>
          <a:p>
            <a:pPr algn="ctr"/>
            <a:r>
              <a:rPr lang="zh-CN" altLang="en-US" sz="1400" b="1" dirty="0">
                <a:solidFill>
                  <a:prstClr val="white"/>
                </a:solidFill>
                <a:latin typeface="微软雅黑" panose="020B0503020204020204" pitchFamily="34" charset="-122"/>
                <a:ea typeface="微软雅黑" panose="020B0503020204020204" pitchFamily="34" charset="-122"/>
                <a:sym typeface="+mn-ea"/>
              </a:rPr>
              <a:t>《指南》</a:t>
            </a:r>
            <a:endParaRPr lang="zh-CN" altLang="en-US" sz="1400" b="1" dirty="0">
              <a:solidFill>
                <a:prstClr val="white"/>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3" name="文本框 2"/>
          <p:cNvSpPr txBox="1"/>
          <p:nvPr/>
        </p:nvSpPr>
        <p:spPr>
          <a:xfrm>
            <a:off x="683895" y="824230"/>
            <a:ext cx="7882890" cy="460375"/>
          </a:xfrm>
          <a:prstGeom prst="rect">
            <a:avLst/>
          </a:prstGeom>
          <a:noFill/>
          <a:ln w="9525">
            <a:noFill/>
          </a:ln>
        </p:spPr>
        <p:txBody>
          <a:bodyPr wrap="square">
            <a:spAutoFit/>
          </a:bodyPr>
          <a:p>
            <a:pPr indent="0" algn="ctr"/>
            <a:r>
              <a:rPr lang="zh-CN" sz="2400" b="1">
                <a:ea typeface="宋体" panose="02010600030101010101" pitchFamily="2" charset="-122"/>
              </a:rPr>
              <a:t>明确各相关部门的职责</a:t>
            </a:r>
            <a:endParaRPr lang="zh-CN" sz="2400" b="1">
              <a:ea typeface="宋体" panose="02010600030101010101" pitchFamily="2" charset="-122"/>
            </a:endParaRPr>
          </a:p>
        </p:txBody>
      </p:sp>
      <p:sp>
        <p:nvSpPr>
          <p:cNvPr id="13" name="AutoShape 12"/>
          <p:cNvSpPr>
            <a:spLocks noChangeArrowheads="1"/>
          </p:cNvSpPr>
          <p:nvPr/>
        </p:nvSpPr>
        <p:spPr bwMode="auto">
          <a:xfrm>
            <a:off x="35560" y="1564640"/>
            <a:ext cx="1016635" cy="481330"/>
          </a:xfrm>
          <a:prstGeom prst="homePlate">
            <a:avLst>
              <a:gd name="adj" fmla="val 63872"/>
            </a:avLst>
          </a:prstGeom>
          <a:solidFill>
            <a:srgbClr val="C00000"/>
          </a:solidFill>
          <a:ln w="9525">
            <a:noFill/>
            <a:miter lim="800000"/>
          </a:ln>
        </p:spPr>
        <p:txBody>
          <a:bodyPr wrap="none" lIns="91472" tIns="45736" rIns="91472" bIns="45736" anchor="ctr"/>
          <a:p>
            <a:pPr algn="ctr"/>
            <a:r>
              <a:rPr lang="zh-CN" altLang="en-US" sz="1400" b="1" dirty="0">
                <a:solidFill>
                  <a:prstClr val="white"/>
                </a:solidFill>
                <a:latin typeface="微软雅黑" panose="020B0503020204020204" pitchFamily="34" charset="-122"/>
                <a:ea typeface="微软雅黑" panose="020B0503020204020204" pitchFamily="34" charset="-122"/>
                <a:sym typeface="+mn-ea"/>
              </a:rPr>
              <a:t>《指南》</a:t>
            </a:r>
            <a:endParaRPr lang="zh-CN" altLang="en-US" sz="1400" b="1" dirty="0">
              <a:solidFill>
                <a:prstClr val="white"/>
              </a:solidFill>
              <a:latin typeface="微软雅黑" panose="020B0503020204020204" pitchFamily="34" charset="-122"/>
              <a:ea typeface="微软雅黑" panose="020B0503020204020204" pitchFamily="34" charset="-122"/>
              <a:sym typeface="+mn-ea"/>
            </a:endParaRPr>
          </a:p>
        </p:txBody>
      </p:sp>
      <p:grpSp>
        <p:nvGrpSpPr>
          <p:cNvPr id="21" name="组合 20"/>
          <p:cNvGrpSpPr/>
          <p:nvPr/>
        </p:nvGrpSpPr>
        <p:grpSpPr>
          <a:xfrm>
            <a:off x="1981299" y="1707650"/>
            <a:ext cx="5064273" cy="2981063"/>
            <a:chOff x="2976" y="2247"/>
            <a:chExt cx="13095" cy="7706"/>
          </a:xfrm>
        </p:grpSpPr>
        <p:sp>
          <p:nvSpPr>
            <p:cNvPr id="2" name="矩形 1"/>
            <p:cNvSpPr/>
            <p:nvPr/>
          </p:nvSpPr>
          <p:spPr>
            <a:xfrm>
              <a:off x="2976" y="2869"/>
              <a:ext cx="6294" cy="7083"/>
            </a:xfrm>
            <a:prstGeom prst="rect">
              <a:avLst/>
            </a:prstGeom>
            <a:solidFill>
              <a:schemeClr val="bg1">
                <a:lumMod val="85000"/>
              </a:schemeClr>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p>
              <a:pPr algn="ctr"/>
              <a:endParaRPr lang="zh-CN" altLang="en-US"/>
            </a:p>
          </p:txBody>
        </p:sp>
        <p:sp>
          <p:nvSpPr>
            <p:cNvPr id="5" name="AutoShape 12"/>
            <p:cNvSpPr>
              <a:spLocks noChangeArrowheads="1"/>
            </p:cNvSpPr>
            <p:nvPr/>
          </p:nvSpPr>
          <p:spPr bwMode="auto">
            <a:xfrm>
              <a:off x="2976" y="2247"/>
              <a:ext cx="6294" cy="1244"/>
            </a:xfrm>
            <a:prstGeom prst="homePlate">
              <a:avLst>
                <a:gd name="adj" fmla="val 63872"/>
              </a:avLst>
            </a:prstGeom>
            <a:solidFill>
              <a:srgbClr val="C00000"/>
            </a:solidFill>
            <a:ln w="9525">
              <a:noFill/>
              <a:miter lim="800000"/>
            </a:ln>
          </p:spPr>
          <p:txBody>
            <a:bodyPr wrap="none" lIns="91472" tIns="45736" rIns="91472" bIns="45736" anchor="ctr"/>
            <a:p>
              <a:pPr algn="ctr"/>
              <a:r>
                <a:rPr lang="zh-CN" altLang="en-US" b="1" dirty="0">
                  <a:solidFill>
                    <a:prstClr val="white"/>
                  </a:solidFill>
                  <a:latin typeface="微软雅黑" panose="020B0503020204020204" pitchFamily="34" charset="-122"/>
                  <a:ea typeface="微软雅黑" panose="020B0503020204020204" pitchFamily="34" charset="-122"/>
                  <a:sym typeface="+mn-ea"/>
                </a:rPr>
                <a:t>一、卫生健康部门</a:t>
              </a:r>
              <a:endParaRPr lang="zh-CN" altLang="en-US" b="1" dirty="0">
                <a:solidFill>
                  <a:prstClr val="white"/>
                </a:solidFill>
                <a:latin typeface="微软雅黑" panose="020B0503020204020204" pitchFamily="34" charset="-122"/>
                <a:ea typeface="微软雅黑" panose="020B0503020204020204" pitchFamily="34" charset="-122"/>
                <a:sym typeface="+mn-ea"/>
              </a:endParaRPr>
            </a:p>
          </p:txBody>
        </p:sp>
        <p:sp>
          <p:nvSpPr>
            <p:cNvPr id="14" name="TextBox 5"/>
            <p:cNvSpPr txBox="1"/>
            <p:nvPr/>
          </p:nvSpPr>
          <p:spPr>
            <a:xfrm>
              <a:off x="3010" y="3926"/>
              <a:ext cx="6129" cy="5404"/>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91472" tIns="45736" rIns="91472" bIns="45736" rtlCol="0">
              <a:spAutoFit/>
            </a:bodyPr>
            <a:p>
              <a:pPr marL="285750" indent="-285750">
                <a:lnSpc>
                  <a:spcPct val="130000"/>
                </a:lnSpc>
                <a:buFont typeface="Wingdings" panose="05000000000000000000" charset="0"/>
                <a:buChar char="u"/>
              </a:pPr>
              <a:r>
                <a:rPr lang="zh-CN" altLang="en-US" sz="1600" dirty="0">
                  <a:solidFill>
                    <a:sysClr val="windowText" lastClr="000000"/>
                  </a:solidFill>
                  <a:latin typeface="微软雅黑" panose="020B0503020204020204" pitchFamily="34" charset="-122"/>
                  <a:ea typeface="微软雅黑" panose="020B0503020204020204" pitchFamily="34" charset="-122"/>
                </a:rPr>
                <a:t>卫生健康行政部门</a:t>
              </a:r>
              <a:endParaRPr lang="zh-CN" altLang="en-US" sz="1600" dirty="0">
                <a:solidFill>
                  <a:sysClr val="windowText" lastClr="000000"/>
                </a:solidFill>
                <a:latin typeface="微软雅黑" panose="020B0503020204020204" pitchFamily="34" charset="-122"/>
                <a:ea typeface="微软雅黑" panose="020B0503020204020204" pitchFamily="34" charset="-122"/>
              </a:endParaRPr>
            </a:p>
            <a:p>
              <a:pPr marL="285750" indent="-285750">
                <a:lnSpc>
                  <a:spcPct val="130000"/>
                </a:lnSpc>
                <a:buFont typeface="Wingdings" panose="05000000000000000000" charset="0"/>
                <a:buChar char="u"/>
              </a:pPr>
              <a:r>
                <a:rPr lang="zh-CN" altLang="en-US" sz="1600" dirty="0">
                  <a:solidFill>
                    <a:schemeClr val="tx1"/>
                  </a:solidFill>
                  <a:latin typeface="微软雅黑" panose="020B0503020204020204" pitchFamily="34" charset="-122"/>
                  <a:ea typeface="微软雅黑" panose="020B0503020204020204" pitchFamily="34" charset="-122"/>
                </a:rPr>
                <a:t>疾病预防控制机构</a:t>
              </a:r>
              <a:endParaRPr lang="zh-CN" altLang="en-US" sz="1600" dirty="0">
                <a:solidFill>
                  <a:schemeClr val="tx1"/>
                </a:solidFill>
                <a:latin typeface="微软雅黑" panose="020B0503020204020204" pitchFamily="34" charset="-122"/>
                <a:ea typeface="微软雅黑" panose="020B0503020204020204" pitchFamily="34" charset="-122"/>
              </a:endParaRPr>
            </a:p>
            <a:p>
              <a:pPr marL="285750" indent="-285750">
                <a:lnSpc>
                  <a:spcPct val="130000"/>
                </a:lnSpc>
                <a:buFont typeface="Wingdings" panose="05000000000000000000" charset="0"/>
                <a:buChar char="u"/>
              </a:pPr>
              <a:r>
                <a:rPr lang="zh-CN" altLang="en-US" sz="1600" dirty="0">
                  <a:solidFill>
                    <a:schemeClr val="tx1"/>
                  </a:solidFill>
                  <a:latin typeface="微软雅黑" panose="020B0503020204020204" pitchFamily="34" charset="-122"/>
                  <a:ea typeface="微软雅黑" panose="020B0503020204020204" pitchFamily="34" charset="-122"/>
                </a:rPr>
                <a:t>医疗机构</a:t>
              </a:r>
              <a:endParaRPr lang="zh-CN" altLang="en-US" sz="1600" dirty="0">
                <a:solidFill>
                  <a:schemeClr val="tx1"/>
                </a:solidFill>
                <a:latin typeface="微软雅黑" panose="020B0503020204020204" pitchFamily="34" charset="-122"/>
                <a:ea typeface="微软雅黑" panose="020B0503020204020204" pitchFamily="34" charset="-122"/>
              </a:endParaRPr>
            </a:p>
            <a:p>
              <a:pPr marL="628650" lvl="1" indent="-171450">
                <a:lnSpc>
                  <a:spcPct val="130000"/>
                </a:lnSpc>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定点医疗机构</a:t>
              </a:r>
              <a:endParaRPr lang="zh-CN" altLang="en-US" sz="1200" dirty="0">
                <a:solidFill>
                  <a:schemeClr val="tx1"/>
                </a:solidFill>
                <a:latin typeface="微软雅黑" panose="020B0503020204020204" pitchFamily="34" charset="-122"/>
                <a:ea typeface="微软雅黑" panose="020B0503020204020204" pitchFamily="34" charset="-122"/>
              </a:endParaRPr>
            </a:p>
            <a:p>
              <a:pPr marL="628650" lvl="1" indent="-171450">
                <a:lnSpc>
                  <a:spcPct val="130000"/>
                </a:lnSpc>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非定点医疗机构</a:t>
              </a:r>
              <a:endParaRPr lang="zh-CN" altLang="en-US" sz="1200" dirty="0">
                <a:solidFill>
                  <a:schemeClr val="tx1"/>
                </a:solidFill>
                <a:latin typeface="微软雅黑" panose="020B0503020204020204" pitchFamily="34" charset="-122"/>
                <a:ea typeface="微软雅黑" panose="020B0503020204020204" pitchFamily="34" charset="-122"/>
              </a:endParaRPr>
            </a:p>
            <a:p>
              <a:pPr marL="628650" lvl="1" indent="-171450">
                <a:lnSpc>
                  <a:spcPct val="130000"/>
                </a:lnSpc>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基层医疗卫生机构</a:t>
              </a:r>
              <a:endParaRPr lang="zh-CN" altLang="en-US" sz="1600" dirty="0">
                <a:solidFill>
                  <a:schemeClr val="tx1"/>
                </a:solidFill>
                <a:latin typeface="微软雅黑" panose="020B0503020204020204" pitchFamily="34" charset="-122"/>
                <a:ea typeface="微软雅黑" panose="020B0503020204020204" pitchFamily="34" charset="-122"/>
              </a:endParaRPr>
            </a:p>
            <a:p>
              <a:pPr marL="285750" indent="-285750">
                <a:lnSpc>
                  <a:spcPct val="130000"/>
                </a:lnSpc>
                <a:buFont typeface="Wingdings" panose="05000000000000000000" charset="0"/>
                <a:buChar char="u"/>
              </a:pPr>
              <a:r>
                <a:rPr lang="zh-CN" altLang="en-US" sz="1600" dirty="0">
                  <a:solidFill>
                    <a:schemeClr val="tx1"/>
                  </a:solidFill>
                  <a:latin typeface="微软雅黑" panose="020B0503020204020204" pitchFamily="34" charset="-122"/>
                  <a:ea typeface="微软雅黑" panose="020B0503020204020204" pitchFamily="34" charset="-122"/>
                </a:rPr>
                <a:t>卫生监督机构</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8" name="矩形 17"/>
            <p:cNvSpPr/>
            <p:nvPr/>
          </p:nvSpPr>
          <p:spPr>
            <a:xfrm>
              <a:off x="9894" y="2905"/>
              <a:ext cx="6177" cy="7048"/>
            </a:xfrm>
            <a:prstGeom prst="rect">
              <a:avLst/>
            </a:prstGeom>
            <a:solidFill>
              <a:schemeClr val="bg1">
                <a:lumMod val="85000"/>
              </a:schemeClr>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p>
              <a:pPr algn="ctr"/>
              <a:endParaRPr lang="zh-CN" altLang="en-US"/>
            </a:p>
          </p:txBody>
        </p:sp>
        <p:sp>
          <p:nvSpPr>
            <p:cNvPr id="19" name="AutoShape 12"/>
            <p:cNvSpPr>
              <a:spLocks noChangeArrowheads="1"/>
            </p:cNvSpPr>
            <p:nvPr/>
          </p:nvSpPr>
          <p:spPr bwMode="auto">
            <a:xfrm flipH="1">
              <a:off x="9894" y="2247"/>
              <a:ext cx="6177" cy="1244"/>
            </a:xfrm>
            <a:prstGeom prst="homePlate">
              <a:avLst>
                <a:gd name="adj" fmla="val 63872"/>
              </a:avLst>
            </a:prstGeom>
            <a:solidFill>
              <a:schemeClr val="tx2">
                <a:lumMod val="60000"/>
                <a:lumOff val="40000"/>
              </a:schemeClr>
            </a:solidFill>
            <a:ln w="9525">
              <a:noFill/>
              <a:miter lim="800000"/>
            </a:ln>
          </p:spPr>
          <p:txBody>
            <a:bodyPr wrap="none" lIns="91472" tIns="45736" rIns="91472" bIns="45736" anchor="ctr"/>
            <a:p>
              <a:pPr algn="ctr"/>
              <a:r>
                <a:rPr lang="zh-CN" altLang="en-US" b="1" dirty="0">
                  <a:solidFill>
                    <a:prstClr val="white"/>
                  </a:solidFill>
                  <a:latin typeface="微软雅黑" panose="020B0503020204020204" pitchFamily="34" charset="-122"/>
                  <a:ea typeface="微软雅黑" panose="020B0503020204020204" pitchFamily="34" charset="-122"/>
                  <a:sym typeface="+mn-ea"/>
                </a:rPr>
                <a:t>二、教育部门</a:t>
              </a:r>
              <a:endParaRPr lang="zh-CN" altLang="en-US" b="1" dirty="0">
                <a:solidFill>
                  <a:prstClr val="white"/>
                </a:solidFill>
                <a:latin typeface="微软雅黑" panose="020B0503020204020204" pitchFamily="34" charset="-122"/>
                <a:ea typeface="微软雅黑" panose="020B0503020204020204" pitchFamily="34" charset="-122"/>
                <a:sym typeface="+mn-ea"/>
              </a:endParaRPr>
            </a:p>
          </p:txBody>
        </p:sp>
        <p:sp>
          <p:nvSpPr>
            <p:cNvPr id="20" name="TextBox 8"/>
            <p:cNvSpPr txBox="1"/>
            <p:nvPr/>
          </p:nvSpPr>
          <p:spPr>
            <a:xfrm>
              <a:off x="10013" y="3949"/>
              <a:ext cx="6057" cy="2717"/>
            </a:xfrm>
            <a:prstGeom prst="rect">
              <a:avLst/>
            </a:prstGeom>
            <a:noFill/>
          </p:spPr>
          <p:txBody>
            <a:bodyPr wrap="square" lIns="91472" tIns="45736" rIns="91472" bIns="45736" rtlCol="0">
              <a:spAutoFit/>
            </a:bodyPr>
            <a:p>
              <a:pPr marL="285750" indent="-285750">
                <a:lnSpc>
                  <a:spcPct val="130000"/>
                </a:lnSpc>
                <a:buFont typeface="Wingdings" panose="05000000000000000000" charset="0"/>
                <a:buChar char="u"/>
              </a:pPr>
              <a:r>
                <a:rPr lang="zh-CN" altLang="en-US" sz="1600" dirty="0">
                  <a:solidFill>
                    <a:sysClr val="windowText" lastClr="000000"/>
                  </a:solidFill>
                  <a:latin typeface="微软雅黑" panose="020B0503020204020204" pitchFamily="34" charset="-122"/>
                  <a:ea typeface="微软雅黑" panose="020B0503020204020204" pitchFamily="34" charset="-122"/>
                </a:rPr>
                <a:t>教育行政部门</a:t>
              </a:r>
              <a:endParaRPr lang="zh-CN" altLang="en-US" sz="1600" dirty="0">
                <a:solidFill>
                  <a:sysClr val="windowText" lastClr="000000"/>
                </a:solidFill>
                <a:latin typeface="微软雅黑" panose="020B0503020204020204" pitchFamily="34" charset="-122"/>
                <a:ea typeface="微软雅黑" panose="020B0503020204020204" pitchFamily="34" charset="-122"/>
              </a:endParaRPr>
            </a:p>
            <a:p>
              <a:pPr marL="285750" indent="-285750">
                <a:lnSpc>
                  <a:spcPct val="130000"/>
                </a:lnSpc>
                <a:buFont typeface="Wingdings" panose="05000000000000000000" charset="0"/>
                <a:buChar char="u"/>
              </a:pPr>
              <a:r>
                <a:rPr lang="zh-CN" altLang="en-US" sz="1600" dirty="0">
                  <a:solidFill>
                    <a:sysClr val="windowText" lastClr="000000"/>
                  </a:solidFill>
                  <a:latin typeface="微软雅黑" panose="020B0503020204020204" pitchFamily="34" charset="-122"/>
                  <a:ea typeface="微软雅黑" panose="020B0503020204020204" pitchFamily="34" charset="-122"/>
                </a:rPr>
                <a:t>学校</a:t>
              </a:r>
              <a:endParaRPr lang="zh-CN" altLang="en-US" sz="1600" dirty="0">
                <a:solidFill>
                  <a:sysClr val="windowText" lastClr="000000"/>
                </a:solidFill>
                <a:latin typeface="微软雅黑" panose="020B0503020204020204" pitchFamily="34" charset="-122"/>
                <a:ea typeface="微软雅黑" panose="020B0503020204020204" pitchFamily="34" charset="-122"/>
              </a:endParaRPr>
            </a:p>
            <a:p>
              <a:pPr marL="285750" indent="-285750">
                <a:lnSpc>
                  <a:spcPct val="130000"/>
                </a:lnSpc>
                <a:buFont typeface="Wingdings" panose="05000000000000000000" charset="0"/>
                <a:buChar char="u"/>
              </a:pPr>
              <a:r>
                <a:rPr lang="zh-CN" altLang="en-US" sz="1600" dirty="0">
                  <a:solidFill>
                    <a:sysClr val="windowText" lastClr="000000"/>
                  </a:solidFill>
                  <a:latin typeface="微软雅黑" panose="020B0503020204020204" pitchFamily="34" charset="-122"/>
                  <a:ea typeface="微软雅黑" panose="020B0503020204020204" pitchFamily="34" charset="-122"/>
                </a:rPr>
                <a:t>卫生保健所</a:t>
              </a:r>
              <a:endParaRPr lang="zh-CN" altLang="en-US" sz="1600" dirty="0">
                <a:solidFill>
                  <a:sysClr val="windowText" lastClr="000000"/>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13" name="AutoShape 12"/>
          <p:cNvSpPr>
            <a:spLocks noChangeArrowheads="1"/>
          </p:cNvSpPr>
          <p:nvPr/>
        </p:nvSpPr>
        <p:spPr bwMode="auto">
          <a:xfrm>
            <a:off x="-36195" y="990600"/>
            <a:ext cx="1016635" cy="481330"/>
          </a:xfrm>
          <a:prstGeom prst="homePlate">
            <a:avLst>
              <a:gd name="adj" fmla="val 63872"/>
            </a:avLst>
          </a:prstGeom>
          <a:solidFill>
            <a:srgbClr val="C00000"/>
          </a:solidFill>
          <a:ln w="9525">
            <a:noFill/>
            <a:miter lim="800000"/>
          </a:ln>
        </p:spPr>
        <p:txBody>
          <a:bodyPr wrap="none" lIns="91472" tIns="45736" rIns="91472" bIns="45736" anchor="ctr"/>
          <a:p>
            <a:pPr algn="ctr"/>
            <a:r>
              <a:rPr lang="zh-CN" altLang="en-US" sz="1400" b="1" dirty="0">
                <a:solidFill>
                  <a:prstClr val="white"/>
                </a:solidFill>
                <a:latin typeface="微软雅黑" panose="020B0503020204020204" pitchFamily="34" charset="-122"/>
                <a:ea typeface="微软雅黑" panose="020B0503020204020204" pitchFamily="34" charset="-122"/>
                <a:sym typeface="+mn-ea"/>
              </a:rPr>
              <a:t>《指南》</a:t>
            </a:r>
            <a:endParaRPr lang="zh-CN" altLang="en-US" sz="1400" b="1" dirty="0">
              <a:solidFill>
                <a:prstClr val="white"/>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756920" y="699770"/>
            <a:ext cx="7882890" cy="4397375"/>
          </a:xfrm>
          <a:prstGeom prst="rect">
            <a:avLst/>
          </a:prstGeom>
          <a:noFill/>
          <a:ln w="9525">
            <a:noFill/>
          </a:ln>
        </p:spPr>
        <p:txBody>
          <a:bodyPr wrap="square">
            <a:spAutoFit/>
          </a:bodyPr>
          <a:p>
            <a:pPr indent="0" algn="ctr"/>
            <a:r>
              <a:rPr lang="en-US" altLang="zh-CN" sz="2400" b="1">
                <a:ea typeface="宋体" panose="02010600030101010101" pitchFamily="2" charset="-122"/>
              </a:rPr>
              <a:t>   </a:t>
            </a:r>
            <a:r>
              <a:rPr lang="zh-CN" sz="2400" b="1">
                <a:ea typeface="宋体" panose="02010600030101010101" pitchFamily="2" charset="-122"/>
              </a:rPr>
              <a:t>机构职责</a:t>
            </a:r>
            <a:endParaRPr lang="zh-CN" sz="2400" b="1">
              <a:ea typeface="宋体" panose="02010600030101010101" pitchFamily="2" charset="-122"/>
            </a:endParaRPr>
          </a:p>
          <a:p>
            <a:pPr indent="0"/>
            <a:r>
              <a:rPr lang="zh-CN">
                <a:ea typeface="宋体" panose="02010600030101010101" pitchFamily="2" charset="-122"/>
                <a:sym typeface="+mn-ea"/>
              </a:rPr>
              <a:t> </a:t>
            </a:r>
            <a:r>
              <a:rPr lang="en-US" altLang="zh-CN">
                <a:ea typeface="宋体" panose="02010600030101010101" pitchFamily="2" charset="-122"/>
                <a:sym typeface="+mn-ea"/>
              </a:rPr>
              <a:t>        </a:t>
            </a:r>
            <a:r>
              <a:rPr lang="zh-CN">
                <a:ea typeface="宋体" panose="02010600030101010101" pitchFamily="2" charset="-122"/>
                <a:sym typeface="+mn-ea"/>
              </a:rPr>
              <a:t>一、卫生健康部门职责</a:t>
            </a:r>
            <a:endParaRPr lang="zh-CN">
              <a:ea typeface="宋体" panose="02010600030101010101" pitchFamily="2" charset="-122"/>
              <a:sym typeface="+mn-ea"/>
            </a:endParaRPr>
          </a:p>
          <a:p>
            <a:pPr indent="0">
              <a:lnSpc>
                <a:spcPct val="150000"/>
              </a:lnSpc>
            </a:pPr>
            <a:r>
              <a:rPr lang="en-US" altLang="zh-CN" b="1">
                <a:latin typeface="楷体" panose="02010609060101010101" charset="-122"/>
                <a:ea typeface="楷体" panose="02010609060101010101" charset="-122"/>
                <a:cs typeface="楷体" panose="02010609060101010101" charset="-122"/>
                <a:sym typeface="+mn-ea"/>
              </a:rPr>
              <a:t>   </a:t>
            </a:r>
            <a:r>
              <a:rPr lang="zh-CN" altLang="en-US" b="1">
                <a:latin typeface="楷体" panose="02010609060101010101" charset="-122"/>
                <a:ea typeface="楷体" panose="02010609060101010101" charset="-122"/>
                <a:cs typeface="楷体" panose="02010609060101010101" charset="-122"/>
                <a:sym typeface="+mn-ea"/>
              </a:rPr>
              <a:t>（</a:t>
            </a:r>
            <a:r>
              <a:rPr lang="en-US" altLang="zh-CN" b="1">
                <a:latin typeface="楷体" panose="02010609060101010101" charset="-122"/>
                <a:ea typeface="楷体" panose="02010609060101010101" charset="-122"/>
                <a:cs typeface="楷体" panose="02010609060101010101" charset="-122"/>
                <a:sym typeface="+mn-ea"/>
              </a:rPr>
              <a:t>一）卫生健康行政部门</a:t>
            </a:r>
            <a:endParaRPr lang="en-US" altLang="zh-CN" b="1">
              <a:latin typeface="楷体" panose="02010609060101010101" charset="-122"/>
              <a:ea typeface="楷体" panose="02010609060101010101" charset="-122"/>
              <a:cs typeface="楷体" panose="02010609060101010101" charset="-122"/>
            </a:endParaRPr>
          </a:p>
          <a:p>
            <a:pPr indent="0" algn="just">
              <a:lnSpc>
                <a:spcPct val="120000"/>
              </a:lnSpc>
              <a:spcBef>
                <a:spcPts val="0"/>
              </a:spcBef>
              <a:spcAft>
                <a:spcPts val="0"/>
              </a:spcAft>
            </a:pPr>
            <a:r>
              <a:rPr lang="en-US" altLang="zh-CN" sz="1600">
                <a:latin typeface="宋体" panose="02010600030101010101" pitchFamily="2" charset="-122"/>
                <a:ea typeface="宋体" panose="02010600030101010101" pitchFamily="2" charset="-122"/>
                <a:cs typeface="宋体" panose="02010600030101010101" pitchFamily="2" charset="-122"/>
                <a:sym typeface="+mn-ea"/>
              </a:rPr>
              <a:t>    1.与教育行政部门共同领导学校结核病防控工作，将其纳入当地医疗卫生机构工作计划，实行目标考核。</a:t>
            </a:r>
            <a:endParaRPr lang="en-US" altLang="zh-CN"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20000"/>
              </a:lnSpc>
              <a:spcBef>
                <a:spcPts val="0"/>
              </a:spcBef>
              <a:spcAft>
                <a:spcPts val="0"/>
              </a:spcAft>
            </a:pPr>
            <a:r>
              <a:rPr lang="en-US" altLang="zh-CN" sz="1600">
                <a:latin typeface="宋体" panose="02010600030101010101" pitchFamily="2" charset="-122"/>
                <a:ea typeface="宋体" panose="02010600030101010101" pitchFamily="2" charset="-122"/>
                <a:cs typeface="宋体" panose="02010600030101010101" pitchFamily="2" charset="-122"/>
                <a:sym typeface="+mn-ea"/>
              </a:rPr>
              <a:t>    2.会同教育行政部门制订符合本地区实际情况的学校结核病防控对策和措施，制定防控工作计划，并督促各项防控措施的落实，积极组织各医疗卫生机构、中小学校卫生保健所及学校认真贯彻落实。</a:t>
            </a:r>
            <a:endParaRPr lang="en-US" altLang="zh-CN"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20000"/>
              </a:lnSpc>
              <a:spcBef>
                <a:spcPts val="0"/>
              </a:spcBef>
              <a:spcAft>
                <a:spcPts val="0"/>
              </a:spcAft>
            </a:pPr>
            <a:r>
              <a:rPr lang="en-US" altLang="zh-CN" sz="1600">
                <a:latin typeface="宋体" panose="02010600030101010101" pitchFamily="2" charset="-122"/>
                <a:ea typeface="宋体" panose="02010600030101010101" pitchFamily="2" charset="-122"/>
                <a:cs typeface="宋体" panose="02010600030101010101" pitchFamily="2" charset="-122"/>
                <a:sym typeface="+mn-ea"/>
              </a:rPr>
              <a:t>    3.组织医疗卫生机构为辖区内学校结核病防控工作提供技术支持和指导。</a:t>
            </a:r>
            <a:endParaRPr lang="en-US" altLang="zh-CN"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20000"/>
              </a:lnSpc>
              <a:spcBef>
                <a:spcPts val="0"/>
              </a:spcBef>
              <a:spcAft>
                <a:spcPts val="0"/>
              </a:spcAft>
            </a:pPr>
            <a:r>
              <a:rPr lang="en-US" altLang="zh-CN" sz="1600">
                <a:latin typeface="宋体" panose="02010600030101010101" pitchFamily="2" charset="-122"/>
                <a:ea typeface="宋体" panose="02010600030101010101" pitchFamily="2" charset="-122"/>
                <a:cs typeface="宋体" panose="02010600030101010101" pitchFamily="2" charset="-122"/>
                <a:sym typeface="+mn-ea"/>
              </a:rPr>
              <a:t>    4.制订本地区学校结核病疫情应急处置方案，会同教育行政部门对事件进行调查和核实，组织专家进行风险评估、开展学校结核病突发公共卫生事件的现场调查和处置工作、研判疫情，并会同教育行政部门落实疫情处置经费。</a:t>
            </a:r>
            <a:endParaRPr lang="en-US" altLang="zh-CN"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20000"/>
              </a:lnSpc>
              <a:spcBef>
                <a:spcPts val="0"/>
              </a:spcBef>
              <a:spcAft>
                <a:spcPts val="0"/>
              </a:spcAft>
            </a:pPr>
            <a:r>
              <a:rPr lang="en-US" altLang="zh-CN" sz="1600">
                <a:latin typeface="宋体" panose="02010600030101010101" pitchFamily="2" charset="-122"/>
                <a:ea typeface="宋体" panose="02010600030101010101" pitchFamily="2" charset="-122"/>
                <a:cs typeface="宋体" panose="02010600030101010101" pitchFamily="2" charset="-122"/>
                <a:sym typeface="+mn-ea"/>
              </a:rPr>
              <a:t>    5.向教育行政部门通报辖区内学校肺结核疫情信息。</a:t>
            </a:r>
            <a:endParaRPr lang="en-US" altLang="zh-CN"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20000"/>
              </a:lnSpc>
              <a:spcBef>
                <a:spcPts val="0"/>
              </a:spcBef>
              <a:spcAft>
                <a:spcPts val="0"/>
              </a:spcAft>
            </a:pPr>
            <a:r>
              <a:rPr lang="en-US" altLang="zh-CN" sz="1600">
                <a:latin typeface="宋体" panose="02010600030101010101" pitchFamily="2" charset="-122"/>
                <a:ea typeface="宋体" panose="02010600030101010101" pitchFamily="2" charset="-122"/>
                <a:cs typeface="宋体" panose="02010600030101010101" pitchFamily="2" charset="-122"/>
                <a:sym typeface="+mn-ea"/>
              </a:rPr>
              <a:t>    6.会同教育行政部门对辖区内学校结核病防控工作进行定期监督检查。</a:t>
            </a:r>
            <a:endParaRPr lang="zh-CN" sz="16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13" name="AutoShape 12"/>
          <p:cNvSpPr>
            <a:spLocks noChangeArrowheads="1"/>
          </p:cNvSpPr>
          <p:nvPr/>
        </p:nvSpPr>
        <p:spPr bwMode="auto">
          <a:xfrm>
            <a:off x="-36195" y="990600"/>
            <a:ext cx="1016635" cy="481330"/>
          </a:xfrm>
          <a:prstGeom prst="homePlate">
            <a:avLst>
              <a:gd name="adj" fmla="val 63872"/>
            </a:avLst>
          </a:prstGeom>
          <a:solidFill>
            <a:srgbClr val="C00000"/>
          </a:solidFill>
          <a:ln w="9525">
            <a:noFill/>
            <a:miter lim="800000"/>
          </a:ln>
        </p:spPr>
        <p:txBody>
          <a:bodyPr wrap="none" lIns="91472" tIns="45736" rIns="91472" bIns="45736" anchor="ctr"/>
          <a:p>
            <a:pPr algn="ctr"/>
            <a:r>
              <a:rPr lang="zh-CN" altLang="en-US" sz="1400" b="1" dirty="0">
                <a:solidFill>
                  <a:prstClr val="white"/>
                </a:solidFill>
                <a:latin typeface="微软雅黑" panose="020B0503020204020204" pitchFamily="34" charset="-122"/>
                <a:ea typeface="微软雅黑" panose="020B0503020204020204" pitchFamily="34" charset="-122"/>
                <a:sym typeface="+mn-ea"/>
              </a:rPr>
              <a:t>《指南》</a:t>
            </a:r>
            <a:endParaRPr lang="zh-CN" altLang="en-US" sz="1400" b="1" dirty="0">
              <a:solidFill>
                <a:prstClr val="white"/>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756920" y="699770"/>
            <a:ext cx="8088630" cy="3512820"/>
          </a:xfrm>
          <a:prstGeom prst="rect">
            <a:avLst/>
          </a:prstGeom>
          <a:noFill/>
          <a:ln w="9525">
            <a:noFill/>
          </a:ln>
        </p:spPr>
        <p:txBody>
          <a:bodyPr wrap="square">
            <a:spAutoFit/>
          </a:bodyPr>
          <a:p>
            <a:pPr indent="0" algn="ctr"/>
            <a:r>
              <a:rPr lang="zh-CN" sz="2400" b="1">
                <a:ea typeface="宋体" panose="02010600030101010101" pitchFamily="2" charset="-122"/>
              </a:rPr>
              <a:t>机构职责</a:t>
            </a:r>
            <a:endParaRPr lang="zh-CN" sz="2400" b="1">
              <a:ea typeface="宋体" panose="02010600030101010101" pitchFamily="2" charset="-122"/>
            </a:endParaRPr>
          </a:p>
          <a:p>
            <a:pPr indent="0">
              <a:lnSpc>
                <a:spcPct val="100000"/>
              </a:lnSpc>
            </a:pPr>
            <a:r>
              <a:rPr lang="zh-CN">
                <a:ea typeface="宋体" panose="02010600030101010101" pitchFamily="2" charset="-122"/>
                <a:sym typeface="+mn-ea"/>
              </a:rPr>
              <a:t> </a:t>
            </a:r>
            <a:r>
              <a:rPr lang="en-US" altLang="zh-CN">
                <a:ea typeface="宋体" panose="02010600030101010101" pitchFamily="2" charset="-122"/>
                <a:sym typeface="+mn-ea"/>
              </a:rPr>
              <a:t>        </a:t>
            </a:r>
            <a:r>
              <a:rPr lang="zh-CN">
                <a:ea typeface="宋体" panose="02010600030101010101" pitchFamily="2" charset="-122"/>
                <a:sym typeface="+mn-ea"/>
              </a:rPr>
              <a:t>一、卫生健康部门职责</a:t>
            </a:r>
            <a:endParaRPr lang="zh-CN">
              <a:ea typeface="宋体" panose="02010600030101010101" pitchFamily="2" charset="-122"/>
              <a:sym typeface="+mn-ea"/>
            </a:endParaRPr>
          </a:p>
          <a:p>
            <a:pPr indent="0">
              <a:lnSpc>
                <a:spcPct val="150000"/>
              </a:lnSpc>
            </a:pPr>
            <a:r>
              <a:rPr lang="en-US" altLang="zh-CN" b="1">
                <a:latin typeface="楷体" panose="02010609060101010101" charset="-122"/>
                <a:ea typeface="楷体" panose="02010609060101010101" charset="-122"/>
                <a:cs typeface="楷体" panose="02010609060101010101" charset="-122"/>
                <a:sym typeface="+mn-ea"/>
              </a:rPr>
              <a:t>   </a:t>
            </a:r>
            <a:r>
              <a:rPr lang="zh-CN" altLang="en-US" b="1">
                <a:latin typeface="楷体" panose="02010609060101010101" charset="-122"/>
                <a:ea typeface="楷体" panose="02010609060101010101" charset="-122"/>
                <a:cs typeface="楷体" panose="02010609060101010101" charset="-122"/>
                <a:sym typeface="+mn-ea"/>
              </a:rPr>
              <a:t>（二</a:t>
            </a:r>
            <a:r>
              <a:rPr lang="en-US" altLang="zh-CN" b="1">
                <a:latin typeface="楷体" panose="02010609060101010101" charset="-122"/>
                <a:ea typeface="楷体" panose="02010609060101010101" charset="-122"/>
                <a:cs typeface="楷体" panose="02010609060101010101" charset="-122"/>
                <a:sym typeface="+mn-ea"/>
              </a:rPr>
              <a:t>）疾病预防控制机构</a:t>
            </a:r>
            <a:endParaRPr lang="en-US" altLang="zh-CN" b="1">
              <a:latin typeface="楷体" panose="02010609060101010101" charset="-122"/>
              <a:ea typeface="楷体" panose="02010609060101010101" charset="-122"/>
              <a:cs typeface="楷体" panose="02010609060101010101" charset="-122"/>
              <a:sym typeface="+mn-ea"/>
            </a:endParaRPr>
          </a:p>
          <a:p>
            <a:pPr indent="0" algn="just">
              <a:lnSpc>
                <a:spcPct val="120000"/>
              </a:lnSpc>
              <a:spcBef>
                <a:spcPts val="0"/>
              </a:spcBef>
              <a:spcAft>
                <a:spcPts val="0"/>
              </a:spcAft>
            </a:pPr>
            <a:r>
              <a:rPr lang="en-US" altLang="zh-CN" sz="1600">
                <a:latin typeface="宋体" panose="02010600030101010101" pitchFamily="2" charset="-122"/>
                <a:ea typeface="宋体" panose="02010600030101010101" pitchFamily="2" charset="-122"/>
                <a:cs typeface="宋体" panose="02010600030101010101" pitchFamily="2" charset="-122"/>
                <a:sym typeface="+mn-ea"/>
              </a:rPr>
              <a:t>    1.制定辖区内学校结核病防控工作计划。</a:t>
            </a:r>
            <a:endParaRPr lang="en-US" altLang="zh-CN"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20000"/>
              </a:lnSpc>
              <a:spcBef>
                <a:spcPts val="0"/>
              </a:spcBef>
              <a:spcAft>
                <a:spcPts val="0"/>
              </a:spcAft>
            </a:pPr>
            <a:r>
              <a:rPr lang="en-US" altLang="zh-CN" sz="1600">
                <a:latin typeface="宋体" panose="02010600030101010101" pitchFamily="2" charset="-122"/>
                <a:ea typeface="宋体" panose="02010600030101010101" pitchFamily="2" charset="-122"/>
                <a:cs typeface="宋体" panose="02010600030101010101" pitchFamily="2" charset="-122"/>
                <a:sym typeface="+mn-ea"/>
              </a:rPr>
              <a:t>    2.开展学校结核病防控工作培训。</a:t>
            </a:r>
            <a:endParaRPr lang="en-US" altLang="zh-CN"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20000"/>
              </a:lnSpc>
              <a:spcBef>
                <a:spcPts val="0"/>
              </a:spcBef>
              <a:spcAft>
                <a:spcPts val="0"/>
              </a:spcAft>
            </a:pPr>
            <a:r>
              <a:rPr lang="en-US" altLang="zh-CN" sz="1600">
                <a:latin typeface="宋体" panose="02010600030101010101" pitchFamily="2" charset="-122"/>
                <a:ea typeface="宋体" panose="02010600030101010101" pitchFamily="2" charset="-122"/>
                <a:cs typeface="宋体" panose="02010600030101010101" pitchFamily="2" charset="-122"/>
                <a:sym typeface="+mn-ea"/>
              </a:rPr>
              <a:t>    3.为学校开展结核病防控知识健康教育和健康体检等工作提供技术支持和业务指导。 </a:t>
            </a:r>
            <a:endParaRPr lang="en-US" altLang="zh-CN"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20000"/>
              </a:lnSpc>
              <a:spcBef>
                <a:spcPts val="0"/>
              </a:spcBef>
              <a:spcAft>
                <a:spcPts val="0"/>
              </a:spcAft>
            </a:pPr>
            <a:r>
              <a:rPr lang="en-US" altLang="zh-CN" sz="1600">
                <a:latin typeface="宋体" panose="02010600030101010101" pitchFamily="2" charset="-122"/>
                <a:ea typeface="宋体" panose="02010600030101010101" pitchFamily="2" charset="-122"/>
                <a:cs typeface="宋体" panose="02010600030101010101" pitchFamily="2" charset="-122"/>
                <a:sym typeface="+mn-ea"/>
              </a:rPr>
              <a:t>    4.负责接收学校肺结核单病例预警信号，开展信息核实和预警信号响应工作。</a:t>
            </a:r>
            <a:endParaRPr lang="en-US" altLang="zh-CN"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20000"/>
              </a:lnSpc>
              <a:spcBef>
                <a:spcPts val="0"/>
              </a:spcBef>
              <a:spcAft>
                <a:spcPts val="0"/>
              </a:spcAft>
            </a:pPr>
            <a:r>
              <a:rPr lang="en-US" altLang="zh-CN" sz="1600">
                <a:latin typeface="宋体" panose="02010600030101010101" pitchFamily="2" charset="-122"/>
                <a:ea typeface="宋体" panose="02010600030101010101" pitchFamily="2" charset="-122"/>
                <a:cs typeface="宋体" panose="02010600030101010101" pitchFamily="2" charset="-122"/>
                <a:sym typeface="+mn-ea"/>
              </a:rPr>
              <a:t>    5.开展主动监测，汇总、分析辖区内学校结核病疫情，提出风险管理建议。 </a:t>
            </a:r>
            <a:endParaRPr lang="en-US" altLang="zh-CN"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20000"/>
              </a:lnSpc>
              <a:spcBef>
                <a:spcPts val="0"/>
              </a:spcBef>
              <a:spcAft>
                <a:spcPts val="0"/>
              </a:spcAft>
            </a:pPr>
            <a:r>
              <a:rPr lang="en-US" altLang="zh-CN" sz="1600">
                <a:latin typeface="宋体" panose="02010600030101010101" pitchFamily="2" charset="-122"/>
                <a:ea typeface="宋体" panose="02010600030101010101" pitchFamily="2" charset="-122"/>
                <a:cs typeface="宋体" panose="02010600030101010101" pitchFamily="2" charset="-122"/>
                <a:sym typeface="+mn-ea"/>
              </a:rPr>
              <a:t>    6.负责开展学校结核病散发疫情和突发公共卫生事件的调查与处置，包括组织疫情核实、现场调查、接触者筛查和后续处理、患者管理等，指导学校开展 健康教育和感染控制工作，协助学校开展心理疏导，对事件进行评估。</a:t>
            </a:r>
            <a:endParaRPr lang="en-US" altLang="zh-CN" sz="160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13" name="AutoShape 12"/>
          <p:cNvSpPr>
            <a:spLocks noChangeArrowheads="1"/>
          </p:cNvSpPr>
          <p:nvPr/>
        </p:nvSpPr>
        <p:spPr bwMode="auto">
          <a:xfrm>
            <a:off x="-36195" y="990600"/>
            <a:ext cx="1016635" cy="481330"/>
          </a:xfrm>
          <a:prstGeom prst="homePlate">
            <a:avLst>
              <a:gd name="adj" fmla="val 63872"/>
            </a:avLst>
          </a:prstGeom>
          <a:solidFill>
            <a:srgbClr val="C00000"/>
          </a:solidFill>
          <a:ln w="9525">
            <a:noFill/>
            <a:miter lim="800000"/>
          </a:ln>
        </p:spPr>
        <p:txBody>
          <a:bodyPr wrap="none" lIns="91472" tIns="45736" rIns="91472" bIns="45736" anchor="ctr"/>
          <a:p>
            <a:pPr algn="ctr"/>
            <a:r>
              <a:rPr lang="zh-CN" altLang="en-US" sz="1400" b="1" dirty="0">
                <a:solidFill>
                  <a:prstClr val="white"/>
                </a:solidFill>
                <a:latin typeface="微软雅黑" panose="020B0503020204020204" pitchFamily="34" charset="-122"/>
                <a:ea typeface="微软雅黑" panose="020B0503020204020204" pitchFamily="34" charset="-122"/>
                <a:sym typeface="+mn-ea"/>
              </a:rPr>
              <a:t>《指南》</a:t>
            </a:r>
            <a:endParaRPr lang="zh-CN" altLang="en-US" sz="1400" b="1" dirty="0">
              <a:solidFill>
                <a:prstClr val="white"/>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756920" y="699770"/>
            <a:ext cx="8088630" cy="3512820"/>
          </a:xfrm>
          <a:prstGeom prst="rect">
            <a:avLst/>
          </a:prstGeom>
          <a:noFill/>
          <a:ln w="9525">
            <a:noFill/>
          </a:ln>
        </p:spPr>
        <p:txBody>
          <a:bodyPr wrap="square">
            <a:spAutoFit/>
          </a:bodyPr>
          <a:p>
            <a:pPr indent="0" algn="ctr"/>
            <a:r>
              <a:rPr lang="zh-CN" sz="2400" b="1">
                <a:ea typeface="宋体" panose="02010600030101010101" pitchFamily="2" charset="-122"/>
              </a:rPr>
              <a:t>机构职责</a:t>
            </a:r>
            <a:endParaRPr lang="zh-CN" sz="2400" b="1">
              <a:ea typeface="宋体" panose="02010600030101010101" pitchFamily="2" charset="-122"/>
            </a:endParaRPr>
          </a:p>
          <a:p>
            <a:pPr indent="0"/>
            <a:r>
              <a:rPr lang="zh-CN">
                <a:ea typeface="宋体" panose="02010600030101010101" pitchFamily="2" charset="-122"/>
                <a:sym typeface="+mn-ea"/>
              </a:rPr>
              <a:t> </a:t>
            </a:r>
            <a:r>
              <a:rPr lang="en-US" altLang="zh-CN">
                <a:ea typeface="宋体" panose="02010600030101010101" pitchFamily="2" charset="-122"/>
                <a:sym typeface="+mn-ea"/>
              </a:rPr>
              <a:t>        </a:t>
            </a:r>
            <a:r>
              <a:rPr lang="zh-CN">
                <a:ea typeface="宋体" panose="02010600030101010101" pitchFamily="2" charset="-122"/>
                <a:sym typeface="+mn-ea"/>
              </a:rPr>
              <a:t>一、卫生健康部门职责</a:t>
            </a:r>
            <a:endParaRPr lang="zh-CN">
              <a:ea typeface="宋体" panose="02010600030101010101" pitchFamily="2" charset="-122"/>
              <a:sym typeface="+mn-ea"/>
            </a:endParaRPr>
          </a:p>
          <a:p>
            <a:pPr indent="0">
              <a:lnSpc>
                <a:spcPct val="150000"/>
              </a:lnSpc>
            </a:pPr>
            <a:r>
              <a:rPr lang="en-US" altLang="zh-CN" b="1">
                <a:latin typeface="楷体" panose="02010609060101010101" charset="-122"/>
                <a:ea typeface="楷体" panose="02010609060101010101" charset="-122"/>
                <a:cs typeface="楷体" panose="02010609060101010101" charset="-122"/>
                <a:sym typeface="+mn-ea"/>
              </a:rPr>
              <a:t>   </a:t>
            </a:r>
            <a:r>
              <a:rPr lang="zh-CN" altLang="en-US" b="1">
                <a:latin typeface="楷体" panose="02010609060101010101" charset="-122"/>
                <a:ea typeface="楷体" panose="02010609060101010101" charset="-122"/>
                <a:cs typeface="楷体" panose="02010609060101010101" charset="-122"/>
                <a:sym typeface="+mn-ea"/>
              </a:rPr>
              <a:t>（三</a:t>
            </a:r>
            <a:r>
              <a:rPr lang="en-US" altLang="zh-CN" b="1">
                <a:latin typeface="楷体" panose="02010609060101010101" charset="-122"/>
                <a:ea typeface="楷体" panose="02010609060101010101" charset="-122"/>
                <a:cs typeface="楷体" panose="02010609060101010101" charset="-122"/>
                <a:sym typeface="+mn-ea"/>
              </a:rPr>
              <a:t>）医疗机构</a:t>
            </a:r>
            <a:endParaRPr lang="en-US" altLang="zh-CN" b="1">
              <a:latin typeface="楷体" panose="02010609060101010101" charset="-122"/>
              <a:ea typeface="楷体" panose="02010609060101010101" charset="-122"/>
              <a:cs typeface="楷体" panose="02010609060101010101" charset="-122"/>
              <a:sym typeface="+mn-ea"/>
            </a:endParaRPr>
          </a:p>
          <a:p>
            <a:pPr indent="0" algn="just">
              <a:lnSpc>
                <a:spcPct val="120000"/>
              </a:lnSpc>
              <a:spcBef>
                <a:spcPts val="0"/>
              </a:spcBef>
              <a:spcAft>
                <a:spcPts val="0"/>
              </a:spcAft>
            </a:pPr>
            <a:r>
              <a:rPr lang="en-US" altLang="zh-CN" sz="1600">
                <a:latin typeface="宋体" panose="02010600030101010101" pitchFamily="2" charset="-122"/>
                <a:ea typeface="宋体" panose="02010600030101010101" pitchFamily="2" charset="-122"/>
                <a:cs typeface="宋体" panose="02010600030101010101" pitchFamily="2" charset="-122"/>
                <a:sym typeface="+mn-ea"/>
              </a:rPr>
              <a:t>    1.结核病定点医疗机构负责学校肺结核患者的诊断、报告、登记、治疗、健康教育、开具休复学/休复课诊断证明和随访管理工作；协助开展接触者筛查和疫情处置工作，开展住院患者的感染控制管理，负责预防性治疗及其随访检查工作。</a:t>
            </a:r>
            <a:endParaRPr lang="en-US" altLang="zh-CN"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20000"/>
              </a:lnSpc>
              <a:spcBef>
                <a:spcPts val="0"/>
              </a:spcBef>
              <a:spcAft>
                <a:spcPts val="0"/>
              </a:spcAft>
            </a:pPr>
            <a:r>
              <a:rPr lang="en-US" altLang="zh-CN" sz="1600">
                <a:latin typeface="宋体" panose="02010600030101010101" pitchFamily="2" charset="-122"/>
                <a:ea typeface="宋体" panose="02010600030101010101" pitchFamily="2" charset="-122"/>
                <a:cs typeface="宋体" panose="02010600030101010101" pitchFamily="2" charset="-122"/>
                <a:sym typeface="+mn-ea"/>
              </a:rPr>
              <a:t>    2.非结核病定点医疗机构负责及时、规范报告发现的学校肺结核患者或疑似肺结核患者，并立即转诊至辖区内结核病定点医疗机构。 </a:t>
            </a:r>
            <a:endParaRPr lang="en-US" altLang="zh-CN"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20000"/>
              </a:lnSpc>
              <a:spcBef>
                <a:spcPts val="0"/>
              </a:spcBef>
              <a:spcAft>
                <a:spcPts val="0"/>
              </a:spcAft>
            </a:pPr>
            <a:r>
              <a:rPr lang="en-US" altLang="zh-CN" sz="1600">
                <a:latin typeface="宋体" panose="02010600030101010101" pitchFamily="2" charset="-122"/>
                <a:ea typeface="宋体" panose="02010600030101010101" pitchFamily="2" charset="-122"/>
                <a:cs typeface="宋体" panose="02010600030101010101" pitchFamily="2" charset="-122"/>
                <a:sym typeface="+mn-ea"/>
              </a:rPr>
              <a:t>    3.基层医疗卫生机构协助疾病预防控制机构开展学校肺结核患者的信息核实工作，并在疾病预防控制机构的指导下，对肺结核疑似患者和患者进行转诊、追踪，开展接触者筛查，做好患者出院后或居家治疗期间的服药管理和健康教育工作。</a:t>
            </a:r>
            <a:endParaRPr lang="en-US" altLang="zh-CN" sz="160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13" name="AutoShape 12"/>
          <p:cNvSpPr>
            <a:spLocks noChangeArrowheads="1"/>
          </p:cNvSpPr>
          <p:nvPr/>
        </p:nvSpPr>
        <p:spPr bwMode="auto">
          <a:xfrm>
            <a:off x="-36195" y="990600"/>
            <a:ext cx="1016635" cy="481330"/>
          </a:xfrm>
          <a:prstGeom prst="homePlate">
            <a:avLst>
              <a:gd name="adj" fmla="val 63872"/>
            </a:avLst>
          </a:prstGeom>
          <a:solidFill>
            <a:srgbClr val="C00000"/>
          </a:solidFill>
          <a:ln w="9525">
            <a:noFill/>
            <a:miter lim="800000"/>
          </a:ln>
        </p:spPr>
        <p:txBody>
          <a:bodyPr wrap="none" lIns="91472" tIns="45736" rIns="91472" bIns="45736" anchor="ctr"/>
          <a:p>
            <a:pPr algn="ctr"/>
            <a:r>
              <a:rPr lang="zh-CN" altLang="en-US" sz="1400" b="1" dirty="0">
                <a:solidFill>
                  <a:prstClr val="white"/>
                </a:solidFill>
                <a:latin typeface="微软雅黑" panose="020B0503020204020204" pitchFamily="34" charset="-122"/>
                <a:ea typeface="微软雅黑" panose="020B0503020204020204" pitchFamily="34" charset="-122"/>
                <a:sym typeface="+mn-ea"/>
              </a:rPr>
              <a:t>《指南》</a:t>
            </a:r>
            <a:endParaRPr lang="zh-CN" altLang="en-US" sz="1400" b="1" dirty="0">
              <a:solidFill>
                <a:prstClr val="white"/>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756920" y="699770"/>
            <a:ext cx="8088630" cy="2922905"/>
          </a:xfrm>
          <a:prstGeom prst="rect">
            <a:avLst/>
          </a:prstGeom>
          <a:noFill/>
          <a:ln w="9525">
            <a:noFill/>
          </a:ln>
        </p:spPr>
        <p:txBody>
          <a:bodyPr wrap="square">
            <a:spAutoFit/>
          </a:bodyPr>
          <a:p>
            <a:pPr indent="0" algn="ctr"/>
            <a:r>
              <a:rPr lang="zh-CN" sz="2400" b="1">
                <a:ea typeface="宋体" panose="02010600030101010101" pitchFamily="2" charset="-122"/>
              </a:rPr>
              <a:t>机构职责</a:t>
            </a:r>
            <a:endParaRPr lang="zh-CN" sz="2400" b="1">
              <a:ea typeface="宋体" panose="02010600030101010101" pitchFamily="2" charset="-122"/>
            </a:endParaRPr>
          </a:p>
          <a:p>
            <a:pPr indent="0"/>
            <a:r>
              <a:rPr lang="zh-CN">
                <a:ea typeface="宋体" panose="02010600030101010101" pitchFamily="2" charset="-122"/>
                <a:sym typeface="+mn-ea"/>
              </a:rPr>
              <a:t> </a:t>
            </a:r>
            <a:r>
              <a:rPr lang="en-US" altLang="zh-CN">
                <a:ea typeface="宋体" panose="02010600030101010101" pitchFamily="2" charset="-122"/>
                <a:sym typeface="+mn-ea"/>
              </a:rPr>
              <a:t>        </a:t>
            </a:r>
            <a:r>
              <a:rPr lang="zh-CN">
                <a:ea typeface="宋体" panose="02010600030101010101" pitchFamily="2" charset="-122"/>
                <a:sym typeface="+mn-ea"/>
              </a:rPr>
              <a:t>一、卫生健康部门职责</a:t>
            </a:r>
            <a:endParaRPr lang="zh-CN">
              <a:ea typeface="宋体" panose="02010600030101010101" pitchFamily="2" charset="-122"/>
              <a:sym typeface="+mn-ea"/>
            </a:endParaRPr>
          </a:p>
          <a:p>
            <a:pPr indent="0">
              <a:lnSpc>
                <a:spcPct val="150000"/>
              </a:lnSpc>
            </a:pPr>
            <a:r>
              <a:rPr lang="en-US" altLang="zh-CN" b="1">
                <a:latin typeface="楷体" panose="02010609060101010101" charset="-122"/>
                <a:ea typeface="楷体" panose="02010609060101010101" charset="-122"/>
                <a:cs typeface="楷体" panose="02010609060101010101" charset="-122"/>
                <a:sym typeface="+mn-ea"/>
              </a:rPr>
              <a:t>   </a:t>
            </a:r>
            <a:r>
              <a:rPr lang="zh-CN" altLang="en-US" b="1">
                <a:latin typeface="楷体" panose="02010609060101010101" charset="-122"/>
                <a:ea typeface="楷体" panose="02010609060101010101" charset="-122"/>
                <a:cs typeface="楷体" panose="02010609060101010101" charset="-122"/>
                <a:sym typeface="+mn-ea"/>
              </a:rPr>
              <a:t>（四</a:t>
            </a:r>
            <a:r>
              <a:rPr lang="en-US" altLang="zh-CN" b="1">
                <a:latin typeface="楷体" panose="02010609060101010101" charset="-122"/>
                <a:ea typeface="楷体" panose="02010609060101010101" charset="-122"/>
                <a:cs typeface="楷体" panose="02010609060101010101" charset="-122"/>
                <a:sym typeface="+mn-ea"/>
              </a:rPr>
              <a:t>）卫生监督机构</a:t>
            </a:r>
            <a:endParaRPr lang="en-US" altLang="zh-CN" b="1">
              <a:latin typeface="楷体" panose="02010609060101010101" charset="-122"/>
              <a:ea typeface="楷体" panose="02010609060101010101" charset="-122"/>
              <a:cs typeface="楷体" panose="02010609060101010101" charset="-122"/>
              <a:sym typeface="+mn-ea"/>
            </a:endParaRPr>
          </a:p>
          <a:p>
            <a:pPr indent="0" algn="just">
              <a:lnSpc>
                <a:spcPct val="120000"/>
              </a:lnSpc>
              <a:spcBef>
                <a:spcPts val="0"/>
              </a:spcBef>
              <a:spcAft>
                <a:spcPts val="0"/>
              </a:spcAft>
            </a:pPr>
            <a:r>
              <a:rPr lang="en-US" altLang="zh-CN" sz="1600">
                <a:latin typeface="宋体" panose="02010600030101010101" pitchFamily="2" charset="-122"/>
                <a:ea typeface="宋体" panose="02010600030101010101" pitchFamily="2" charset="-122"/>
                <a:cs typeface="宋体" panose="02010600030101010101" pitchFamily="2" charset="-122"/>
                <a:sym typeface="+mn-ea"/>
              </a:rPr>
              <a:t>    1.负责对学校结核病防治工作制度建立、医务室/保健室/卫生室和校医院成立、疫情报告人确定等进行监督检查。 </a:t>
            </a:r>
            <a:endParaRPr lang="en-US" altLang="zh-CN"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20000"/>
              </a:lnSpc>
              <a:spcBef>
                <a:spcPts val="0"/>
              </a:spcBef>
              <a:spcAft>
                <a:spcPts val="0"/>
              </a:spcAft>
            </a:pPr>
            <a:r>
              <a:rPr lang="en-US" altLang="zh-CN" sz="1600">
                <a:latin typeface="宋体" panose="02010600030101010101" pitchFamily="2" charset="-122"/>
                <a:ea typeface="宋体" panose="02010600030101010101" pitchFamily="2" charset="-122"/>
                <a:cs typeface="宋体" panose="02010600030101010101" pitchFamily="2" charset="-122"/>
                <a:sym typeface="+mn-ea"/>
              </a:rPr>
              <a:t>    2.负责对学校内影响学生健康的环境、食品等卫生工作进行监督检查。 </a:t>
            </a:r>
            <a:endParaRPr lang="en-US" altLang="zh-CN"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20000"/>
              </a:lnSpc>
              <a:spcBef>
                <a:spcPts val="0"/>
              </a:spcBef>
              <a:spcAft>
                <a:spcPts val="0"/>
              </a:spcAft>
            </a:pPr>
            <a:r>
              <a:rPr lang="en-US" altLang="zh-CN" sz="1600">
                <a:latin typeface="宋体" panose="02010600030101010101" pitchFamily="2" charset="-122"/>
                <a:ea typeface="宋体" panose="02010600030101010101" pitchFamily="2" charset="-122"/>
                <a:cs typeface="宋体" panose="02010600030101010101" pitchFamily="2" charset="-122"/>
                <a:sym typeface="+mn-ea"/>
              </a:rPr>
              <a:t>    3.负责对新改扩建学校实施卫生相关审查。 </a:t>
            </a:r>
            <a:endParaRPr lang="en-US" altLang="zh-CN"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20000"/>
              </a:lnSpc>
              <a:spcBef>
                <a:spcPts val="0"/>
              </a:spcBef>
              <a:spcAft>
                <a:spcPts val="0"/>
              </a:spcAft>
            </a:pPr>
            <a:r>
              <a:rPr lang="en-US" altLang="zh-CN" sz="1600">
                <a:latin typeface="宋体" panose="02010600030101010101" pitchFamily="2" charset="-122"/>
                <a:ea typeface="宋体" panose="02010600030101010101" pitchFamily="2" charset="-122"/>
                <a:cs typeface="宋体" panose="02010600030101010101" pitchFamily="2" charset="-122"/>
                <a:sym typeface="+mn-ea"/>
              </a:rPr>
              <a:t>    4.负责对医疗机构传染病报告的规范性、及时性、准确性进行监督检查。 </a:t>
            </a:r>
            <a:endParaRPr lang="en-US" altLang="zh-CN"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20000"/>
              </a:lnSpc>
              <a:spcBef>
                <a:spcPts val="0"/>
              </a:spcBef>
              <a:spcAft>
                <a:spcPts val="0"/>
              </a:spcAft>
            </a:pPr>
            <a:r>
              <a:rPr lang="en-US" altLang="zh-CN" sz="1600">
                <a:latin typeface="宋体" panose="02010600030101010101" pitchFamily="2" charset="-122"/>
                <a:ea typeface="宋体" panose="02010600030101010101" pitchFamily="2" charset="-122"/>
                <a:cs typeface="宋体" panose="02010600030101010101" pitchFamily="2" charset="-122"/>
                <a:sym typeface="+mn-ea"/>
              </a:rPr>
              <a:t>    5.负责对疾病预防控制机构开展主动监测、疫情调查及处置工作进行监督检查。</a:t>
            </a:r>
            <a:endParaRPr lang="en-US" altLang="zh-CN" sz="160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13" name="AutoShape 12"/>
          <p:cNvSpPr>
            <a:spLocks noChangeArrowheads="1"/>
          </p:cNvSpPr>
          <p:nvPr/>
        </p:nvSpPr>
        <p:spPr bwMode="auto">
          <a:xfrm>
            <a:off x="-36195" y="990600"/>
            <a:ext cx="1016635" cy="481330"/>
          </a:xfrm>
          <a:prstGeom prst="homePlate">
            <a:avLst>
              <a:gd name="adj" fmla="val 63872"/>
            </a:avLst>
          </a:prstGeom>
          <a:solidFill>
            <a:srgbClr val="C00000"/>
          </a:solidFill>
          <a:ln w="9525">
            <a:noFill/>
            <a:miter lim="800000"/>
          </a:ln>
        </p:spPr>
        <p:txBody>
          <a:bodyPr wrap="none" lIns="91472" tIns="45736" rIns="91472" bIns="45736" anchor="ctr"/>
          <a:p>
            <a:pPr algn="ctr"/>
            <a:r>
              <a:rPr lang="zh-CN" altLang="en-US" sz="1400" b="1" dirty="0">
                <a:solidFill>
                  <a:prstClr val="white"/>
                </a:solidFill>
                <a:latin typeface="微软雅黑" panose="020B0503020204020204" pitchFamily="34" charset="-122"/>
                <a:ea typeface="微软雅黑" panose="020B0503020204020204" pitchFamily="34" charset="-122"/>
                <a:sym typeface="+mn-ea"/>
              </a:rPr>
              <a:t>《指南》</a:t>
            </a:r>
            <a:endParaRPr lang="zh-CN" altLang="en-US" sz="1400" b="1" dirty="0">
              <a:solidFill>
                <a:prstClr val="white"/>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756920" y="699770"/>
            <a:ext cx="8088630" cy="4397375"/>
          </a:xfrm>
          <a:prstGeom prst="rect">
            <a:avLst/>
          </a:prstGeom>
          <a:noFill/>
          <a:ln w="9525">
            <a:noFill/>
          </a:ln>
        </p:spPr>
        <p:txBody>
          <a:bodyPr wrap="square">
            <a:spAutoFit/>
          </a:bodyPr>
          <a:p>
            <a:pPr indent="0" algn="ctr"/>
            <a:r>
              <a:rPr lang="zh-CN" sz="2400" b="1">
                <a:ea typeface="宋体" panose="02010600030101010101" pitchFamily="2" charset="-122"/>
              </a:rPr>
              <a:t>机构职责</a:t>
            </a:r>
            <a:endParaRPr lang="zh-CN" sz="2400" b="1">
              <a:ea typeface="宋体" panose="02010600030101010101" pitchFamily="2" charset="-122"/>
            </a:endParaRPr>
          </a:p>
          <a:p>
            <a:pPr indent="0"/>
            <a:r>
              <a:rPr lang="zh-CN">
                <a:ea typeface="宋体" panose="02010600030101010101" pitchFamily="2" charset="-122"/>
                <a:sym typeface="+mn-ea"/>
              </a:rPr>
              <a:t> </a:t>
            </a:r>
            <a:r>
              <a:rPr lang="en-US" altLang="zh-CN">
                <a:ea typeface="宋体" panose="02010600030101010101" pitchFamily="2" charset="-122"/>
                <a:sym typeface="+mn-ea"/>
              </a:rPr>
              <a:t>        </a:t>
            </a:r>
            <a:r>
              <a:rPr lang="zh-CN">
                <a:ea typeface="宋体" panose="02010600030101010101" pitchFamily="2" charset="-122"/>
                <a:sym typeface="+mn-ea"/>
              </a:rPr>
              <a:t>二、教育部门职责</a:t>
            </a:r>
            <a:endParaRPr lang="zh-CN">
              <a:ea typeface="宋体" panose="02010600030101010101" pitchFamily="2" charset="-122"/>
              <a:sym typeface="+mn-ea"/>
            </a:endParaRPr>
          </a:p>
          <a:p>
            <a:pPr indent="0">
              <a:lnSpc>
                <a:spcPct val="150000"/>
              </a:lnSpc>
            </a:pPr>
            <a:r>
              <a:rPr lang="en-US" altLang="zh-CN" b="1">
                <a:latin typeface="楷体" panose="02010609060101010101" charset="-122"/>
                <a:ea typeface="楷体" panose="02010609060101010101" charset="-122"/>
                <a:cs typeface="楷体" panose="02010609060101010101" charset="-122"/>
                <a:sym typeface="+mn-ea"/>
              </a:rPr>
              <a:t>   </a:t>
            </a:r>
            <a:r>
              <a:rPr lang="zh-CN" altLang="en-US" b="1">
                <a:latin typeface="楷体" panose="02010609060101010101" charset="-122"/>
                <a:ea typeface="楷体" panose="02010609060101010101" charset="-122"/>
                <a:cs typeface="楷体" panose="02010609060101010101" charset="-122"/>
                <a:sym typeface="+mn-ea"/>
              </a:rPr>
              <a:t>（一</a:t>
            </a:r>
            <a:r>
              <a:rPr lang="en-US" altLang="zh-CN" b="1">
                <a:latin typeface="楷体" panose="02010609060101010101" charset="-122"/>
                <a:ea typeface="楷体" panose="02010609060101010101" charset="-122"/>
                <a:cs typeface="楷体" panose="02010609060101010101" charset="-122"/>
                <a:sym typeface="+mn-ea"/>
              </a:rPr>
              <a:t>）教育行政部门</a:t>
            </a:r>
            <a:endParaRPr lang="en-US" altLang="zh-CN" b="1">
              <a:latin typeface="楷体" panose="02010609060101010101" charset="-122"/>
              <a:ea typeface="楷体" panose="02010609060101010101" charset="-122"/>
              <a:cs typeface="楷体" panose="02010609060101010101" charset="-122"/>
              <a:sym typeface="+mn-ea"/>
            </a:endParaRPr>
          </a:p>
          <a:p>
            <a:pPr indent="0" algn="just">
              <a:lnSpc>
                <a:spcPct val="120000"/>
              </a:lnSpc>
              <a:spcBef>
                <a:spcPts val="0"/>
              </a:spcBef>
              <a:spcAft>
                <a:spcPts val="0"/>
              </a:spcAft>
            </a:pPr>
            <a:r>
              <a:rPr lang="en-US" altLang="zh-CN" sz="1600">
                <a:latin typeface="宋体" panose="02010600030101010101" pitchFamily="2" charset="-122"/>
                <a:ea typeface="宋体" panose="02010600030101010101" pitchFamily="2" charset="-122"/>
                <a:cs typeface="宋体" panose="02010600030101010101" pitchFamily="2" charset="-122"/>
                <a:sym typeface="+mn-ea"/>
              </a:rPr>
              <a:t>    1.与卫生健康行政部门共同领导学校结核病防控工作，将其纳入对学校的年度目标责任制考核内容，组织学校和卫生保健所认真贯彻落实。</a:t>
            </a:r>
            <a:endParaRPr lang="en-US" altLang="zh-CN"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20000"/>
              </a:lnSpc>
              <a:spcBef>
                <a:spcPts val="0"/>
              </a:spcBef>
              <a:spcAft>
                <a:spcPts val="0"/>
              </a:spcAft>
            </a:pPr>
            <a:r>
              <a:rPr lang="en-US" altLang="zh-CN" sz="1600">
                <a:latin typeface="宋体" panose="02010600030101010101" pitchFamily="2" charset="-122"/>
                <a:ea typeface="宋体" panose="02010600030101010101" pitchFamily="2" charset="-122"/>
                <a:cs typeface="宋体" panose="02010600030101010101" pitchFamily="2" charset="-122"/>
                <a:sym typeface="+mn-ea"/>
              </a:rPr>
              <a:t>    2.配合卫生健康等部门，制定符合本地区实际的学校结核病防控对策、措施和工作计划，并督促学校落实各项防控措施。</a:t>
            </a:r>
            <a:endParaRPr lang="en-US" altLang="zh-CN"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20000"/>
              </a:lnSpc>
              <a:spcBef>
                <a:spcPts val="0"/>
              </a:spcBef>
              <a:spcAft>
                <a:spcPts val="0"/>
              </a:spcAft>
            </a:pPr>
            <a:r>
              <a:rPr lang="en-US" altLang="zh-CN" sz="1600">
                <a:latin typeface="宋体" panose="02010600030101010101" pitchFamily="2" charset="-122"/>
                <a:ea typeface="宋体" panose="02010600030101010101" pitchFamily="2" charset="-122"/>
                <a:cs typeface="宋体" panose="02010600030101010101" pitchFamily="2" charset="-122"/>
                <a:sym typeface="+mn-ea"/>
              </a:rPr>
              <a:t>    3.会同卫生健康等部门，制定并落实本地区学校健康体检、结核病检查/筛查方案；汇总辖区内所有学校的健康体检结果，并告知卫生健康行政部门。</a:t>
            </a:r>
            <a:endParaRPr lang="en-US" altLang="zh-CN"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20000"/>
              </a:lnSpc>
              <a:spcBef>
                <a:spcPts val="0"/>
              </a:spcBef>
              <a:spcAft>
                <a:spcPts val="0"/>
              </a:spcAft>
            </a:pPr>
            <a:r>
              <a:rPr lang="en-US" altLang="zh-CN" sz="1600">
                <a:latin typeface="宋体" panose="02010600030101010101" pitchFamily="2" charset="-122"/>
                <a:ea typeface="宋体" panose="02010600030101010101" pitchFamily="2" charset="-122"/>
                <a:cs typeface="宋体" panose="02010600030101010101" pitchFamily="2" charset="-122"/>
                <a:sym typeface="+mn-ea"/>
              </a:rPr>
              <a:t>    4.会同卫生健康部门，对辖区内学校结核病防控工作进行定期督导检查。</a:t>
            </a:r>
            <a:endParaRPr lang="en-US" altLang="zh-CN"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20000"/>
              </a:lnSpc>
              <a:spcBef>
                <a:spcPts val="0"/>
              </a:spcBef>
              <a:spcAft>
                <a:spcPts val="0"/>
              </a:spcAft>
            </a:pPr>
            <a:r>
              <a:rPr lang="en-US" altLang="zh-CN" sz="1600">
                <a:latin typeface="宋体" panose="02010600030101010101" pitchFamily="2" charset="-122"/>
                <a:ea typeface="宋体" panose="02010600030101010101" pitchFamily="2" charset="-122"/>
                <a:cs typeface="宋体" panose="02010600030101010101" pitchFamily="2" charset="-122"/>
                <a:sym typeface="+mn-ea"/>
              </a:rPr>
              <a:t>    5.在卫生健康机构指导下，组织开展对校医等有关人员的结核病防控工作培训</a:t>
            </a:r>
            <a:r>
              <a:rPr lang="zh-CN" altLang="en-US" sz="1600">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20000"/>
              </a:lnSpc>
              <a:spcBef>
                <a:spcPts val="0"/>
              </a:spcBef>
              <a:spcAft>
                <a:spcPts val="0"/>
              </a:spcAft>
            </a:pPr>
            <a:r>
              <a:rPr lang="en-US" altLang="zh-CN" sz="1600">
                <a:latin typeface="宋体" panose="02010600030101010101" pitchFamily="2" charset="-122"/>
                <a:ea typeface="宋体" panose="02010600030101010101" pitchFamily="2" charset="-122"/>
                <a:cs typeface="宋体" panose="02010600030101010101" pitchFamily="2" charset="-122"/>
                <a:sym typeface="+mn-ea"/>
              </a:rPr>
              <a:t>    6.配合卫生健康部门监测辖区内学校结核病发病情况，适时发布预警信息。</a:t>
            </a:r>
            <a:endParaRPr lang="en-US" altLang="zh-CN"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20000"/>
              </a:lnSpc>
              <a:spcBef>
                <a:spcPts val="0"/>
              </a:spcBef>
              <a:spcAft>
                <a:spcPts val="0"/>
              </a:spcAft>
            </a:pPr>
            <a:r>
              <a:rPr lang="en-US" altLang="zh-CN" sz="1600">
                <a:latin typeface="宋体" panose="02010600030101010101" pitchFamily="2" charset="-122"/>
                <a:ea typeface="宋体" panose="02010600030101010101" pitchFamily="2" charset="-122"/>
                <a:cs typeface="宋体" panose="02010600030101010101" pitchFamily="2" charset="-122"/>
                <a:sym typeface="+mn-ea"/>
              </a:rPr>
              <a:t>    7.会同卫生健康部门落实学校结核病疫情处置经费，协助卫生健康部门做好疫情的调查处置等工作。</a:t>
            </a:r>
            <a:endParaRPr lang="en-US" altLang="zh-CN" sz="160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txBox="1"/>
          <p:nvPr/>
        </p:nvSpPr>
        <p:spPr>
          <a:xfrm>
            <a:off x="867224" y="914931"/>
            <a:ext cx="2256285" cy="504056"/>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b="1" dirty="0" smtClean="0">
                <a:solidFill>
                  <a:schemeClr val="accent1"/>
                </a:solidFill>
                <a:latin typeface="微软雅黑" panose="020B0503020204020204" pitchFamily="34" charset="-122"/>
                <a:ea typeface="微软雅黑" panose="020B0503020204020204" pitchFamily="34" charset="-122"/>
              </a:rPr>
              <a:t>主要内容</a:t>
            </a:r>
            <a:endParaRPr lang="zh-CN" sz="1800" b="1" dirty="0">
              <a:solidFill>
                <a:schemeClr val="accent1"/>
              </a:solidFill>
              <a:latin typeface="微软雅黑" panose="020B0503020204020204" pitchFamily="34" charset="-122"/>
              <a:ea typeface="微软雅黑" panose="020B0503020204020204" pitchFamily="34" charset="-122"/>
            </a:endParaRPr>
          </a:p>
        </p:txBody>
      </p:sp>
      <p:sp>
        <p:nvSpPr>
          <p:cNvPr id="11" name="Parallelogram 21"/>
          <p:cNvSpPr/>
          <p:nvPr/>
        </p:nvSpPr>
        <p:spPr>
          <a:xfrm>
            <a:off x="7136070" y="-2866"/>
            <a:ext cx="1658880" cy="3606733"/>
          </a:xfrm>
          <a:prstGeom prst="parallelogram">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22"/>
          <p:cNvSpPr/>
          <p:nvPr/>
        </p:nvSpPr>
        <p:spPr>
          <a:xfrm>
            <a:off x="7596336" y="1536767"/>
            <a:ext cx="1658880" cy="3606733"/>
          </a:xfrm>
          <a:prstGeom prst="parallelogram">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直接连接符 12"/>
          <p:cNvCxnSpPr/>
          <p:nvPr/>
        </p:nvCxnSpPr>
        <p:spPr>
          <a:xfrm>
            <a:off x="978872" y="1544039"/>
            <a:ext cx="5472608"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6152189" y="1077866"/>
            <a:ext cx="341135" cy="341756"/>
            <a:chOff x="6084168" y="1274820"/>
            <a:chExt cx="432048" cy="432834"/>
          </a:xfrm>
        </p:grpSpPr>
        <p:sp>
          <p:nvSpPr>
            <p:cNvPr id="27"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8"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29" name="组合 28"/>
          <p:cNvGrpSpPr/>
          <p:nvPr/>
        </p:nvGrpSpPr>
        <p:grpSpPr>
          <a:xfrm>
            <a:off x="5166969" y="1078093"/>
            <a:ext cx="341135" cy="341135"/>
            <a:chOff x="4788024" y="1275213"/>
            <a:chExt cx="432048" cy="432048"/>
          </a:xfrm>
        </p:grpSpPr>
        <p:sp>
          <p:nvSpPr>
            <p:cNvPr id="30"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1"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2" name="组合 31"/>
          <p:cNvGrpSpPr/>
          <p:nvPr/>
        </p:nvGrpSpPr>
        <p:grpSpPr>
          <a:xfrm>
            <a:off x="5670405" y="1077866"/>
            <a:ext cx="341755" cy="341756"/>
            <a:chOff x="5436096" y="1274820"/>
            <a:chExt cx="432833" cy="432834"/>
          </a:xfrm>
        </p:grpSpPr>
        <p:sp>
          <p:nvSpPr>
            <p:cNvPr id="33"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4"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5" name="组合 34"/>
          <p:cNvGrpSpPr/>
          <p:nvPr/>
        </p:nvGrpSpPr>
        <p:grpSpPr>
          <a:xfrm>
            <a:off x="4158237" y="1077866"/>
            <a:ext cx="341755" cy="341756"/>
            <a:chOff x="3491880" y="1274820"/>
            <a:chExt cx="432833" cy="432834"/>
          </a:xfrm>
        </p:grpSpPr>
        <p:sp>
          <p:nvSpPr>
            <p:cNvPr id="36"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7"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8" name="组合 37"/>
          <p:cNvGrpSpPr/>
          <p:nvPr/>
        </p:nvGrpSpPr>
        <p:grpSpPr>
          <a:xfrm>
            <a:off x="4662293" y="1077866"/>
            <a:ext cx="341755" cy="341756"/>
            <a:chOff x="4139952" y="1274820"/>
            <a:chExt cx="432833" cy="432834"/>
          </a:xfrm>
        </p:grpSpPr>
        <p:sp>
          <p:nvSpPr>
            <p:cNvPr id="39"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40"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
        <p:nvSpPr>
          <p:cNvPr id="15366" name="任意多边形 21"/>
          <p:cNvSpPr/>
          <p:nvPr/>
        </p:nvSpPr>
        <p:spPr>
          <a:xfrm>
            <a:off x="2218373" y="2053273"/>
            <a:ext cx="555625" cy="684212"/>
          </a:xfrm>
          <a:custGeom>
            <a:avLst/>
            <a:gdLst/>
            <a:ahLst/>
            <a:cxnLst>
              <a:cxn ang="0">
                <a:pos x="0" y="0"/>
              </a:cxn>
              <a:cxn ang="0">
                <a:pos x="532006" y="275166"/>
              </a:cxn>
              <a:cxn ang="0">
                <a:pos x="532006" y="657345"/>
              </a:cxn>
              <a:cxn ang="0">
                <a:pos x="0" y="382179"/>
              </a:cxn>
            </a:cxnLst>
            <a:pathLst>
              <a:path w="580293" h="712177">
                <a:moveTo>
                  <a:pt x="0" y="0"/>
                </a:moveTo>
                <a:lnTo>
                  <a:pt x="580293" y="298119"/>
                </a:lnTo>
                <a:lnTo>
                  <a:pt x="580293" y="712177"/>
                </a:lnTo>
                <a:lnTo>
                  <a:pt x="0" y="414058"/>
                </a:lnTo>
                <a:close/>
              </a:path>
            </a:pathLst>
          </a:custGeom>
          <a:solidFill>
            <a:srgbClr val="175782"/>
          </a:solidFill>
          <a:ln w="9525">
            <a:noFill/>
          </a:ln>
        </p:spPr>
        <p:txBody>
          <a:bodyPr/>
          <a:p>
            <a:endParaRPr lang="zh-CN" altLang="en-US"/>
          </a:p>
        </p:txBody>
      </p:sp>
      <p:sp>
        <p:nvSpPr>
          <p:cNvPr id="15367" name="任意多边形 22"/>
          <p:cNvSpPr/>
          <p:nvPr/>
        </p:nvSpPr>
        <p:spPr>
          <a:xfrm>
            <a:off x="2773998" y="2340610"/>
            <a:ext cx="379412" cy="396875"/>
          </a:xfrm>
          <a:custGeom>
            <a:avLst/>
            <a:gdLst>
              <a:gd name="txL" fmla="*/ 0 w 394921"/>
              <a:gd name="txT" fmla="*/ 0 h 413238"/>
              <a:gd name="txR" fmla="*/ 394921 w 394921"/>
              <a:gd name="txB" fmla="*/ 413238 h 413238"/>
            </a:gdLst>
            <a:ahLst/>
            <a:cxnLst>
              <a:cxn ang="0">
                <a:pos x="0" y="0"/>
              </a:cxn>
              <a:cxn ang="0">
                <a:pos x="191748" y="0"/>
              </a:cxn>
              <a:cxn ang="0">
                <a:pos x="364512" y="190580"/>
              </a:cxn>
              <a:cxn ang="0">
                <a:pos x="191748" y="381160"/>
              </a:cxn>
              <a:cxn ang="0">
                <a:pos x="0" y="381160"/>
              </a:cxn>
            </a:cxnLst>
            <a:rect l="txL" t="txT" r="txR" b="txB"/>
            <a:pathLst>
              <a:path w="394921" h="413238">
                <a:moveTo>
                  <a:pt x="0" y="0"/>
                </a:moveTo>
                <a:lnTo>
                  <a:pt x="207744" y="0"/>
                </a:lnTo>
                <a:cubicBezTo>
                  <a:pt x="311119" y="0"/>
                  <a:pt x="394921" y="92506"/>
                  <a:pt x="394921" y="206619"/>
                </a:cubicBezTo>
                <a:cubicBezTo>
                  <a:pt x="394921" y="320731"/>
                  <a:pt x="311119" y="413238"/>
                  <a:pt x="207744" y="413238"/>
                </a:cubicBezTo>
                <a:lnTo>
                  <a:pt x="0" y="413238"/>
                </a:lnTo>
                <a:close/>
              </a:path>
            </a:pathLst>
          </a:custGeom>
          <a:solidFill>
            <a:srgbClr val="1F74AD"/>
          </a:solidFill>
          <a:ln w="9525">
            <a:noFill/>
          </a:ln>
        </p:spPr>
        <p:txBody>
          <a:bodyPr anchor="ctr"/>
          <a:p>
            <a:pPr algn="ctr">
              <a:lnSpc>
                <a:spcPct val="120000"/>
              </a:lnSpc>
            </a:pPr>
            <a:r>
              <a:rPr lang="en-US" altLang="en-US" sz="2400" b="1" dirty="0">
                <a:solidFill>
                  <a:srgbClr val="FFFFFF"/>
                </a:solidFill>
                <a:latin typeface="Arial" panose="020B0604020202020204" pitchFamily="34" charset="0"/>
                <a:ea typeface="微软雅黑" panose="020B0503020204020204" pitchFamily="34" charset="-122"/>
                <a:sym typeface="Arial" panose="020B0604020202020204" pitchFamily="34" charset="0"/>
              </a:rPr>
              <a:t>一</a:t>
            </a:r>
            <a:endParaRPr lang="en-US" altLang="en-US" sz="24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5368" name="文本框 23"/>
          <p:cNvSpPr txBox="1"/>
          <p:nvPr/>
        </p:nvSpPr>
        <p:spPr>
          <a:xfrm>
            <a:off x="3248025" y="2355215"/>
            <a:ext cx="2000250" cy="438150"/>
          </a:xfrm>
          <a:prstGeom prst="rect">
            <a:avLst/>
          </a:prstGeom>
          <a:noFill/>
          <a:ln w="9525">
            <a:noFill/>
          </a:ln>
        </p:spPr>
        <p:txBody>
          <a:bodyPr anchor="ctr"/>
          <a:p>
            <a:pPr>
              <a:lnSpc>
                <a:spcPct val="120000"/>
              </a:lnSpc>
            </a:pPr>
            <a:r>
              <a:rPr lang="zh-CN" altLang="en-US" sz="2000" dirty="0">
                <a:latin typeface="微软雅黑" panose="020B0503020204020204" pitchFamily="34" charset="-122"/>
                <a:ea typeface="微软雅黑" panose="020B0503020204020204" pitchFamily="34" charset="-122"/>
                <a:sym typeface="Arial" panose="020B0604020202020204" pitchFamily="34" charset="0"/>
              </a:rPr>
              <a:t>背景</a:t>
            </a:r>
            <a:endParaRPr lang="zh-CN" altLang="en-US" sz="20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任意多边形 34"/>
          <p:cNvSpPr/>
          <p:nvPr/>
        </p:nvSpPr>
        <p:spPr>
          <a:xfrm>
            <a:off x="2773998" y="2889568"/>
            <a:ext cx="555625" cy="684212"/>
          </a:xfrm>
          <a:custGeom>
            <a:avLst/>
            <a:gdLst/>
            <a:ahLst/>
            <a:cxnLst>
              <a:cxn ang="0">
                <a:pos x="0" y="0"/>
              </a:cxn>
              <a:cxn ang="0">
                <a:pos x="532006" y="275166"/>
              </a:cxn>
              <a:cxn ang="0">
                <a:pos x="532006" y="657345"/>
              </a:cxn>
              <a:cxn ang="0">
                <a:pos x="0" y="382179"/>
              </a:cxn>
            </a:cxnLst>
            <a:pathLst>
              <a:path w="580293" h="712177">
                <a:moveTo>
                  <a:pt x="0" y="0"/>
                </a:moveTo>
                <a:lnTo>
                  <a:pt x="580293" y="298119"/>
                </a:lnTo>
                <a:lnTo>
                  <a:pt x="580293" y="712177"/>
                </a:lnTo>
                <a:lnTo>
                  <a:pt x="0" y="414058"/>
                </a:lnTo>
                <a:close/>
              </a:path>
            </a:pathLst>
          </a:custGeom>
          <a:solidFill>
            <a:srgbClr val="1F74AD"/>
          </a:solidFill>
          <a:ln w="9525">
            <a:noFill/>
          </a:ln>
        </p:spPr>
        <p:txBody>
          <a:bodyPr/>
          <a:p>
            <a:endParaRPr lang="zh-CN" altLang="en-US"/>
          </a:p>
        </p:txBody>
      </p:sp>
      <p:sp>
        <p:nvSpPr>
          <p:cNvPr id="6" name="任意多边形 36"/>
          <p:cNvSpPr/>
          <p:nvPr/>
        </p:nvSpPr>
        <p:spPr>
          <a:xfrm>
            <a:off x="3329623" y="3176905"/>
            <a:ext cx="379412" cy="396875"/>
          </a:xfrm>
          <a:custGeom>
            <a:avLst/>
            <a:gdLst>
              <a:gd name="txL" fmla="*/ 0 w 394921"/>
              <a:gd name="txT" fmla="*/ 0 h 413238"/>
              <a:gd name="txR" fmla="*/ 394921 w 394921"/>
              <a:gd name="txB" fmla="*/ 413238 h 413238"/>
            </a:gdLst>
            <a:ahLst/>
            <a:cxnLst>
              <a:cxn ang="0">
                <a:pos x="0" y="0"/>
              </a:cxn>
              <a:cxn ang="0">
                <a:pos x="191748" y="0"/>
              </a:cxn>
              <a:cxn ang="0">
                <a:pos x="364512" y="190580"/>
              </a:cxn>
              <a:cxn ang="0">
                <a:pos x="191748" y="381160"/>
              </a:cxn>
              <a:cxn ang="0">
                <a:pos x="0" y="381160"/>
              </a:cxn>
            </a:cxnLst>
            <a:rect l="txL" t="txT" r="txR" b="txB"/>
            <a:pathLst>
              <a:path w="394921" h="413238">
                <a:moveTo>
                  <a:pt x="0" y="0"/>
                </a:moveTo>
                <a:lnTo>
                  <a:pt x="207744" y="0"/>
                </a:lnTo>
                <a:cubicBezTo>
                  <a:pt x="311119" y="0"/>
                  <a:pt x="394921" y="92506"/>
                  <a:pt x="394921" y="206619"/>
                </a:cubicBezTo>
                <a:cubicBezTo>
                  <a:pt x="394921" y="320731"/>
                  <a:pt x="311119" y="413238"/>
                  <a:pt x="207744" y="413238"/>
                </a:cubicBezTo>
                <a:lnTo>
                  <a:pt x="0" y="413238"/>
                </a:lnTo>
                <a:close/>
              </a:path>
            </a:pathLst>
          </a:custGeom>
          <a:solidFill>
            <a:srgbClr val="3498DB"/>
          </a:solidFill>
          <a:ln w="9525">
            <a:noFill/>
          </a:ln>
        </p:spPr>
        <p:txBody>
          <a:bodyPr anchor="ctr"/>
          <a:p>
            <a:pPr algn="ctr">
              <a:lnSpc>
                <a:spcPct val="120000"/>
              </a:lnSpc>
            </a:pPr>
            <a:r>
              <a:rPr lang="en-US" altLang="en-US" sz="2400" b="1" dirty="0">
                <a:solidFill>
                  <a:srgbClr val="FFFFFF"/>
                </a:solidFill>
                <a:latin typeface="Arial" panose="020B0604020202020204" pitchFamily="34" charset="0"/>
                <a:ea typeface="微软雅黑" panose="020B0503020204020204" pitchFamily="34" charset="-122"/>
                <a:sym typeface="Arial" panose="020B0604020202020204" pitchFamily="34" charset="0"/>
              </a:rPr>
              <a:t>二</a:t>
            </a:r>
            <a:endParaRPr lang="en-US" altLang="en-US" sz="24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74"/>
          <p:cNvSpPr txBox="1"/>
          <p:nvPr/>
        </p:nvSpPr>
        <p:spPr>
          <a:xfrm>
            <a:off x="3721735" y="3161030"/>
            <a:ext cx="2324735" cy="428625"/>
          </a:xfrm>
          <a:prstGeom prst="rect">
            <a:avLst/>
          </a:prstGeom>
          <a:noFill/>
          <a:ln w="9525">
            <a:noFill/>
          </a:ln>
        </p:spPr>
        <p:txBody>
          <a:bodyPr anchor="ctr"/>
          <a:p>
            <a:pPr>
              <a:lnSpc>
                <a:spcPct val="120000"/>
              </a:lnSpc>
            </a:pPr>
            <a:r>
              <a:rPr lang="zh-CN" altLang="en-US" sz="2000" dirty="0">
                <a:latin typeface="微软雅黑" panose="020B0503020204020204" pitchFamily="34" charset="-122"/>
                <a:ea typeface="微软雅黑" panose="020B0503020204020204" pitchFamily="34" charset="-122"/>
                <a:sym typeface="Arial" panose="020B0604020202020204" pitchFamily="34" charset="0"/>
              </a:rPr>
              <a:t>主要内容</a:t>
            </a:r>
            <a:endParaRPr lang="zh-CN" altLang="en-US" sz="20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8" name="任意多边形 34"/>
          <p:cNvSpPr/>
          <p:nvPr/>
        </p:nvSpPr>
        <p:spPr>
          <a:xfrm>
            <a:off x="3329623" y="3730308"/>
            <a:ext cx="555625" cy="684212"/>
          </a:xfrm>
          <a:custGeom>
            <a:avLst/>
            <a:gdLst/>
            <a:ahLst/>
            <a:cxnLst>
              <a:cxn ang="0">
                <a:pos x="0" y="0"/>
              </a:cxn>
              <a:cxn ang="0">
                <a:pos x="532006" y="275166"/>
              </a:cxn>
              <a:cxn ang="0">
                <a:pos x="532006" y="657345"/>
              </a:cxn>
              <a:cxn ang="0">
                <a:pos x="0" y="382179"/>
              </a:cxn>
            </a:cxnLst>
            <a:pathLst>
              <a:path w="580293" h="712177">
                <a:moveTo>
                  <a:pt x="0" y="0"/>
                </a:moveTo>
                <a:lnTo>
                  <a:pt x="580293" y="298119"/>
                </a:lnTo>
                <a:lnTo>
                  <a:pt x="580293" y="712177"/>
                </a:lnTo>
                <a:lnTo>
                  <a:pt x="0" y="414058"/>
                </a:lnTo>
                <a:close/>
              </a:path>
            </a:pathLst>
          </a:custGeom>
          <a:solidFill>
            <a:srgbClr val="1F74AD"/>
          </a:solidFill>
          <a:ln w="9525">
            <a:noFill/>
          </a:ln>
        </p:spPr>
        <p:txBody>
          <a:bodyPr/>
          <a:p>
            <a:endParaRPr lang="zh-CN" altLang="en-US"/>
          </a:p>
        </p:txBody>
      </p:sp>
      <p:sp>
        <p:nvSpPr>
          <p:cNvPr id="9" name="任意多边形 36"/>
          <p:cNvSpPr/>
          <p:nvPr/>
        </p:nvSpPr>
        <p:spPr>
          <a:xfrm>
            <a:off x="3885248" y="4017645"/>
            <a:ext cx="379412" cy="396875"/>
          </a:xfrm>
          <a:custGeom>
            <a:avLst/>
            <a:gdLst>
              <a:gd name="txL" fmla="*/ 0 w 394921"/>
              <a:gd name="txT" fmla="*/ 0 h 413238"/>
              <a:gd name="txR" fmla="*/ 394921 w 394921"/>
              <a:gd name="txB" fmla="*/ 413238 h 413238"/>
            </a:gdLst>
            <a:ahLst/>
            <a:cxnLst>
              <a:cxn ang="0">
                <a:pos x="0" y="0"/>
              </a:cxn>
              <a:cxn ang="0">
                <a:pos x="191748" y="0"/>
              </a:cxn>
              <a:cxn ang="0">
                <a:pos x="364512" y="190580"/>
              </a:cxn>
              <a:cxn ang="0">
                <a:pos x="191748" y="381160"/>
              </a:cxn>
              <a:cxn ang="0">
                <a:pos x="0" y="381160"/>
              </a:cxn>
            </a:cxnLst>
            <a:rect l="txL" t="txT" r="txR" b="txB"/>
            <a:pathLst>
              <a:path w="394921" h="413238">
                <a:moveTo>
                  <a:pt x="0" y="0"/>
                </a:moveTo>
                <a:lnTo>
                  <a:pt x="207744" y="0"/>
                </a:lnTo>
                <a:cubicBezTo>
                  <a:pt x="311119" y="0"/>
                  <a:pt x="394921" y="92506"/>
                  <a:pt x="394921" y="206619"/>
                </a:cubicBezTo>
                <a:cubicBezTo>
                  <a:pt x="394921" y="320731"/>
                  <a:pt x="311119" y="413238"/>
                  <a:pt x="207744" y="413238"/>
                </a:cubicBezTo>
                <a:lnTo>
                  <a:pt x="0" y="413238"/>
                </a:lnTo>
                <a:close/>
              </a:path>
            </a:pathLst>
          </a:custGeom>
          <a:solidFill>
            <a:srgbClr val="3498DB"/>
          </a:solidFill>
          <a:ln w="9525">
            <a:noFill/>
          </a:ln>
        </p:spPr>
        <p:txBody>
          <a:bodyPr anchor="ctr"/>
          <a:p>
            <a:pPr algn="ctr">
              <a:lnSpc>
                <a:spcPct val="120000"/>
              </a:lnSpc>
            </a:pPr>
            <a:r>
              <a:rPr lang="zh-CN" altLang="en-US" sz="2400" b="1" dirty="0">
                <a:solidFill>
                  <a:srgbClr val="FFFFFF"/>
                </a:solidFill>
                <a:latin typeface="Arial" panose="020B0604020202020204" pitchFamily="34" charset="0"/>
                <a:ea typeface="微软雅黑" panose="020B0503020204020204" pitchFamily="34" charset="-122"/>
                <a:sym typeface="Arial" panose="020B0604020202020204" pitchFamily="34" charset="0"/>
              </a:rPr>
              <a:t>三</a:t>
            </a:r>
            <a:endParaRPr lang="zh-CN" altLang="en-US" sz="24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文本框 74"/>
          <p:cNvSpPr txBox="1"/>
          <p:nvPr/>
        </p:nvSpPr>
        <p:spPr>
          <a:xfrm>
            <a:off x="4264660" y="3985578"/>
            <a:ext cx="1785938" cy="428625"/>
          </a:xfrm>
          <a:prstGeom prst="rect">
            <a:avLst/>
          </a:prstGeom>
          <a:noFill/>
          <a:ln w="9525">
            <a:noFill/>
          </a:ln>
        </p:spPr>
        <p:txBody>
          <a:bodyPr anchor="ctr"/>
          <a:p>
            <a:pPr>
              <a:lnSpc>
                <a:spcPct val="120000"/>
              </a:lnSpc>
            </a:pPr>
            <a:r>
              <a:rPr lang="zh-CN" altLang="en-US" sz="2000" dirty="0">
                <a:latin typeface="微软雅黑" panose="020B0503020204020204" pitchFamily="34" charset="-122"/>
                <a:ea typeface="微软雅黑" panose="020B0503020204020204" pitchFamily="34" charset="-122"/>
                <a:sym typeface="Arial" panose="020B0604020202020204" pitchFamily="34" charset="0"/>
              </a:rPr>
              <a:t>附件</a:t>
            </a:r>
            <a:endParaRPr lang="zh-CN" altLang="en-US" sz="2000" dirty="0">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2" name="组合 1"/>
          <p:cNvGrpSpPr/>
          <p:nvPr/>
        </p:nvGrpSpPr>
        <p:grpSpPr>
          <a:xfrm>
            <a:off x="251460" y="51435"/>
            <a:ext cx="5487670" cy="590550"/>
            <a:chOff x="396" y="81"/>
            <a:chExt cx="8642" cy="930"/>
          </a:xfrm>
        </p:grpSpPr>
        <p:pic>
          <p:nvPicPr>
            <p:cNvPr id="5" name="图片 4"/>
            <p:cNvPicPr>
              <a:picLocks noChangeAspect="1"/>
            </p:cNvPicPr>
            <p:nvPr/>
          </p:nvPicPr>
          <p:blipFill>
            <a:blip r:embed="rId1"/>
            <a:stretch>
              <a:fillRect/>
            </a:stretch>
          </p:blipFill>
          <p:spPr>
            <a:xfrm>
              <a:off x="396" y="81"/>
              <a:ext cx="930" cy="930"/>
            </a:xfrm>
            <a:prstGeom prst="rect">
              <a:avLst/>
            </a:prstGeom>
          </p:spPr>
        </p:pic>
        <p:sp>
          <p:nvSpPr>
            <p:cNvPr id="14" name="文本框 13"/>
            <p:cNvSpPr txBox="1"/>
            <p:nvPr/>
          </p:nvSpPr>
          <p:spPr>
            <a:xfrm>
              <a:off x="1326" y="308"/>
              <a:ext cx="7713" cy="628"/>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dissolve">
                                      <p:cBhvr>
                                        <p:cTn id="16" dur="500"/>
                                        <p:tgtEl>
                                          <p:spTgt spid="4">
                                            <p:txEl>
                                              <p:pRg st="0" end="0"/>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500" fill="hold"/>
                                        <p:tgtEl>
                                          <p:spTgt spid="35"/>
                                        </p:tgtEl>
                                        <p:attrNameLst>
                                          <p:attrName>ppt_w</p:attrName>
                                        </p:attrNameLst>
                                      </p:cBhvr>
                                      <p:tavLst>
                                        <p:tav tm="0">
                                          <p:val>
                                            <p:fltVal val="0"/>
                                          </p:val>
                                        </p:tav>
                                        <p:tav tm="100000">
                                          <p:val>
                                            <p:strVal val="#ppt_w"/>
                                          </p:val>
                                        </p:tav>
                                      </p:tavLst>
                                    </p:anim>
                                    <p:anim calcmode="lin" valueType="num">
                                      <p:cBhvr>
                                        <p:cTn id="25" dur="500" fill="hold"/>
                                        <p:tgtEl>
                                          <p:spTgt spid="35"/>
                                        </p:tgtEl>
                                        <p:attrNameLst>
                                          <p:attrName>ppt_h</p:attrName>
                                        </p:attrNameLst>
                                      </p:cBhvr>
                                      <p:tavLst>
                                        <p:tav tm="0">
                                          <p:val>
                                            <p:fltVal val="0"/>
                                          </p:val>
                                        </p:tav>
                                        <p:tav tm="100000">
                                          <p:val>
                                            <p:strVal val="#ppt_h"/>
                                          </p:val>
                                        </p:tav>
                                      </p:tavLst>
                                    </p:anim>
                                    <p:animEffect transition="in" filter="fade">
                                      <p:cBhvr>
                                        <p:cTn id="26" dur="500"/>
                                        <p:tgtEl>
                                          <p:spTgt spid="35"/>
                                        </p:tgtEl>
                                      </p:cBhvr>
                                    </p:animEffect>
                                  </p:childTnLst>
                                </p:cTn>
                              </p:par>
                              <p:par>
                                <p:cTn id="27" presetID="53" presetClass="entr" presetSubtype="16" fill="hold" nodeType="withEffect">
                                  <p:stCondLst>
                                    <p:cond delay="20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nodeType="withEffect">
                                  <p:stCondLst>
                                    <p:cond delay="40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childTnLst>
                                </p:cTn>
                              </p:par>
                              <p:par>
                                <p:cTn id="37" presetID="53" presetClass="entr" presetSubtype="16" fill="hold" nodeType="withEffect">
                                  <p:stCondLst>
                                    <p:cond delay="60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par>
                                <p:cTn id="42" presetID="53" presetClass="entr" presetSubtype="16" fill="hold" nodeType="withEffect">
                                  <p:stCondLst>
                                    <p:cond delay="800"/>
                                  </p:stCondLst>
                                  <p:childTnLst>
                                    <p:set>
                                      <p:cBhvr>
                                        <p:cTn id="43" dur="1" fill="hold">
                                          <p:stCondLst>
                                            <p:cond delay="0"/>
                                          </p:stCondLst>
                                        </p:cTn>
                                        <p:tgtEl>
                                          <p:spTgt spid="26"/>
                                        </p:tgtEl>
                                        <p:attrNameLst>
                                          <p:attrName>style.visibility</p:attrName>
                                        </p:attrNameLst>
                                      </p:cBhvr>
                                      <p:to>
                                        <p:strVal val="visible"/>
                                      </p:to>
                                    </p:set>
                                    <p:anim calcmode="lin" valueType="num">
                                      <p:cBhvr>
                                        <p:cTn id="44" dur="500" fill="hold"/>
                                        <p:tgtEl>
                                          <p:spTgt spid="26"/>
                                        </p:tgtEl>
                                        <p:attrNameLst>
                                          <p:attrName>ppt_w</p:attrName>
                                        </p:attrNameLst>
                                      </p:cBhvr>
                                      <p:tavLst>
                                        <p:tav tm="0">
                                          <p:val>
                                            <p:fltVal val="0"/>
                                          </p:val>
                                        </p:tav>
                                        <p:tav tm="100000">
                                          <p:val>
                                            <p:strVal val="#ppt_w"/>
                                          </p:val>
                                        </p:tav>
                                      </p:tavLst>
                                    </p:anim>
                                    <p:anim calcmode="lin" valueType="num">
                                      <p:cBhvr>
                                        <p:cTn id="45" dur="500" fill="hold"/>
                                        <p:tgtEl>
                                          <p:spTgt spid="26"/>
                                        </p:tgtEl>
                                        <p:attrNameLst>
                                          <p:attrName>ppt_h</p:attrName>
                                        </p:attrNameLst>
                                      </p:cBhvr>
                                      <p:tavLst>
                                        <p:tav tm="0">
                                          <p:val>
                                            <p:fltVal val="0"/>
                                          </p:val>
                                        </p:tav>
                                        <p:tav tm="100000">
                                          <p:val>
                                            <p:strVal val="#ppt_h"/>
                                          </p:val>
                                        </p:tav>
                                      </p:tavLst>
                                    </p:anim>
                                    <p:animEffect transition="in" filter="fade">
                                      <p:cBhvr>
                                        <p:cTn id="4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13" name="AutoShape 12"/>
          <p:cNvSpPr>
            <a:spLocks noChangeArrowheads="1"/>
          </p:cNvSpPr>
          <p:nvPr/>
        </p:nvSpPr>
        <p:spPr bwMode="auto">
          <a:xfrm>
            <a:off x="-36195" y="990600"/>
            <a:ext cx="1016635" cy="481330"/>
          </a:xfrm>
          <a:prstGeom prst="homePlate">
            <a:avLst>
              <a:gd name="adj" fmla="val 63872"/>
            </a:avLst>
          </a:prstGeom>
          <a:solidFill>
            <a:srgbClr val="C00000"/>
          </a:solidFill>
          <a:ln w="9525">
            <a:noFill/>
            <a:miter lim="800000"/>
          </a:ln>
        </p:spPr>
        <p:txBody>
          <a:bodyPr wrap="none" lIns="91472" tIns="45736" rIns="91472" bIns="45736" anchor="ctr"/>
          <a:p>
            <a:pPr algn="ctr"/>
            <a:r>
              <a:rPr lang="zh-CN" altLang="en-US" sz="1400" b="1" dirty="0">
                <a:solidFill>
                  <a:prstClr val="white"/>
                </a:solidFill>
                <a:latin typeface="微软雅黑" panose="020B0503020204020204" pitchFamily="34" charset="-122"/>
                <a:ea typeface="微软雅黑" panose="020B0503020204020204" pitchFamily="34" charset="-122"/>
                <a:sym typeface="+mn-ea"/>
              </a:rPr>
              <a:t>《指南》</a:t>
            </a:r>
            <a:endParaRPr lang="zh-CN" altLang="en-US" sz="1400" b="1" dirty="0">
              <a:solidFill>
                <a:prstClr val="white"/>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756920" y="699770"/>
            <a:ext cx="8088630" cy="4397375"/>
          </a:xfrm>
          <a:prstGeom prst="rect">
            <a:avLst/>
          </a:prstGeom>
          <a:noFill/>
          <a:ln w="9525">
            <a:noFill/>
          </a:ln>
        </p:spPr>
        <p:txBody>
          <a:bodyPr wrap="square">
            <a:spAutoFit/>
          </a:bodyPr>
          <a:p>
            <a:pPr indent="0" algn="ctr"/>
            <a:r>
              <a:rPr lang="zh-CN" sz="2400" b="1">
                <a:ea typeface="宋体" panose="02010600030101010101" pitchFamily="2" charset="-122"/>
              </a:rPr>
              <a:t>机构职责</a:t>
            </a:r>
            <a:endParaRPr lang="zh-CN" sz="2400" b="1">
              <a:ea typeface="宋体" panose="02010600030101010101" pitchFamily="2" charset="-122"/>
            </a:endParaRPr>
          </a:p>
          <a:p>
            <a:pPr indent="0"/>
            <a:r>
              <a:rPr lang="zh-CN">
                <a:ea typeface="宋体" panose="02010600030101010101" pitchFamily="2" charset="-122"/>
                <a:sym typeface="+mn-ea"/>
              </a:rPr>
              <a:t> </a:t>
            </a:r>
            <a:r>
              <a:rPr lang="en-US" altLang="zh-CN">
                <a:ea typeface="宋体" panose="02010600030101010101" pitchFamily="2" charset="-122"/>
                <a:sym typeface="+mn-ea"/>
              </a:rPr>
              <a:t>        </a:t>
            </a:r>
            <a:r>
              <a:rPr lang="zh-CN">
                <a:ea typeface="宋体" panose="02010600030101010101" pitchFamily="2" charset="-122"/>
                <a:sym typeface="+mn-ea"/>
              </a:rPr>
              <a:t>二、教育部门职责</a:t>
            </a:r>
            <a:endParaRPr lang="zh-CN">
              <a:ea typeface="宋体" panose="02010600030101010101" pitchFamily="2" charset="-122"/>
              <a:sym typeface="+mn-ea"/>
            </a:endParaRPr>
          </a:p>
          <a:p>
            <a:pPr indent="0">
              <a:lnSpc>
                <a:spcPct val="150000"/>
              </a:lnSpc>
            </a:pPr>
            <a:r>
              <a:rPr lang="en-US" altLang="zh-CN" b="1">
                <a:latin typeface="楷体" panose="02010609060101010101" charset="-122"/>
                <a:ea typeface="楷体" panose="02010609060101010101" charset="-122"/>
                <a:cs typeface="楷体" panose="02010609060101010101" charset="-122"/>
                <a:sym typeface="+mn-ea"/>
              </a:rPr>
              <a:t>   </a:t>
            </a:r>
            <a:r>
              <a:rPr lang="zh-CN" altLang="en-US" b="1">
                <a:latin typeface="楷体" panose="02010609060101010101" charset="-122"/>
                <a:ea typeface="楷体" panose="02010609060101010101" charset="-122"/>
                <a:cs typeface="楷体" panose="02010609060101010101" charset="-122"/>
                <a:sym typeface="+mn-ea"/>
              </a:rPr>
              <a:t>（二</a:t>
            </a:r>
            <a:r>
              <a:rPr lang="en-US" altLang="zh-CN" b="1">
                <a:latin typeface="楷体" panose="02010609060101010101" charset="-122"/>
                <a:ea typeface="楷体" panose="02010609060101010101" charset="-122"/>
                <a:cs typeface="楷体" panose="02010609060101010101" charset="-122"/>
                <a:sym typeface="+mn-ea"/>
              </a:rPr>
              <a:t>）学校</a:t>
            </a:r>
            <a:endParaRPr lang="en-US" altLang="zh-CN" b="1">
              <a:latin typeface="楷体" panose="02010609060101010101" charset="-122"/>
              <a:ea typeface="楷体" panose="02010609060101010101" charset="-122"/>
              <a:cs typeface="楷体" panose="02010609060101010101" charset="-122"/>
              <a:sym typeface="+mn-ea"/>
            </a:endParaRPr>
          </a:p>
          <a:p>
            <a:pPr indent="0" algn="just">
              <a:lnSpc>
                <a:spcPct val="120000"/>
              </a:lnSpc>
              <a:spcBef>
                <a:spcPts val="0"/>
              </a:spcBef>
              <a:spcAft>
                <a:spcPts val="0"/>
              </a:spcAft>
            </a:pPr>
            <a:r>
              <a:rPr lang="en-US" altLang="zh-CN" sz="1600">
                <a:latin typeface="宋体" panose="02010600030101010101" pitchFamily="2" charset="-122"/>
                <a:ea typeface="宋体" panose="02010600030101010101" pitchFamily="2" charset="-122"/>
                <a:cs typeface="宋体" panose="02010600030101010101" pitchFamily="2" charset="-122"/>
                <a:sym typeface="+mn-ea"/>
              </a:rPr>
              <a:t>    1.承担学校结核病防控主体责任，建立一把手负总责、分管领导具体抓的防控工作责任制，并将责任分解到部门、落实到人。</a:t>
            </a:r>
            <a:endParaRPr lang="en-US" altLang="zh-CN"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20000"/>
              </a:lnSpc>
              <a:spcBef>
                <a:spcPts val="0"/>
              </a:spcBef>
              <a:spcAft>
                <a:spcPts val="0"/>
              </a:spcAft>
            </a:pPr>
            <a:r>
              <a:rPr lang="en-US" altLang="zh-CN" sz="1600">
                <a:latin typeface="宋体" panose="02010600030101010101" pitchFamily="2" charset="-122"/>
                <a:ea typeface="宋体" panose="02010600030101010101" pitchFamily="2" charset="-122"/>
                <a:cs typeface="宋体" panose="02010600030101010101" pitchFamily="2" charset="-122"/>
                <a:sym typeface="+mn-ea"/>
              </a:rPr>
              <a:t>    2.按照国家规定成立校医院、医务室（保健室/卫生室），由专人负责学校结核病防控工作，明确结核病疫情报告人。</a:t>
            </a:r>
            <a:endParaRPr lang="en-US" altLang="zh-CN"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20000"/>
              </a:lnSpc>
              <a:spcBef>
                <a:spcPts val="0"/>
              </a:spcBef>
              <a:spcAft>
                <a:spcPts val="0"/>
              </a:spcAft>
            </a:pPr>
            <a:r>
              <a:rPr lang="en-US" altLang="zh-CN" sz="1600">
                <a:latin typeface="宋体" panose="02010600030101010101" pitchFamily="2" charset="-122"/>
                <a:ea typeface="宋体" panose="02010600030101010101" pitchFamily="2" charset="-122"/>
                <a:cs typeface="宋体" panose="02010600030101010101" pitchFamily="2" charset="-122"/>
                <a:sym typeface="+mn-ea"/>
              </a:rPr>
              <a:t>    3.根据教育行政部门的部署，在卫生健康部门指导下，制定并实施学校结核病防控工作计划。</a:t>
            </a:r>
            <a:endParaRPr lang="en-US" altLang="zh-CN"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20000"/>
              </a:lnSpc>
              <a:spcBef>
                <a:spcPts val="0"/>
              </a:spcBef>
              <a:spcAft>
                <a:spcPts val="0"/>
              </a:spcAft>
            </a:pPr>
            <a:r>
              <a:rPr lang="en-US" altLang="zh-CN" sz="1600">
                <a:latin typeface="宋体" panose="02010600030101010101" pitchFamily="2" charset="-122"/>
                <a:ea typeface="宋体" panose="02010600030101010101" pitchFamily="2" charset="-122"/>
                <a:cs typeface="宋体" panose="02010600030101010101" pitchFamily="2" charset="-122"/>
                <a:sym typeface="+mn-ea"/>
              </a:rPr>
              <a:t>    4.做好学生和教职员工肺结核患者报告、登记、转诊和追踪。</a:t>
            </a:r>
            <a:endParaRPr lang="en-US" altLang="zh-CN"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20000"/>
              </a:lnSpc>
              <a:spcBef>
                <a:spcPts val="0"/>
              </a:spcBef>
              <a:spcAft>
                <a:spcPts val="0"/>
              </a:spcAft>
            </a:pPr>
            <a:r>
              <a:rPr lang="en-US" altLang="zh-CN" sz="1600">
                <a:latin typeface="宋体" panose="02010600030101010101" pitchFamily="2" charset="-122"/>
                <a:ea typeface="宋体" panose="02010600030101010101" pitchFamily="2" charset="-122"/>
                <a:cs typeface="宋体" panose="02010600030101010101" pitchFamily="2" charset="-122"/>
                <a:sym typeface="+mn-ea"/>
              </a:rPr>
              <a:t>    5.在疾病预防控制机构指导下，积极开展学校结核病防控知识的健康教育与健康促进工作。</a:t>
            </a:r>
            <a:endParaRPr lang="en-US" altLang="zh-CN"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20000"/>
              </a:lnSpc>
              <a:spcBef>
                <a:spcPts val="0"/>
              </a:spcBef>
              <a:spcAft>
                <a:spcPts val="0"/>
              </a:spcAft>
            </a:pPr>
            <a:r>
              <a:rPr lang="en-US" altLang="zh-CN" sz="1600">
                <a:latin typeface="宋体" panose="02010600030101010101" pitchFamily="2" charset="-122"/>
                <a:ea typeface="宋体" panose="02010600030101010101" pitchFamily="2" charset="-122"/>
                <a:cs typeface="宋体" panose="02010600030101010101" pitchFamily="2" charset="-122"/>
                <a:sym typeface="+mn-ea"/>
              </a:rPr>
              <a:t>    6.将结核病检查项目纳入学校新生入学体检和教职员工常规体检，组织实施并上报结果。</a:t>
            </a:r>
            <a:endParaRPr lang="en-US" altLang="zh-CN" sz="160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13" name="AutoShape 12"/>
          <p:cNvSpPr>
            <a:spLocks noChangeArrowheads="1"/>
          </p:cNvSpPr>
          <p:nvPr/>
        </p:nvSpPr>
        <p:spPr bwMode="auto">
          <a:xfrm>
            <a:off x="-36195" y="990600"/>
            <a:ext cx="1016635" cy="481330"/>
          </a:xfrm>
          <a:prstGeom prst="homePlate">
            <a:avLst>
              <a:gd name="adj" fmla="val 63872"/>
            </a:avLst>
          </a:prstGeom>
          <a:solidFill>
            <a:srgbClr val="C00000"/>
          </a:solidFill>
          <a:ln w="9525">
            <a:noFill/>
            <a:miter lim="800000"/>
          </a:ln>
        </p:spPr>
        <p:txBody>
          <a:bodyPr wrap="none" lIns="91472" tIns="45736" rIns="91472" bIns="45736" anchor="ctr"/>
          <a:p>
            <a:pPr algn="ctr"/>
            <a:r>
              <a:rPr lang="zh-CN" altLang="en-US" sz="1400" b="1" dirty="0">
                <a:solidFill>
                  <a:prstClr val="white"/>
                </a:solidFill>
                <a:latin typeface="微软雅黑" panose="020B0503020204020204" pitchFamily="34" charset="-122"/>
                <a:ea typeface="微软雅黑" panose="020B0503020204020204" pitchFamily="34" charset="-122"/>
                <a:sym typeface="+mn-ea"/>
              </a:rPr>
              <a:t>《指南》</a:t>
            </a:r>
            <a:endParaRPr lang="zh-CN" altLang="en-US" sz="1400" b="1" dirty="0">
              <a:solidFill>
                <a:prstClr val="white"/>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756920" y="699770"/>
            <a:ext cx="8088630" cy="4397375"/>
          </a:xfrm>
          <a:prstGeom prst="rect">
            <a:avLst/>
          </a:prstGeom>
          <a:noFill/>
          <a:ln w="9525">
            <a:noFill/>
          </a:ln>
        </p:spPr>
        <p:txBody>
          <a:bodyPr wrap="square">
            <a:spAutoFit/>
          </a:bodyPr>
          <a:p>
            <a:pPr indent="0" algn="ctr"/>
            <a:r>
              <a:rPr lang="zh-CN" sz="2400" b="1">
                <a:ea typeface="宋体" panose="02010600030101010101" pitchFamily="2" charset="-122"/>
              </a:rPr>
              <a:t>机构职责</a:t>
            </a:r>
            <a:endParaRPr lang="zh-CN" sz="2400" b="1">
              <a:ea typeface="宋体" panose="02010600030101010101" pitchFamily="2" charset="-122"/>
            </a:endParaRPr>
          </a:p>
          <a:p>
            <a:pPr indent="0"/>
            <a:r>
              <a:rPr lang="zh-CN">
                <a:ea typeface="宋体" panose="02010600030101010101" pitchFamily="2" charset="-122"/>
                <a:sym typeface="+mn-ea"/>
              </a:rPr>
              <a:t> </a:t>
            </a:r>
            <a:r>
              <a:rPr lang="en-US" altLang="zh-CN">
                <a:ea typeface="宋体" panose="02010600030101010101" pitchFamily="2" charset="-122"/>
                <a:sym typeface="+mn-ea"/>
              </a:rPr>
              <a:t>        </a:t>
            </a:r>
            <a:r>
              <a:rPr lang="zh-CN">
                <a:ea typeface="宋体" panose="02010600030101010101" pitchFamily="2" charset="-122"/>
                <a:sym typeface="+mn-ea"/>
              </a:rPr>
              <a:t>二、教育部门职责</a:t>
            </a:r>
            <a:endParaRPr lang="zh-CN">
              <a:ea typeface="宋体" panose="02010600030101010101" pitchFamily="2" charset="-122"/>
              <a:sym typeface="+mn-ea"/>
            </a:endParaRPr>
          </a:p>
          <a:p>
            <a:pPr indent="0">
              <a:lnSpc>
                <a:spcPct val="150000"/>
              </a:lnSpc>
            </a:pPr>
            <a:r>
              <a:rPr lang="en-US" altLang="zh-CN" b="1">
                <a:latin typeface="楷体" panose="02010609060101010101" charset="-122"/>
                <a:ea typeface="楷体" panose="02010609060101010101" charset="-122"/>
                <a:cs typeface="楷体" panose="02010609060101010101" charset="-122"/>
                <a:sym typeface="+mn-ea"/>
              </a:rPr>
              <a:t>   </a:t>
            </a:r>
            <a:r>
              <a:rPr lang="zh-CN" altLang="en-US" b="1">
                <a:latin typeface="楷体" panose="02010609060101010101" charset="-122"/>
                <a:ea typeface="楷体" panose="02010609060101010101" charset="-122"/>
                <a:cs typeface="楷体" panose="02010609060101010101" charset="-122"/>
                <a:sym typeface="+mn-ea"/>
              </a:rPr>
              <a:t>（二</a:t>
            </a:r>
            <a:r>
              <a:rPr lang="en-US" altLang="zh-CN" b="1">
                <a:latin typeface="楷体" panose="02010609060101010101" charset="-122"/>
                <a:ea typeface="楷体" panose="02010609060101010101" charset="-122"/>
                <a:cs typeface="楷体" panose="02010609060101010101" charset="-122"/>
                <a:sym typeface="+mn-ea"/>
              </a:rPr>
              <a:t>）学校</a:t>
            </a:r>
            <a:endParaRPr lang="en-US" altLang="zh-CN" b="1">
              <a:latin typeface="楷体" panose="02010609060101010101" charset="-122"/>
              <a:ea typeface="楷体" panose="02010609060101010101" charset="-122"/>
              <a:cs typeface="楷体" panose="02010609060101010101" charset="-122"/>
              <a:sym typeface="+mn-ea"/>
            </a:endParaRPr>
          </a:p>
          <a:p>
            <a:pPr indent="0" algn="just">
              <a:lnSpc>
                <a:spcPct val="120000"/>
              </a:lnSpc>
              <a:spcBef>
                <a:spcPts val="0"/>
              </a:spcBef>
              <a:spcAft>
                <a:spcPts val="0"/>
              </a:spcAft>
            </a:pPr>
            <a:r>
              <a:rPr lang="en-US" altLang="zh-CN" sz="1600">
                <a:latin typeface="宋体" panose="02010600030101010101" pitchFamily="2" charset="-122"/>
                <a:ea typeface="宋体" panose="02010600030101010101" pitchFamily="2" charset="-122"/>
                <a:cs typeface="宋体" panose="02010600030101010101" pitchFamily="2" charset="-122"/>
                <a:sym typeface="+mn-ea"/>
              </a:rPr>
              <a:t>    7.按照相关规范和标准，切实改善教学和生活环境，保障学生学习和生活的人均使用面积；加强教室、宿舍、图书馆等人群聚集场所的通风换气，保持室内空气流通；做好校园环境的清扫保洁。</a:t>
            </a:r>
            <a:endParaRPr lang="en-US" altLang="zh-CN"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20000"/>
              </a:lnSpc>
              <a:spcBef>
                <a:spcPts val="0"/>
              </a:spcBef>
              <a:spcAft>
                <a:spcPts val="0"/>
              </a:spcAft>
            </a:pPr>
            <a:r>
              <a:rPr lang="en-US" altLang="zh-CN" sz="1600">
                <a:latin typeface="宋体" panose="02010600030101010101" pitchFamily="2" charset="-122"/>
                <a:ea typeface="宋体" panose="02010600030101010101" pitchFamily="2" charset="-122"/>
                <a:cs typeface="宋体" panose="02010600030101010101" pitchFamily="2" charset="-122"/>
                <a:sym typeface="+mn-ea"/>
              </a:rPr>
              <a:t>    8.做好日常晨检、因病缺勤病因追查及登记等工作，及时、规范地向辖区疾病预防控制机构报告学校结核病疫情信息。</a:t>
            </a:r>
            <a:endParaRPr lang="en-US" altLang="zh-CN"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20000"/>
              </a:lnSpc>
              <a:spcBef>
                <a:spcPts val="0"/>
              </a:spcBef>
              <a:spcAft>
                <a:spcPts val="0"/>
              </a:spcAft>
            </a:pPr>
            <a:r>
              <a:rPr lang="en-US" altLang="zh-CN" sz="1600">
                <a:latin typeface="宋体" panose="02010600030101010101" pitchFamily="2" charset="-122"/>
                <a:ea typeface="宋体" panose="02010600030101010101" pitchFamily="2" charset="-122"/>
                <a:cs typeface="宋体" panose="02010600030101010101" pitchFamily="2" charset="-122"/>
                <a:sym typeface="+mn-ea"/>
              </a:rPr>
              <a:t>    9.配合疾病预防控制机构开展接触者筛查及后续处置工作。</a:t>
            </a:r>
            <a:endParaRPr lang="en-US" altLang="zh-CN"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20000"/>
              </a:lnSpc>
              <a:spcBef>
                <a:spcPts val="0"/>
              </a:spcBef>
              <a:spcAft>
                <a:spcPts val="0"/>
              </a:spcAft>
            </a:pPr>
            <a:r>
              <a:rPr lang="en-US" altLang="zh-CN" sz="1600">
                <a:latin typeface="宋体" panose="02010600030101010101" pitchFamily="2" charset="-122"/>
                <a:ea typeface="宋体" panose="02010600030101010101" pitchFamily="2" charset="-122"/>
                <a:cs typeface="宋体" panose="02010600030101010101" pitchFamily="2" charset="-122"/>
                <a:sym typeface="+mn-ea"/>
              </a:rPr>
              <a:t>    10.在疾病预防控制机构的指导下，对在校治疗的肺结核患者和接受预防性治疗的学生进行服药管理。</a:t>
            </a:r>
            <a:endParaRPr lang="en-US" altLang="zh-CN"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20000"/>
              </a:lnSpc>
              <a:spcBef>
                <a:spcPts val="0"/>
              </a:spcBef>
              <a:spcAft>
                <a:spcPts val="0"/>
              </a:spcAft>
            </a:pPr>
            <a:r>
              <a:rPr lang="en-US" altLang="zh-CN" sz="1600">
                <a:latin typeface="宋体" panose="02010600030101010101" pitchFamily="2" charset="-122"/>
                <a:ea typeface="宋体" panose="02010600030101010101" pitchFamily="2" charset="-122"/>
                <a:cs typeface="宋体" panose="02010600030101010101" pitchFamily="2" charset="-122"/>
                <a:sym typeface="+mn-ea"/>
              </a:rPr>
              <a:t>    11.依据休复学/休复课诊断证明，对肺结核患者进行休复学/休复课管理。</a:t>
            </a:r>
            <a:endParaRPr lang="en-US" altLang="zh-CN"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20000"/>
              </a:lnSpc>
              <a:spcBef>
                <a:spcPts val="0"/>
              </a:spcBef>
              <a:spcAft>
                <a:spcPts val="0"/>
              </a:spcAft>
            </a:pPr>
            <a:r>
              <a:rPr lang="en-US" altLang="zh-CN" sz="1600">
                <a:latin typeface="宋体" panose="02010600030101010101" pitchFamily="2" charset="-122"/>
                <a:ea typeface="宋体" panose="02010600030101010101" pitchFamily="2" charset="-122"/>
                <a:cs typeface="宋体" panose="02010600030101010101" pitchFamily="2" charset="-122"/>
                <a:sym typeface="+mn-ea"/>
              </a:rPr>
              <a:t>    12.发生学校结核病突发公共卫生事件时，配合卫生健康部门做好疫情处置， 做好全校师生和学生家长的健康教育和心理疏导。</a:t>
            </a:r>
            <a:endParaRPr lang="en-US" altLang="zh-CN" sz="160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13" name="AutoShape 12"/>
          <p:cNvSpPr>
            <a:spLocks noChangeArrowheads="1"/>
          </p:cNvSpPr>
          <p:nvPr/>
        </p:nvSpPr>
        <p:spPr bwMode="auto">
          <a:xfrm>
            <a:off x="-36195" y="990600"/>
            <a:ext cx="1016635" cy="481330"/>
          </a:xfrm>
          <a:prstGeom prst="homePlate">
            <a:avLst>
              <a:gd name="adj" fmla="val 63872"/>
            </a:avLst>
          </a:prstGeom>
          <a:solidFill>
            <a:srgbClr val="C00000"/>
          </a:solidFill>
          <a:ln w="9525">
            <a:noFill/>
            <a:miter lim="800000"/>
          </a:ln>
        </p:spPr>
        <p:txBody>
          <a:bodyPr wrap="none" lIns="91472" tIns="45736" rIns="91472" bIns="45736" anchor="ctr"/>
          <a:p>
            <a:pPr algn="ctr"/>
            <a:r>
              <a:rPr lang="zh-CN" altLang="en-US" sz="1400" b="1" dirty="0">
                <a:solidFill>
                  <a:prstClr val="white"/>
                </a:solidFill>
                <a:latin typeface="微软雅黑" panose="020B0503020204020204" pitchFamily="34" charset="-122"/>
                <a:ea typeface="微软雅黑" panose="020B0503020204020204" pitchFamily="34" charset="-122"/>
                <a:sym typeface="+mn-ea"/>
              </a:rPr>
              <a:t>《指南》</a:t>
            </a:r>
            <a:endParaRPr lang="zh-CN" altLang="en-US" sz="1400" b="1" dirty="0">
              <a:solidFill>
                <a:prstClr val="white"/>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756920" y="699770"/>
            <a:ext cx="8088630" cy="2332990"/>
          </a:xfrm>
          <a:prstGeom prst="rect">
            <a:avLst/>
          </a:prstGeom>
          <a:noFill/>
          <a:ln w="9525">
            <a:noFill/>
          </a:ln>
        </p:spPr>
        <p:txBody>
          <a:bodyPr wrap="square">
            <a:spAutoFit/>
          </a:bodyPr>
          <a:p>
            <a:pPr indent="0" algn="ctr"/>
            <a:r>
              <a:rPr lang="zh-CN" sz="2400" b="1">
                <a:ea typeface="宋体" panose="02010600030101010101" pitchFamily="2" charset="-122"/>
              </a:rPr>
              <a:t>机构职责</a:t>
            </a:r>
            <a:endParaRPr lang="zh-CN" sz="2400" b="1">
              <a:ea typeface="宋体" panose="02010600030101010101" pitchFamily="2" charset="-122"/>
            </a:endParaRPr>
          </a:p>
          <a:p>
            <a:pPr indent="0"/>
            <a:r>
              <a:rPr lang="zh-CN">
                <a:ea typeface="宋体" panose="02010600030101010101" pitchFamily="2" charset="-122"/>
                <a:sym typeface="+mn-ea"/>
              </a:rPr>
              <a:t> </a:t>
            </a:r>
            <a:r>
              <a:rPr lang="en-US" altLang="zh-CN">
                <a:ea typeface="宋体" panose="02010600030101010101" pitchFamily="2" charset="-122"/>
                <a:sym typeface="+mn-ea"/>
              </a:rPr>
              <a:t>        </a:t>
            </a:r>
            <a:r>
              <a:rPr lang="zh-CN">
                <a:ea typeface="宋体" panose="02010600030101010101" pitchFamily="2" charset="-122"/>
                <a:sym typeface="+mn-ea"/>
              </a:rPr>
              <a:t>二、教育部门职责</a:t>
            </a:r>
            <a:endParaRPr lang="zh-CN">
              <a:ea typeface="宋体" panose="02010600030101010101" pitchFamily="2" charset="-122"/>
              <a:sym typeface="+mn-ea"/>
            </a:endParaRPr>
          </a:p>
          <a:p>
            <a:pPr indent="0">
              <a:lnSpc>
                <a:spcPct val="150000"/>
              </a:lnSpc>
            </a:pPr>
            <a:r>
              <a:rPr lang="en-US" altLang="zh-CN" b="1">
                <a:latin typeface="楷体" panose="02010609060101010101" charset="-122"/>
                <a:ea typeface="楷体" panose="02010609060101010101" charset="-122"/>
                <a:cs typeface="楷体" panose="02010609060101010101" charset="-122"/>
                <a:sym typeface="+mn-ea"/>
              </a:rPr>
              <a:t>   </a:t>
            </a:r>
            <a:r>
              <a:rPr lang="zh-CN" altLang="en-US" b="1">
                <a:latin typeface="楷体" panose="02010609060101010101" charset="-122"/>
                <a:ea typeface="楷体" panose="02010609060101010101" charset="-122"/>
                <a:cs typeface="楷体" panose="02010609060101010101" charset="-122"/>
                <a:sym typeface="+mn-ea"/>
              </a:rPr>
              <a:t>（三</a:t>
            </a:r>
            <a:r>
              <a:rPr lang="en-US" altLang="zh-CN" b="1">
                <a:latin typeface="楷体" panose="02010609060101010101" charset="-122"/>
                <a:ea typeface="楷体" panose="02010609060101010101" charset="-122"/>
                <a:cs typeface="楷体" panose="02010609060101010101" charset="-122"/>
                <a:sym typeface="+mn-ea"/>
              </a:rPr>
              <a:t>）卫生保健所</a:t>
            </a:r>
            <a:endParaRPr lang="en-US" altLang="zh-CN" b="1">
              <a:latin typeface="楷体" panose="02010609060101010101" charset="-122"/>
              <a:ea typeface="楷体" panose="02010609060101010101" charset="-122"/>
              <a:cs typeface="楷体" panose="02010609060101010101" charset="-122"/>
              <a:sym typeface="+mn-ea"/>
            </a:endParaRPr>
          </a:p>
          <a:p>
            <a:pPr indent="0" algn="just">
              <a:lnSpc>
                <a:spcPct val="120000"/>
              </a:lnSpc>
              <a:spcBef>
                <a:spcPts val="0"/>
              </a:spcBef>
              <a:spcAft>
                <a:spcPts val="0"/>
              </a:spcAft>
            </a:pPr>
            <a:r>
              <a:rPr lang="en-US" altLang="zh-CN" sz="1600">
                <a:latin typeface="宋体" panose="02010600030101010101" pitchFamily="2" charset="-122"/>
                <a:ea typeface="宋体" panose="02010600030101010101" pitchFamily="2" charset="-122"/>
                <a:cs typeface="宋体" panose="02010600030101010101" pitchFamily="2" charset="-122"/>
                <a:sym typeface="+mn-ea"/>
              </a:rPr>
              <a:t>    1.协助当地教育行政部门制订适合本地区实际的学校结核病防控对策和措施。</a:t>
            </a:r>
            <a:endParaRPr lang="en-US" altLang="zh-CN"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20000"/>
              </a:lnSpc>
              <a:spcBef>
                <a:spcPts val="0"/>
              </a:spcBef>
              <a:spcAft>
                <a:spcPts val="0"/>
              </a:spcAft>
            </a:pPr>
            <a:r>
              <a:rPr lang="en-US" altLang="zh-CN" sz="1600">
                <a:latin typeface="宋体" panose="02010600030101010101" pitchFamily="2" charset="-122"/>
                <a:ea typeface="宋体" panose="02010600030101010101" pitchFamily="2" charset="-122"/>
                <a:cs typeface="宋体" panose="02010600030101010101" pitchFamily="2" charset="-122"/>
                <a:sym typeface="+mn-ea"/>
              </a:rPr>
              <a:t>    2.配合疾病预防控制机构开展和指导中小学生结核病防治工作，包括学生和教职员工的健康体检和健康教育等工作。 </a:t>
            </a:r>
            <a:endParaRPr lang="en-US" altLang="zh-CN"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20000"/>
              </a:lnSpc>
              <a:spcBef>
                <a:spcPts val="0"/>
              </a:spcBef>
              <a:spcAft>
                <a:spcPts val="0"/>
              </a:spcAft>
            </a:pPr>
            <a:r>
              <a:rPr lang="en-US" altLang="zh-CN" sz="1600">
                <a:latin typeface="宋体" panose="02010600030101010101" pitchFamily="2" charset="-122"/>
                <a:ea typeface="宋体" panose="02010600030101010101" pitchFamily="2" charset="-122"/>
                <a:cs typeface="宋体" panose="02010600030101010101" pitchFamily="2" charset="-122"/>
                <a:sym typeface="+mn-ea"/>
              </a:rPr>
              <a:t>    3.配合疾病预防控制机构开展学校结核病疫情监测和疫情调查、应急处置工作</a:t>
            </a:r>
            <a:r>
              <a:rPr lang="zh-CN" altLang="en-US" sz="1600">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679450" y="832485"/>
            <a:ext cx="7882890" cy="3969385"/>
          </a:xfrm>
          <a:prstGeom prst="rect">
            <a:avLst/>
          </a:prstGeom>
          <a:noFill/>
          <a:ln w="9525">
            <a:noFill/>
          </a:ln>
        </p:spPr>
        <p:txBody>
          <a:bodyPr wrap="square">
            <a:spAutoFit/>
          </a:bodyPr>
          <a:p>
            <a:pPr indent="0"/>
            <a:r>
              <a:rPr lang="zh-CN" sz="2400" b="1">
                <a:ea typeface="宋体" panose="02010600030101010101" pitchFamily="2" charset="-122"/>
              </a:rPr>
              <a:t>第三、四章</a:t>
            </a:r>
            <a:endParaRPr lang="zh-CN" sz="2400" b="1">
              <a:ea typeface="宋体" panose="02010600030101010101" pitchFamily="2" charset="-122"/>
            </a:endParaRPr>
          </a:p>
          <a:p>
            <a:pPr indent="0" algn="ctr"/>
            <a:r>
              <a:rPr lang="zh-CN" sz="2400" b="1">
                <a:ea typeface="宋体" panose="02010600030101010101" pitchFamily="2" charset="-122"/>
              </a:rPr>
              <a:t>“学校常规预防控制措施</a:t>
            </a:r>
            <a:r>
              <a:rPr lang="zh-CN" sz="2400" b="1">
                <a:ea typeface="宋体" panose="02010600030101010101" pitchFamily="2" charset="-122"/>
                <a:sym typeface="+mn-ea"/>
              </a:rPr>
              <a:t>”</a:t>
            </a:r>
            <a:endParaRPr lang="zh-CN" sz="2400" b="1">
              <a:ea typeface="宋体" panose="02010600030101010101" pitchFamily="2" charset="-122"/>
              <a:sym typeface="+mn-ea"/>
            </a:endParaRPr>
          </a:p>
          <a:p>
            <a:pPr indent="0" algn="ctr"/>
            <a:r>
              <a:rPr lang="zh-CN" sz="2400" b="1">
                <a:ea typeface="宋体" panose="02010600030101010101" pitchFamily="2" charset="-122"/>
                <a:sym typeface="+mn-ea"/>
              </a:rPr>
              <a:t>“</a:t>
            </a:r>
            <a:r>
              <a:rPr lang="zh-CN" sz="2400" b="1">
                <a:ea typeface="宋体" panose="02010600030101010101" pitchFamily="2" charset="-122"/>
              </a:rPr>
              <a:t>疫情主动监测与信息反馈”</a:t>
            </a:r>
            <a:endParaRPr lang="zh-CN" sz="2400" b="1">
              <a:ea typeface="宋体" panose="02010600030101010101" pitchFamily="2" charset="-122"/>
            </a:endParaRPr>
          </a:p>
          <a:p>
            <a:pPr indent="0"/>
            <a:endParaRPr lang="zh-CN">
              <a:ea typeface="宋体" panose="02010600030101010101" pitchFamily="2" charset="-122"/>
            </a:endParaRPr>
          </a:p>
          <a:p>
            <a:pPr indent="0">
              <a:lnSpc>
                <a:spcPct val="150000"/>
              </a:lnSpc>
            </a:pPr>
            <a:r>
              <a:rPr lang="zh-CN">
                <a:ea typeface="宋体" panose="02010600030101010101" pitchFamily="2" charset="-122"/>
              </a:rPr>
              <a:t> </a:t>
            </a:r>
            <a:r>
              <a:rPr lang="en-US" altLang="zh-CN">
                <a:ea typeface="宋体" panose="02010600030101010101" pitchFamily="2" charset="-122"/>
              </a:rPr>
              <a:t>        </a:t>
            </a:r>
            <a:r>
              <a:rPr lang="zh-CN">
                <a:ea typeface="宋体" panose="02010600030101010101" pitchFamily="2" charset="-122"/>
              </a:rPr>
              <a:t>详细描述了学校结核病防控工作中的日常防控措施。内容包括新生入学结核病检查，师生的健康教育和培训，聚集性场所的通风换气、校园环境的清扫保洁，晨检、因病缺勤病因追查及登记、病例报告和疫情及舆情监测等，对中小学晨检、各类学校因病缺勤病因追查及登记、以及病例报告和转诊等的流程进行了详细阐述，特别提供了开展学校结核病舆情监测的方法和边界词，对学校结核病疫情监测及相关信息反馈提出了明确要求。</a:t>
            </a:r>
            <a:endParaRPr lang="zh-CN">
              <a:ea typeface="宋体" panose="02010600030101010101" pitchFamily="2"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9" name="文本框 8"/>
          <p:cNvSpPr txBox="1"/>
          <p:nvPr/>
        </p:nvSpPr>
        <p:spPr>
          <a:xfrm>
            <a:off x="756920" y="699770"/>
            <a:ext cx="8088630" cy="737235"/>
          </a:xfrm>
          <a:prstGeom prst="rect">
            <a:avLst/>
          </a:prstGeom>
          <a:noFill/>
          <a:ln w="9525">
            <a:noFill/>
          </a:ln>
        </p:spPr>
        <p:txBody>
          <a:bodyPr wrap="square">
            <a:spAutoFit/>
          </a:bodyPr>
          <a:p>
            <a:pPr indent="0" algn="ctr"/>
            <a:r>
              <a:rPr lang="zh-CN" sz="2400" b="1">
                <a:ea typeface="宋体" panose="02010600030101010101" pitchFamily="2" charset="-122"/>
                <a:sym typeface="+mn-ea"/>
              </a:rPr>
              <a:t>学校常规预防控制措施</a:t>
            </a:r>
            <a:endParaRPr lang="zh-CN" sz="2400" b="1">
              <a:ea typeface="宋体" panose="02010600030101010101" pitchFamily="2" charset="-122"/>
            </a:endParaRPr>
          </a:p>
          <a:p>
            <a:pPr indent="0"/>
            <a:r>
              <a:rPr lang="zh-CN">
                <a:ea typeface="宋体" panose="02010600030101010101" pitchFamily="2" charset="-122"/>
                <a:sym typeface="+mn-ea"/>
              </a:rPr>
              <a:t> </a:t>
            </a:r>
            <a:r>
              <a:rPr lang="en-US" altLang="zh-CN">
                <a:ea typeface="宋体" panose="02010600030101010101" pitchFamily="2" charset="-122"/>
                <a:sym typeface="+mn-ea"/>
              </a:rPr>
              <a:t>        </a:t>
            </a:r>
            <a:r>
              <a:rPr lang="zh-CN">
                <a:ea typeface="宋体" panose="02010600030101010101" pitchFamily="2" charset="-122"/>
                <a:sym typeface="+mn-ea"/>
              </a:rPr>
              <a:t>一、健康体检</a:t>
            </a:r>
            <a:endParaRPr lang="zh-CN" altLang="en-US" sz="1600">
              <a:latin typeface="宋体" panose="02010600030101010101" pitchFamily="2" charset="-122"/>
              <a:ea typeface="宋体" panose="02010600030101010101" pitchFamily="2" charset="-122"/>
              <a:cs typeface="宋体" panose="02010600030101010101" pitchFamily="2" charset="-122"/>
              <a:sym typeface="+mn-ea"/>
            </a:endParaRPr>
          </a:p>
        </p:txBody>
      </p:sp>
      <p:graphicFrame>
        <p:nvGraphicFramePr>
          <p:cNvPr id="2" name="表格 1"/>
          <p:cNvGraphicFramePr/>
          <p:nvPr>
            <p:custDataLst>
              <p:tags r:id="rId2"/>
            </p:custDataLst>
          </p:nvPr>
        </p:nvGraphicFramePr>
        <p:xfrm>
          <a:off x="1327150" y="1564005"/>
          <a:ext cx="6345555" cy="2621280"/>
        </p:xfrm>
        <a:graphic>
          <a:graphicData uri="http://schemas.openxmlformats.org/drawingml/2006/table">
            <a:tbl>
              <a:tblPr firstRow="1" bandRow="1">
                <a:tableStyleId>{5C22544A-7EE6-4342-B048-85BDC9FD1C3A}</a:tableStyleId>
              </a:tblPr>
              <a:tblGrid>
                <a:gridCol w="1353185"/>
                <a:gridCol w="2877185"/>
                <a:gridCol w="2115185"/>
              </a:tblGrid>
              <a:tr h="365760">
                <a:tc>
                  <a:txBody>
                    <a:bodyPr/>
                    <a:p>
                      <a:pPr algn="ctr">
                        <a:buNone/>
                      </a:pPr>
                      <a:r>
                        <a:rPr lang="zh-CN" altLang="en-US"/>
                        <a:t>内容</a:t>
                      </a:r>
                      <a:endParaRPr lang="zh-CN" altLang="en-US"/>
                    </a:p>
                  </a:txBody>
                  <a:tcPr anchor="ctr" anchorCtr="0"/>
                </a:tc>
                <a:tc>
                  <a:txBody>
                    <a:bodyPr/>
                    <a:p>
                      <a:pPr algn="ctr">
                        <a:buNone/>
                      </a:pPr>
                      <a:r>
                        <a:rPr lang="zh-CN" altLang="en-US"/>
                        <a:t>《指南》</a:t>
                      </a:r>
                      <a:endParaRPr lang="zh-CN" altLang="en-US"/>
                    </a:p>
                  </a:txBody>
                  <a:tcPr anchor="ctr" anchorCtr="0"/>
                </a:tc>
                <a:tc>
                  <a:txBody>
                    <a:bodyPr/>
                    <a:p>
                      <a:pPr algn="ctr">
                        <a:buNone/>
                      </a:pPr>
                      <a:r>
                        <a:rPr lang="zh-CN" altLang="en-US" sz="1800">
                          <a:sym typeface="+mn-ea"/>
                        </a:rPr>
                        <a:t>《工作规范》</a:t>
                      </a:r>
                      <a:endParaRPr lang="zh-CN" altLang="en-US"/>
                    </a:p>
                  </a:txBody>
                  <a:tcPr anchor="ctr" anchorCtr="0"/>
                </a:tc>
              </a:tr>
              <a:tr h="365760">
                <a:tc>
                  <a:txBody>
                    <a:bodyPr/>
                    <a:p>
                      <a:pPr algn="ctr">
                        <a:buNone/>
                      </a:pPr>
                      <a:r>
                        <a:rPr lang="zh-CN" altLang="en-US" sz="1400">
                          <a:latin typeface="楷体" panose="02010609060101010101" charset="-122"/>
                          <a:ea typeface="楷体" panose="02010609060101010101" charset="-122"/>
                        </a:rPr>
                        <a:t>纳入体检对象</a:t>
                      </a:r>
                      <a:endParaRPr lang="zh-CN" altLang="en-US" sz="1400">
                        <a:latin typeface="楷体" panose="02010609060101010101" charset="-122"/>
                        <a:ea typeface="楷体" panose="02010609060101010101" charset="-122"/>
                      </a:endParaRPr>
                    </a:p>
                  </a:txBody>
                  <a:tcPr anchor="ctr" anchorCtr="0"/>
                </a:tc>
                <a:tc>
                  <a:txBody>
                    <a:bodyPr/>
                    <a:p>
                      <a:pPr algn="l">
                        <a:buNone/>
                      </a:pPr>
                      <a:r>
                        <a:rPr lang="en-US" altLang="zh-CN" sz="1000">
                          <a:latin typeface="仿宋" panose="02010609060101010101" charset="-122"/>
                          <a:ea typeface="仿宋" panose="02010609060101010101" charset="-122"/>
                        </a:rPr>
                        <a:t>1.</a:t>
                      </a:r>
                      <a:r>
                        <a:rPr lang="zh-CN" altLang="en-US" sz="1000">
                          <a:latin typeface="仿宋" panose="02010609060101010101" charset="-122"/>
                          <a:ea typeface="仿宋" panose="02010609060101010101" charset="-122"/>
                        </a:rPr>
                        <a:t>新生入学体检</a:t>
                      </a:r>
                      <a:endParaRPr lang="zh-CN" altLang="en-US" sz="1000">
                        <a:latin typeface="仿宋" panose="02010609060101010101" charset="-122"/>
                        <a:ea typeface="仿宋" panose="02010609060101010101" charset="-122"/>
                      </a:endParaRPr>
                    </a:p>
                    <a:p>
                      <a:pPr algn="l">
                        <a:buNone/>
                      </a:pPr>
                      <a:r>
                        <a:rPr lang="en-US" altLang="zh-CN" sz="1000">
                          <a:latin typeface="仿宋" panose="02010609060101010101" charset="-122"/>
                          <a:ea typeface="仿宋" panose="02010609060101010101" charset="-122"/>
                        </a:rPr>
                        <a:t>2.</a:t>
                      </a:r>
                      <a:r>
                        <a:rPr lang="zh-CN" altLang="en-US" sz="1000">
                          <a:latin typeface="仿宋" panose="02010609060101010101" charset="-122"/>
                          <a:ea typeface="仿宋" panose="02010609060101010101" charset="-122"/>
                        </a:rPr>
                        <a:t>教职员工</a:t>
                      </a:r>
                      <a:r>
                        <a:rPr lang="zh-CN" altLang="en-US" sz="1000">
                          <a:latin typeface="仿宋" panose="02010609060101010101" charset="-122"/>
                          <a:ea typeface="仿宋" panose="02010609060101010101" charset="-122"/>
                          <a:sym typeface="+mn-ea"/>
                        </a:rPr>
                        <a:t>常规体检</a:t>
                      </a:r>
                      <a:endParaRPr lang="zh-CN" altLang="en-US" sz="1000">
                        <a:latin typeface="仿宋" panose="02010609060101010101" charset="-122"/>
                        <a:ea typeface="仿宋" panose="02010609060101010101" charset="-122"/>
                      </a:endParaRPr>
                    </a:p>
                  </a:txBody>
                  <a:tcPr anchor="ctr" anchorCtr="0"/>
                </a:tc>
                <a:tc>
                  <a:txBody>
                    <a:bodyPr/>
                    <a:p>
                      <a:pPr algn="l">
                        <a:buNone/>
                      </a:pPr>
                      <a:r>
                        <a:rPr lang="zh-CN" altLang="en-US" sz="1000">
                          <a:latin typeface="仿宋" panose="02010609060101010101" charset="-122"/>
                          <a:ea typeface="仿宋" panose="02010609060101010101" charset="-122"/>
                        </a:rPr>
                        <a:t>相同</a:t>
                      </a:r>
                      <a:endParaRPr lang="zh-CN" altLang="en-US" sz="1000">
                        <a:latin typeface="仿宋" panose="02010609060101010101" charset="-122"/>
                        <a:ea typeface="仿宋" panose="02010609060101010101" charset="-122"/>
                      </a:endParaRPr>
                    </a:p>
                  </a:txBody>
                  <a:tcPr anchor="ctr" anchorCtr="0"/>
                </a:tc>
              </a:tr>
              <a:tr h="396240">
                <a:tc>
                  <a:txBody>
                    <a:bodyPr/>
                    <a:p>
                      <a:pPr algn="ctr">
                        <a:buNone/>
                      </a:pPr>
                      <a:r>
                        <a:rPr lang="zh-CN" altLang="en-US" sz="1400">
                          <a:latin typeface="楷体" panose="02010609060101010101" charset="-122"/>
                          <a:ea typeface="楷体" panose="02010609060101010101" charset="-122"/>
                        </a:rPr>
                        <a:t>健康体检机构</a:t>
                      </a:r>
                      <a:endParaRPr lang="zh-CN" altLang="en-US" sz="1400">
                        <a:latin typeface="楷体" panose="02010609060101010101" charset="-122"/>
                        <a:ea typeface="楷体" panose="02010609060101010101" charset="-122"/>
                      </a:endParaRPr>
                    </a:p>
                  </a:txBody>
                  <a:tcPr anchor="ctr" anchorCtr="0"/>
                </a:tc>
                <a:tc>
                  <a:txBody>
                    <a:bodyPr/>
                    <a:p>
                      <a:pPr algn="l">
                        <a:buNone/>
                      </a:pPr>
                      <a:r>
                        <a:rPr lang="en-US" altLang="zh-CN" sz="1000">
                          <a:latin typeface="仿宋" panose="02010609060101010101" charset="-122"/>
                          <a:ea typeface="仿宋" panose="02010609060101010101" charset="-122"/>
                          <a:cs typeface="仿宋" panose="02010609060101010101" charset="-122"/>
                        </a:rPr>
                        <a:t>1.</a:t>
                      </a:r>
                      <a:r>
                        <a:rPr lang="zh-CN" altLang="en-US" sz="1000">
                          <a:latin typeface="仿宋" panose="02010609060101010101" charset="-122"/>
                          <a:ea typeface="仿宋" panose="02010609060101010101" charset="-122"/>
                          <a:cs typeface="仿宋" panose="02010609060101010101" charset="-122"/>
                        </a:rPr>
                        <a:t>具备开展结核分枝杆菌感染检测、胸部 X 光片检查的能力。</a:t>
                      </a:r>
                      <a:endParaRPr lang="zh-CN" altLang="en-US" sz="1000">
                        <a:latin typeface="仿宋" panose="02010609060101010101" charset="-122"/>
                        <a:ea typeface="仿宋" panose="02010609060101010101" charset="-122"/>
                        <a:cs typeface="仿宋" panose="02010609060101010101" charset="-122"/>
                      </a:endParaRPr>
                    </a:p>
                    <a:p>
                      <a:pPr algn="l">
                        <a:buNone/>
                      </a:pPr>
                      <a:r>
                        <a:rPr lang="en-US" altLang="zh-CN" sz="1000">
                          <a:latin typeface="仿宋" panose="02010609060101010101" charset="-122"/>
                          <a:ea typeface="仿宋" panose="02010609060101010101" charset="-122"/>
                          <a:cs typeface="仿宋" panose="02010609060101010101" charset="-122"/>
                        </a:rPr>
                        <a:t>2.</a:t>
                      </a:r>
                      <a:r>
                        <a:rPr lang="zh-CN" altLang="en-US" sz="1000">
                          <a:latin typeface="仿宋" panose="02010609060101010101" charset="-122"/>
                          <a:ea typeface="仿宋" panose="02010609060101010101" charset="-122"/>
                          <a:cs typeface="仿宋" panose="02010609060101010101" charset="-122"/>
                        </a:rPr>
                        <a:t>如未开展过，需由疾控机构或其他专业机构对其进行技术培训和质控。</a:t>
                      </a:r>
                      <a:endParaRPr lang="zh-CN" altLang="en-US" sz="1000">
                        <a:latin typeface="仿宋" panose="02010609060101010101" charset="-122"/>
                        <a:ea typeface="仿宋" panose="02010609060101010101" charset="-122"/>
                        <a:cs typeface="仿宋" panose="02010609060101010101" charset="-122"/>
                      </a:endParaRPr>
                    </a:p>
                    <a:p>
                      <a:pPr algn="l">
                        <a:buNone/>
                      </a:pPr>
                      <a:r>
                        <a:rPr lang="en-US" altLang="zh-CN" sz="1000">
                          <a:latin typeface="仿宋" panose="02010609060101010101" charset="-122"/>
                          <a:ea typeface="仿宋" panose="02010609060101010101" charset="-122"/>
                          <a:cs typeface="仿宋" panose="02010609060101010101" charset="-122"/>
                        </a:rPr>
                        <a:t>3.结核分枝杆菌感染检测技术包括结核菌素皮肤试验（TST）和γ-干扰素释放试验（IGRA）等</a:t>
                      </a:r>
                      <a:endParaRPr lang="en-US" altLang="zh-CN" sz="1000">
                        <a:latin typeface="仿宋" panose="02010609060101010101" charset="-122"/>
                        <a:ea typeface="仿宋" panose="02010609060101010101" charset="-122"/>
                        <a:cs typeface="仿宋" panose="02010609060101010101" charset="-122"/>
                      </a:endParaRPr>
                    </a:p>
                  </a:txBody>
                  <a:tcPr anchor="ctr" anchorCtr="0"/>
                </a:tc>
                <a:tc>
                  <a:txBody>
                    <a:bodyPr/>
                    <a:p>
                      <a:pPr algn="l">
                        <a:buNone/>
                      </a:pPr>
                      <a:r>
                        <a:rPr lang="zh-CN" altLang="en-US" sz="1000">
                          <a:solidFill>
                            <a:srgbClr val="FF0000"/>
                          </a:solidFill>
                          <a:latin typeface="仿宋" panose="02010609060101010101" charset="-122"/>
                          <a:ea typeface="仿宋" panose="02010609060101010101" charset="-122"/>
                        </a:rPr>
                        <a:t>具备资质，无详细说明</a:t>
                      </a:r>
                      <a:endParaRPr lang="zh-CN" altLang="en-US" sz="1000">
                        <a:solidFill>
                          <a:srgbClr val="FF0000"/>
                        </a:solidFill>
                        <a:latin typeface="仿宋" panose="02010609060101010101" charset="-122"/>
                        <a:ea typeface="仿宋" panose="02010609060101010101" charset="-122"/>
                      </a:endParaRPr>
                    </a:p>
                  </a:txBody>
                  <a:tcPr anchor="ctr" anchorCtr="0"/>
                </a:tc>
              </a:tr>
              <a:tr h="365760">
                <a:tc>
                  <a:txBody>
                    <a:bodyPr/>
                    <a:p>
                      <a:pPr algn="ctr">
                        <a:buNone/>
                      </a:pPr>
                      <a:r>
                        <a:rPr lang="zh-CN" altLang="en-US" sz="1400">
                          <a:latin typeface="楷体" panose="02010609060101010101" charset="-122"/>
                          <a:ea typeface="楷体" panose="02010609060101010101" charset="-122"/>
                        </a:rPr>
                        <a:t>动员和宣传</a:t>
                      </a:r>
                      <a:endParaRPr lang="zh-CN" altLang="en-US" sz="1400">
                        <a:latin typeface="楷体" panose="02010609060101010101" charset="-122"/>
                        <a:ea typeface="楷体" panose="02010609060101010101" charset="-122"/>
                      </a:endParaRPr>
                    </a:p>
                  </a:txBody>
                  <a:tcPr anchor="ctr" anchorCtr="0"/>
                </a:tc>
                <a:tc>
                  <a:txBody>
                    <a:bodyPr/>
                    <a:p>
                      <a:pPr algn="l">
                        <a:buNone/>
                      </a:pPr>
                      <a:r>
                        <a:rPr lang="en-US" altLang="zh-CN" sz="1000">
                          <a:latin typeface="仿宋" panose="02010609060101010101" charset="-122"/>
                          <a:ea typeface="仿宋" panose="02010609060101010101" charset="-122"/>
                        </a:rPr>
                        <a:t>1.</a:t>
                      </a:r>
                      <a:r>
                        <a:rPr lang="zh-CN" altLang="en-US" sz="1000">
                          <a:latin typeface="仿宋" panose="02010609060101010101" charset="-122"/>
                          <a:ea typeface="仿宋" panose="02010609060101010101" charset="-122"/>
                        </a:rPr>
                        <a:t>解释TST检测和胸部X光片检查的目的、意义以及相关注意事项，获得学生和家长的理解、配合。</a:t>
                      </a:r>
                      <a:endParaRPr lang="zh-CN" altLang="en-US" sz="1000">
                        <a:latin typeface="仿宋" panose="02010609060101010101" charset="-122"/>
                        <a:ea typeface="仿宋" panose="02010609060101010101" charset="-122"/>
                      </a:endParaRPr>
                    </a:p>
                    <a:p>
                      <a:pPr algn="l">
                        <a:buNone/>
                      </a:pPr>
                      <a:r>
                        <a:rPr lang="en-US" altLang="zh-CN" sz="1000">
                          <a:latin typeface="仿宋" panose="02010609060101010101" charset="-122"/>
                          <a:ea typeface="仿宋" panose="02010609060101010101" charset="-122"/>
                        </a:rPr>
                        <a:t>2.学校应做好健康体检的组织和安排，在体检结束后，要汇总 相关情况，并及时上报教育行政部门。</a:t>
                      </a:r>
                      <a:endParaRPr lang="en-US" altLang="zh-CN" sz="1000">
                        <a:latin typeface="仿宋" panose="02010609060101010101" charset="-122"/>
                        <a:ea typeface="仿宋" panose="02010609060101010101" charset="-122"/>
                      </a:endParaRPr>
                    </a:p>
                  </a:txBody>
                  <a:tcPr anchor="ctr" anchorCtr="0"/>
                </a:tc>
                <a:tc>
                  <a:txBody>
                    <a:bodyPr/>
                    <a:p>
                      <a:pPr algn="l">
                        <a:buNone/>
                      </a:pPr>
                      <a:r>
                        <a:rPr lang="zh-CN" altLang="en-US" sz="1000">
                          <a:solidFill>
                            <a:srgbClr val="FF0000"/>
                          </a:solidFill>
                          <a:latin typeface="仿宋" panose="02010609060101010101" charset="-122"/>
                          <a:ea typeface="仿宋" panose="02010609060101010101" charset="-122"/>
                        </a:rPr>
                        <a:t>未明确说明</a:t>
                      </a:r>
                      <a:endParaRPr lang="zh-CN" altLang="en-US" sz="1000">
                        <a:solidFill>
                          <a:srgbClr val="FF0000"/>
                        </a:solidFill>
                        <a:latin typeface="仿宋" panose="02010609060101010101" charset="-122"/>
                        <a:ea typeface="仿宋" panose="02010609060101010101" charset="-122"/>
                      </a:endParaRPr>
                    </a:p>
                  </a:txBody>
                  <a:tcPr anchor="ctr" anchorCtr="0"/>
                </a:tc>
              </a:tr>
            </a:tbl>
          </a:graphicData>
        </a:graphic>
      </p:graphicFrame>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9" name="文本框 8"/>
          <p:cNvSpPr txBox="1"/>
          <p:nvPr/>
        </p:nvSpPr>
        <p:spPr>
          <a:xfrm>
            <a:off x="756920" y="699770"/>
            <a:ext cx="8088630" cy="737235"/>
          </a:xfrm>
          <a:prstGeom prst="rect">
            <a:avLst/>
          </a:prstGeom>
          <a:noFill/>
          <a:ln w="9525">
            <a:noFill/>
          </a:ln>
        </p:spPr>
        <p:txBody>
          <a:bodyPr wrap="square">
            <a:spAutoFit/>
          </a:bodyPr>
          <a:p>
            <a:pPr indent="0" algn="ctr"/>
            <a:r>
              <a:rPr lang="zh-CN" sz="2400" b="1">
                <a:ea typeface="宋体" panose="02010600030101010101" pitchFamily="2" charset="-122"/>
                <a:sym typeface="+mn-ea"/>
              </a:rPr>
              <a:t>学校常规预防控制措施</a:t>
            </a:r>
            <a:endParaRPr lang="zh-CN" sz="2400" b="1">
              <a:ea typeface="宋体" panose="02010600030101010101" pitchFamily="2" charset="-122"/>
            </a:endParaRPr>
          </a:p>
          <a:p>
            <a:pPr indent="0"/>
            <a:r>
              <a:rPr lang="zh-CN">
                <a:ea typeface="宋体" panose="02010600030101010101" pitchFamily="2" charset="-122"/>
                <a:sym typeface="+mn-ea"/>
              </a:rPr>
              <a:t> </a:t>
            </a:r>
            <a:r>
              <a:rPr lang="en-US" altLang="zh-CN">
                <a:ea typeface="宋体" panose="02010600030101010101" pitchFamily="2" charset="-122"/>
                <a:sym typeface="+mn-ea"/>
              </a:rPr>
              <a:t>        </a:t>
            </a:r>
            <a:r>
              <a:rPr lang="zh-CN">
                <a:ea typeface="宋体" panose="02010600030101010101" pitchFamily="2" charset="-122"/>
                <a:sym typeface="+mn-ea"/>
              </a:rPr>
              <a:t>一、健康体检</a:t>
            </a:r>
            <a:endParaRPr lang="zh-CN" altLang="en-US" sz="1600">
              <a:latin typeface="宋体" panose="02010600030101010101" pitchFamily="2" charset="-122"/>
              <a:ea typeface="宋体" panose="02010600030101010101" pitchFamily="2" charset="-122"/>
              <a:cs typeface="宋体" panose="02010600030101010101" pitchFamily="2" charset="-122"/>
              <a:sym typeface="+mn-ea"/>
            </a:endParaRPr>
          </a:p>
        </p:txBody>
      </p:sp>
      <p:graphicFrame>
        <p:nvGraphicFramePr>
          <p:cNvPr id="2" name="表格 1"/>
          <p:cNvGraphicFramePr/>
          <p:nvPr>
            <p:custDataLst>
              <p:tags r:id="rId2"/>
            </p:custDataLst>
          </p:nvPr>
        </p:nvGraphicFramePr>
        <p:xfrm>
          <a:off x="1327150" y="1564005"/>
          <a:ext cx="6345555" cy="2834640"/>
        </p:xfrm>
        <a:graphic>
          <a:graphicData uri="http://schemas.openxmlformats.org/drawingml/2006/table">
            <a:tbl>
              <a:tblPr firstRow="1" bandRow="1">
                <a:tableStyleId>{5C22544A-7EE6-4342-B048-85BDC9FD1C3A}</a:tableStyleId>
              </a:tblPr>
              <a:tblGrid>
                <a:gridCol w="1360170"/>
                <a:gridCol w="2870200"/>
                <a:gridCol w="2115185"/>
              </a:tblGrid>
              <a:tr h="365760">
                <a:tc>
                  <a:txBody>
                    <a:bodyPr/>
                    <a:p>
                      <a:pPr algn="ctr">
                        <a:buNone/>
                      </a:pPr>
                      <a:r>
                        <a:rPr lang="zh-CN" altLang="en-US"/>
                        <a:t>内容</a:t>
                      </a:r>
                      <a:endParaRPr lang="zh-CN" altLang="en-US"/>
                    </a:p>
                  </a:txBody>
                  <a:tcPr anchor="ctr" anchorCtr="0"/>
                </a:tc>
                <a:tc>
                  <a:txBody>
                    <a:bodyPr/>
                    <a:p>
                      <a:pPr algn="ctr">
                        <a:buNone/>
                      </a:pPr>
                      <a:r>
                        <a:rPr lang="zh-CN" altLang="en-US"/>
                        <a:t>《指南》</a:t>
                      </a:r>
                      <a:endParaRPr lang="zh-CN" altLang="en-US"/>
                    </a:p>
                  </a:txBody>
                  <a:tcPr anchor="ctr" anchorCtr="0"/>
                </a:tc>
                <a:tc>
                  <a:txBody>
                    <a:bodyPr/>
                    <a:p>
                      <a:pPr algn="ctr">
                        <a:buNone/>
                      </a:pPr>
                      <a:r>
                        <a:rPr lang="zh-CN" altLang="en-US" sz="1800">
                          <a:sym typeface="+mn-ea"/>
                        </a:rPr>
                        <a:t>《工作规范》</a:t>
                      </a:r>
                      <a:endParaRPr lang="zh-CN" altLang="en-US"/>
                    </a:p>
                  </a:txBody>
                  <a:tcPr anchor="ctr" anchorCtr="0"/>
                </a:tc>
              </a:tr>
              <a:tr h="853440">
                <a:tc>
                  <a:txBody>
                    <a:bodyPr/>
                    <a:p>
                      <a:pPr algn="ctr">
                        <a:buClrTx/>
                        <a:buSzTx/>
                        <a:buFontTx/>
                        <a:buNone/>
                      </a:pPr>
                      <a:r>
                        <a:rPr lang="zh-CN" altLang="en-US" sz="1400">
                          <a:latin typeface="楷体" panose="02010609060101010101" charset="-122"/>
                          <a:ea typeface="楷体" panose="02010609060101010101" charset="-122"/>
                        </a:rPr>
                        <a:t>健康体检时间</a:t>
                      </a:r>
                      <a:endParaRPr lang="zh-CN" altLang="en-US" sz="1400">
                        <a:latin typeface="楷体" panose="02010609060101010101" charset="-122"/>
                        <a:ea typeface="楷体" panose="02010609060101010101" charset="-122"/>
                      </a:endParaRPr>
                    </a:p>
                  </a:txBody>
                  <a:tcPr anchor="ctr" anchorCtr="0"/>
                </a:tc>
                <a:tc>
                  <a:txBody>
                    <a:bodyPr/>
                    <a:p>
                      <a:pPr algn="l">
                        <a:buNone/>
                      </a:pPr>
                      <a:r>
                        <a:rPr lang="en-US" altLang="zh-CN" sz="1000">
                          <a:latin typeface="仿宋" panose="02010609060101010101" charset="-122"/>
                          <a:ea typeface="仿宋" panose="02010609060101010101" charset="-122"/>
                        </a:rPr>
                        <a:t>·</a:t>
                      </a:r>
                      <a:r>
                        <a:rPr lang="zh-CN" altLang="en-US" sz="1000" b="1">
                          <a:latin typeface="仿宋" panose="02010609060101010101" charset="-122"/>
                          <a:ea typeface="仿宋" panose="02010609060101010101" charset="-122"/>
                        </a:rPr>
                        <a:t>新生入学</a:t>
                      </a:r>
                      <a:r>
                        <a:rPr lang="zh-CN" altLang="en-US" sz="1000">
                          <a:latin typeface="仿宋" panose="02010609060101010101" charset="-122"/>
                          <a:ea typeface="仿宋" panose="02010609060101010101" charset="-122"/>
                        </a:rPr>
                        <a:t>：原则上在学生入校前完成，最晚应在开学后 1 个月内完成</a:t>
                      </a:r>
                      <a:endParaRPr lang="zh-CN" altLang="en-US" sz="1000">
                        <a:latin typeface="仿宋" panose="02010609060101010101" charset="-122"/>
                        <a:ea typeface="仿宋" panose="02010609060101010101" charset="-122"/>
                      </a:endParaRPr>
                    </a:p>
                    <a:p>
                      <a:pPr algn="l">
                        <a:buNone/>
                      </a:pPr>
                      <a:r>
                        <a:rPr lang="en-US" altLang="zh-CN" sz="1000">
                          <a:latin typeface="仿宋" panose="02010609060101010101" charset="-122"/>
                          <a:ea typeface="仿宋" panose="02010609060101010101" charset="-122"/>
                        </a:rPr>
                        <a:t>·</a:t>
                      </a:r>
                      <a:r>
                        <a:rPr lang="zh-CN" altLang="en-US" sz="1000" b="1">
                          <a:latin typeface="仿宋" panose="02010609060101010101" charset="-122"/>
                          <a:ea typeface="仿宋" panose="02010609060101010101" charset="-122"/>
                        </a:rPr>
                        <a:t>教职员工</a:t>
                      </a:r>
                      <a:r>
                        <a:rPr lang="en-US" altLang="zh-CN" sz="1000">
                          <a:latin typeface="仿宋" panose="02010609060101010101" charset="-122"/>
                          <a:ea typeface="仿宋" panose="02010609060101010101" charset="-122"/>
                        </a:rPr>
                        <a:t>:新入职员工在入职前完成；在职员工每年开展一次常规体检，建议与新生入学体检同步进行</a:t>
                      </a:r>
                      <a:endParaRPr lang="en-US" altLang="zh-CN" sz="1000">
                        <a:latin typeface="仿宋" panose="02010609060101010101" charset="-122"/>
                        <a:ea typeface="仿宋" panose="02010609060101010101" charset="-122"/>
                      </a:endParaRPr>
                    </a:p>
                  </a:txBody>
                  <a:tcPr anchor="ctr" anchorCtr="0"/>
                </a:tc>
                <a:tc>
                  <a:txBody>
                    <a:bodyPr/>
                    <a:p>
                      <a:pPr algn="l">
                        <a:buNone/>
                      </a:pPr>
                      <a:r>
                        <a:rPr lang="zh-CN" altLang="en-US" sz="1000">
                          <a:solidFill>
                            <a:srgbClr val="FF0000"/>
                          </a:solidFill>
                          <a:latin typeface="仿宋" panose="02010609060101010101" charset="-122"/>
                          <a:ea typeface="仿宋" panose="02010609060101010101" charset="-122"/>
                        </a:rPr>
                        <a:t>入学时，未明确时限</a:t>
                      </a:r>
                      <a:endParaRPr lang="zh-CN" altLang="en-US" sz="1000">
                        <a:solidFill>
                          <a:srgbClr val="FF0000"/>
                        </a:solidFill>
                        <a:latin typeface="仿宋" panose="02010609060101010101" charset="-122"/>
                        <a:ea typeface="仿宋" panose="02010609060101010101" charset="-122"/>
                      </a:endParaRPr>
                    </a:p>
                  </a:txBody>
                  <a:tcPr anchor="ctr" anchorCtr="0"/>
                </a:tc>
              </a:tr>
              <a:tr h="396240">
                <a:tc>
                  <a:txBody>
                    <a:bodyPr/>
                    <a:p>
                      <a:pPr algn="ctr">
                        <a:buClrTx/>
                        <a:buSzTx/>
                        <a:buFontTx/>
                        <a:buNone/>
                      </a:pPr>
                      <a:r>
                        <a:rPr lang="zh-CN" altLang="en-US" sz="1400">
                          <a:latin typeface="楷体" panose="02010609060101010101" charset="-122"/>
                          <a:ea typeface="楷体" panose="02010609060101010101" charset="-122"/>
                        </a:rPr>
                        <a:t>体检内容</a:t>
                      </a:r>
                      <a:endParaRPr lang="zh-CN" altLang="en-US" sz="1400">
                        <a:latin typeface="楷体" panose="02010609060101010101" charset="-122"/>
                        <a:ea typeface="楷体" panose="02010609060101010101" charset="-122"/>
                      </a:endParaRPr>
                    </a:p>
                    <a:p>
                      <a:pPr algn="ctr">
                        <a:buClrTx/>
                        <a:buSzTx/>
                        <a:buFontTx/>
                        <a:buNone/>
                      </a:pPr>
                      <a:r>
                        <a:rPr lang="zh-CN" altLang="en-US" sz="1400">
                          <a:latin typeface="楷体" panose="02010609060101010101" charset="-122"/>
                          <a:ea typeface="楷体" panose="02010609060101010101" charset="-122"/>
                        </a:rPr>
                        <a:t>（详细见下页）</a:t>
                      </a:r>
                      <a:endParaRPr lang="zh-CN" altLang="en-US" sz="1400">
                        <a:latin typeface="楷体" panose="02010609060101010101" charset="-122"/>
                        <a:ea typeface="楷体" panose="02010609060101010101" charset="-122"/>
                      </a:endParaRPr>
                    </a:p>
                  </a:txBody>
                  <a:tcPr anchor="ctr" anchorCtr="0"/>
                </a:tc>
                <a:tc>
                  <a:txBody>
                    <a:bodyPr/>
                    <a:p>
                      <a:pPr algn="l">
                        <a:buNone/>
                      </a:pPr>
                      <a:r>
                        <a:rPr lang="en-US" altLang="zh-CN" sz="1000">
                          <a:latin typeface="仿宋" panose="02010609060101010101" charset="-122"/>
                          <a:ea typeface="仿宋" panose="02010609060101010101" charset="-122"/>
                          <a:cs typeface="仿宋" panose="02010609060101010101" charset="-122"/>
                        </a:rPr>
                        <a:t>1.对肺结核患者密切接触史和肺结核可疑症状的问诊、进行 TST 检测和胸部 X 光片检查。</a:t>
                      </a:r>
                      <a:endParaRPr lang="en-US" altLang="zh-CN" sz="1000">
                        <a:latin typeface="仿宋" panose="02010609060101010101" charset="-122"/>
                        <a:ea typeface="仿宋" panose="02010609060101010101" charset="-122"/>
                        <a:cs typeface="仿宋" panose="02010609060101010101" charset="-122"/>
                      </a:endParaRPr>
                    </a:p>
                    <a:p>
                      <a:pPr algn="l">
                        <a:buNone/>
                      </a:pPr>
                      <a:r>
                        <a:rPr lang="en-US" altLang="zh-CN" sz="1000">
                          <a:latin typeface="仿宋" panose="02010609060101010101" charset="-122"/>
                          <a:ea typeface="仿宋" panose="02010609060101010101" charset="-122"/>
                          <a:cs typeface="仿宋" panose="02010609060101010101" charset="-122"/>
                        </a:rPr>
                        <a:t>2.咳嗽、咳痰≥2 周，咯血或血痰是肺结核的主要症状，具有以上任何一项症状者为肺结核可疑症状者。此外，胸闷、胸痛、低热、盗汗、乏力、食欲减退和体重减轻等也是肺结核患者的常见症状。</a:t>
                      </a:r>
                      <a:endParaRPr lang="zh-CN" altLang="en-US" sz="1000">
                        <a:latin typeface="仿宋" panose="02010609060101010101" charset="-122"/>
                        <a:ea typeface="仿宋" panose="02010609060101010101" charset="-122"/>
                        <a:cs typeface="仿宋" panose="02010609060101010101" charset="-122"/>
                      </a:endParaRPr>
                    </a:p>
                  </a:txBody>
                  <a:tcPr anchor="ctr" anchorCtr="0"/>
                </a:tc>
                <a:tc>
                  <a:txBody>
                    <a:bodyPr/>
                    <a:p>
                      <a:pPr algn="l">
                        <a:buNone/>
                      </a:pPr>
                      <a:r>
                        <a:rPr lang="zh-CN" altLang="en-US" sz="1000">
                          <a:solidFill>
                            <a:schemeClr val="tx1"/>
                          </a:solidFill>
                          <a:latin typeface="仿宋" panose="02010609060101010101" charset="-122"/>
                          <a:ea typeface="仿宋" panose="02010609060101010101" charset="-122"/>
                        </a:rPr>
                        <a:t>未总述（分类要求）</a:t>
                      </a:r>
                      <a:endParaRPr lang="zh-CN" altLang="en-US" sz="1000">
                        <a:solidFill>
                          <a:schemeClr val="tx1"/>
                        </a:solidFill>
                        <a:latin typeface="仿宋" panose="02010609060101010101" charset="-122"/>
                        <a:ea typeface="仿宋" panose="02010609060101010101" charset="-122"/>
                      </a:endParaRPr>
                    </a:p>
                  </a:txBody>
                  <a:tcPr anchor="ctr" anchorCtr="0"/>
                </a:tc>
              </a:tr>
            </a:tbl>
          </a:graphicData>
        </a:graphic>
      </p:graphicFrame>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9" name="文本框 8"/>
          <p:cNvSpPr txBox="1"/>
          <p:nvPr/>
        </p:nvSpPr>
        <p:spPr>
          <a:xfrm>
            <a:off x="756920" y="699770"/>
            <a:ext cx="8088630" cy="737235"/>
          </a:xfrm>
          <a:prstGeom prst="rect">
            <a:avLst/>
          </a:prstGeom>
          <a:noFill/>
          <a:ln w="9525">
            <a:noFill/>
          </a:ln>
        </p:spPr>
        <p:txBody>
          <a:bodyPr wrap="square">
            <a:spAutoFit/>
          </a:bodyPr>
          <a:p>
            <a:pPr indent="0" algn="ctr"/>
            <a:r>
              <a:rPr lang="zh-CN" sz="2400" b="1">
                <a:ea typeface="宋体" panose="02010600030101010101" pitchFamily="2" charset="-122"/>
                <a:sym typeface="+mn-ea"/>
              </a:rPr>
              <a:t>学校常规预防控制措施</a:t>
            </a:r>
            <a:endParaRPr lang="zh-CN" sz="2400" b="1">
              <a:ea typeface="宋体" panose="02010600030101010101" pitchFamily="2" charset="-122"/>
            </a:endParaRPr>
          </a:p>
          <a:p>
            <a:pPr indent="0"/>
            <a:r>
              <a:rPr lang="zh-CN">
                <a:ea typeface="宋体" panose="02010600030101010101" pitchFamily="2" charset="-122"/>
                <a:sym typeface="+mn-ea"/>
              </a:rPr>
              <a:t> </a:t>
            </a:r>
            <a:r>
              <a:rPr lang="en-US" altLang="zh-CN">
                <a:ea typeface="宋体" panose="02010600030101010101" pitchFamily="2" charset="-122"/>
                <a:sym typeface="+mn-ea"/>
              </a:rPr>
              <a:t>        </a:t>
            </a:r>
            <a:r>
              <a:rPr lang="zh-CN">
                <a:ea typeface="宋体" panose="02010600030101010101" pitchFamily="2" charset="-122"/>
                <a:sym typeface="+mn-ea"/>
              </a:rPr>
              <a:t>一、健康体检</a:t>
            </a:r>
            <a:endParaRPr lang="zh-CN" altLang="en-US" sz="1600">
              <a:latin typeface="宋体" panose="02010600030101010101" pitchFamily="2" charset="-122"/>
              <a:ea typeface="宋体" panose="02010600030101010101" pitchFamily="2" charset="-122"/>
              <a:cs typeface="宋体" panose="02010600030101010101" pitchFamily="2" charset="-122"/>
              <a:sym typeface="+mn-ea"/>
            </a:endParaRPr>
          </a:p>
        </p:txBody>
      </p:sp>
      <p:graphicFrame>
        <p:nvGraphicFramePr>
          <p:cNvPr id="2" name="表格 1"/>
          <p:cNvGraphicFramePr/>
          <p:nvPr>
            <p:custDataLst>
              <p:tags r:id="rId2"/>
            </p:custDataLst>
          </p:nvPr>
        </p:nvGraphicFramePr>
        <p:xfrm>
          <a:off x="1327150" y="1564005"/>
          <a:ext cx="6345555" cy="4084320"/>
        </p:xfrm>
        <a:graphic>
          <a:graphicData uri="http://schemas.openxmlformats.org/drawingml/2006/table">
            <a:tbl>
              <a:tblPr firstRow="1" bandRow="1">
                <a:tableStyleId>{5C22544A-7EE6-4342-B048-85BDC9FD1C3A}</a:tableStyleId>
              </a:tblPr>
              <a:tblGrid>
                <a:gridCol w="1360170"/>
                <a:gridCol w="2870200"/>
                <a:gridCol w="2115185"/>
              </a:tblGrid>
              <a:tr h="365760">
                <a:tc>
                  <a:txBody>
                    <a:bodyPr/>
                    <a:p>
                      <a:pPr algn="ctr">
                        <a:buNone/>
                      </a:pPr>
                      <a:r>
                        <a:rPr lang="zh-CN" altLang="en-US"/>
                        <a:t>内容</a:t>
                      </a:r>
                      <a:endParaRPr lang="zh-CN" altLang="en-US"/>
                    </a:p>
                  </a:txBody>
                  <a:tcPr anchor="ctr" anchorCtr="0"/>
                </a:tc>
                <a:tc>
                  <a:txBody>
                    <a:bodyPr/>
                    <a:p>
                      <a:pPr algn="ctr">
                        <a:buNone/>
                      </a:pPr>
                      <a:r>
                        <a:rPr lang="zh-CN" altLang="en-US"/>
                        <a:t>《指南》</a:t>
                      </a:r>
                      <a:endParaRPr lang="zh-CN" altLang="en-US"/>
                    </a:p>
                  </a:txBody>
                  <a:tcPr anchor="ctr" anchorCtr="0"/>
                </a:tc>
                <a:tc>
                  <a:txBody>
                    <a:bodyPr/>
                    <a:p>
                      <a:pPr algn="ctr">
                        <a:buNone/>
                      </a:pPr>
                      <a:r>
                        <a:rPr lang="zh-CN" altLang="en-US" sz="1800">
                          <a:sym typeface="+mn-ea"/>
                        </a:rPr>
                        <a:t>《工作规范》</a:t>
                      </a:r>
                      <a:endParaRPr lang="zh-CN" altLang="en-US"/>
                    </a:p>
                  </a:txBody>
                  <a:tcPr anchor="ctr" anchorCtr="0"/>
                </a:tc>
              </a:tr>
              <a:tr h="853440">
                <a:tc>
                  <a:txBody>
                    <a:bodyPr/>
                    <a:p>
                      <a:pPr algn="ctr">
                        <a:buClrTx/>
                        <a:buSzTx/>
                        <a:buFontTx/>
                        <a:buNone/>
                      </a:pPr>
                      <a:r>
                        <a:rPr lang="zh-CN" altLang="en-US" sz="1400">
                          <a:latin typeface="楷体" panose="02010609060101010101" charset="-122"/>
                          <a:ea typeface="楷体" panose="02010609060101010101" charset="-122"/>
                        </a:rPr>
                        <a:t>幼儿园、小学及非寄宿制初中入学新生</a:t>
                      </a:r>
                      <a:endParaRPr lang="zh-CN" altLang="en-US" sz="1400">
                        <a:latin typeface="楷体" panose="02010609060101010101" charset="-122"/>
                        <a:ea typeface="楷体" panose="02010609060101010101" charset="-122"/>
                      </a:endParaRPr>
                    </a:p>
                  </a:txBody>
                  <a:tcPr anchor="ctr" anchorCtr="0"/>
                </a:tc>
                <a:tc>
                  <a:txBody>
                    <a:bodyPr/>
                    <a:p>
                      <a:pPr algn="l">
                        <a:buNone/>
                      </a:pPr>
                      <a:r>
                        <a:rPr lang="en-US" altLang="zh-CN" sz="1000">
                          <a:latin typeface="仿宋" panose="02010609060101010101" charset="-122"/>
                          <a:ea typeface="仿宋" panose="02010609060101010101" charset="-122"/>
                        </a:rPr>
                        <a:t>1.肺结核患者密切接触史和肺结核可疑症状的问诊</a:t>
                      </a:r>
                      <a:endParaRPr lang="en-US" altLang="zh-CN" sz="1000">
                        <a:latin typeface="仿宋" panose="02010609060101010101" charset="-122"/>
                        <a:ea typeface="仿宋" panose="02010609060101010101" charset="-122"/>
                      </a:endParaRPr>
                    </a:p>
                    <a:p>
                      <a:pPr algn="l">
                        <a:buNone/>
                      </a:pPr>
                      <a:r>
                        <a:rPr lang="en-US" altLang="zh-CN" sz="1000">
                          <a:latin typeface="仿宋" panose="02010609060101010101" charset="-122"/>
                          <a:ea typeface="仿宋" panose="02010609060101010101" charset="-122"/>
                        </a:rPr>
                        <a:t>2.对有肺结核密切接触史者开展结核菌素皮肤试验</a:t>
                      </a:r>
                      <a:endParaRPr lang="en-US" altLang="zh-CN" sz="1000">
                        <a:latin typeface="仿宋" panose="02010609060101010101" charset="-122"/>
                        <a:ea typeface="仿宋" panose="02010609060101010101" charset="-122"/>
                      </a:endParaRPr>
                    </a:p>
                    <a:p>
                      <a:pPr algn="l">
                        <a:buNone/>
                      </a:pPr>
                      <a:r>
                        <a:rPr lang="en-US" altLang="zh-CN" sz="1000">
                          <a:latin typeface="仿宋" panose="02010609060101010101" charset="-122"/>
                          <a:ea typeface="仿宋" panose="02010609060101010101" charset="-122"/>
                        </a:rPr>
                        <a:t>3.</a:t>
                      </a:r>
                      <a:r>
                        <a:rPr lang="en-US" altLang="zh-CN" sz="1000">
                          <a:solidFill>
                            <a:srgbClr val="FF0000"/>
                          </a:solidFill>
                          <a:latin typeface="仿宋" panose="02010609060101010101" charset="-122"/>
                          <a:ea typeface="仿宋" panose="02010609060101010101" charset="-122"/>
                        </a:rPr>
                        <a:t>对有肺结核可疑症状者或TST检测强阳性（硬 结平均直径≥15 mm 或局部出现双圈、水泡、坏死及淋巴管炎）者，要进行胸部 X 光片检查。对于有 TST 检测禁忌症的学生，可以采用 IGRA 替代。</a:t>
                      </a:r>
                      <a:endParaRPr lang="en-US" altLang="zh-CN" sz="1000">
                        <a:solidFill>
                          <a:srgbClr val="FF0000"/>
                        </a:solidFill>
                        <a:latin typeface="仿宋" panose="02010609060101010101" charset="-122"/>
                        <a:ea typeface="仿宋" panose="02010609060101010101" charset="-122"/>
                      </a:endParaRPr>
                    </a:p>
                  </a:txBody>
                  <a:tcPr anchor="ctr" anchorCtr="0"/>
                </a:tc>
                <a:tc>
                  <a:txBody>
                    <a:bodyPr/>
                    <a:p>
                      <a:pPr algn="l">
                        <a:buNone/>
                      </a:pPr>
                      <a:r>
                        <a:rPr lang="en-US" altLang="zh-CN" sz="1000">
                          <a:latin typeface="仿宋" panose="02010609060101010101" charset="-122"/>
                          <a:ea typeface="仿宋" panose="02010609060101010101" charset="-122"/>
                          <a:sym typeface="+mn-ea"/>
                        </a:rPr>
                        <a:t>1.肺结核患者密切接触史和肺结核可疑症状的问诊</a:t>
                      </a:r>
                      <a:endParaRPr lang="en-US" altLang="zh-CN" sz="1000">
                        <a:latin typeface="仿宋" panose="02010609060101010101" charset="-122"/>
                        <a:ea typeface="仿宋" panose="02010609060101010101" charset="-122"/>
                      </a:endParaRPr>
                    </a:p>
                    <a:p>
                      <a:pPr algn="l">
                        <a:buNone/>
                      </a:pPr>
                      <a:r>
                        <a:rPr lang="en-US" altLang="zh-CN" sz="1000">
                          <a:latin typeface="仿宋" panose="02010609060101010101" charset="-122"/>
                          <a:ea typeface="仿宋" panose="02010609060101010101" charset="-122"/>
                          <a:sym typeface="+mn-ea"/>
                        </a:rPr>
                        <a:t>2.对有肺结核密切接触史者开展结核菌素皮肤试验</a:t>
                      </a:r>
                      <a:endParaRPr lang="en-US" altLang="zh-CN" sz="1000">
                        <a:latin typeface="仿宋" panose="02010609060101010101" charset="-122"/>
                        <a:ea typeface="仿宋" panose="02010609060101010101" charset="-122"/>
                      </a:endParaRPr>
                    </a:p>
                  </a:txBody>
                  <a:tcPr anchor="t" anchorCtr="0"/>
                </a:tc>
              </a:tr>
              <a:tr h="731520">
                <a:tc>
                  <a:txBody>
                    <a:bodyPr/>
                    <a:p>
                      <a:pPr algn="ctr">
                        <a:buClrTx/>
                        <a:buSzTx/>
                        <a:buFontTx/>
                        <a:buNone/>
                      </a:pPr>
                      <a:r>
                        <a:rPr lang="zh-CN" altLang="en-US" sz="1400">
                          <a:latin typeface="楷体" panose="02010609060101010101" charset="-122"/>
                          <a:ea typeface="楷体" panose="02010609060101010101" charset="-122"/>
                        </a:rPr>
                        <a:t>高中和寄宿制初中入学新生</a:t>
                      </a:r>
                      <a:endParaRPr lang="zh-CN" altLang="en-US" sz="1400">
                        <a:latin typeface="楷体" panose="02010609060101010101" charset="-122"/>
                        <a:ea typeface="楷体" panose="02010609060101010101" charset="-122"/>
                      </a:endParaRPr>
                    </a:p>
                  </a:txBody>
                  <a:tcPr anchor="ctr" anchorCtr="0"/>
                </a:tc>
                <a:tc>
                  <a:txBody>
                    <a:bodyPr/>
                    <a:p>
                      <a:pPr algn="l">
                        <a:buNone/>
                      </a:pPr>
                      <a:r>
                        <a:rPr lang="en-US" altLang="zh-CN" sz="1000">
                          <a:latin typeface="仿宋" panose="02010609060101010101" charset="-122"/>
                          <a:ea typeface="仿宋" panose="02010609060101010101" charset="-122"/>
                          <a:cs typeface="仿宋" panose="02010609060101010101" charset="-122"/>
                        </a:rPr>
                        <a:t>1.</a:t>
                      </a:r>
                      <a:r>
                        <a:rPr lang="zh-CN" altLang="en-US" sz="1000">
                          <a:latin typeface="仿宋" panose="02010609060101010101" charset="-122"/>
                          <a:ea typeface="仿宋" panose="02010609060101010101" charset="-122"/>
                          <a:cs typeface="仿宋" panose="02010609060101010101" charset="-122"/>
                        </a:rPr>
                        <a:t>肺结核可疑症状的问诊和 TST 检测</a:t>
                      </a:r>
                      <a:endParaRPr lang="zh-CN" altLang="en-US" sz="1000">
                        <a:latin typeface="仿宋" panose="02010609060101010101" charset="-122"/>
                        <a:ea typeface="仿宋" panose="02010609060101010101" charset="-122"/>
                        <a:cs typeface="仿宋" panose="02010609060101010101" charset="-122"/>
                      </a:endParaRPr>
                    </a:p>
                    <a:p>
                      <a:pPr algn="l">
                        <a:buNone/>
                      </a:pPr>
                      <a:r>
                        <a:rPr lang="en-US" altLang="zh-CN" sz="1000">
                          <a:latin typeface="仿宋" panose="02010609060101010101" charset="-122"/>
                          <a:ea typeface="仿宋" panose="02010609060101010101" charset="-122"/>
                          <a:cs typeface="仿宋" panose="02010609060101010101" charset="-122"/>
                        </a:rPr>
                        <a:t>2.</a:t>
                      </a:r>
                      <a:r>
                        <a:rPr lang="zh-CN" altLang="en-US" sz="1000">
                          <a:latin typeface="仿宋" panose="02010609060101010101" charset="-122"/>
                          <a:ea typeface="仿宋" panose="02010609060101010101" charset="-122"/>
                          <a:cs typeface="仿宋" panose="02010609060101010101" charset="-122"/>
                        </a:rPr>
                        <a:t>肺结核可疑症状者或 TST 检测强阳性者/IGRA 阳性者应进行胸部 X 光片检查</a:t>
                      </a:r>
                      <a:endParaRPr lang="en-US" altLang="zh-CN" sz="1000">
                        <a:latin typeface="仿宋" panose="02010609060101010101" charset="-122"/>
                        <a:ea typeface="仿宋" panose="02010609060101010101" charset="-122"/>
                        <a:cs typeface="仿宋" panose="02010609060101010101" charset="-122"/>
                      </a:endParaRPr>
                    </a:p>
                  </a:txBody>
                  <a:tcPr anchor="ctr" anchorCtr="0"/>
                </a:tc>
                <a:tc>
                  <a:txBody>
                    <a:bodyPr/>
                    <a:p>
                      <a:pPr algn="l">
                        <a:buNone/>
                      </a:pPr>
                      <a:r>
                        <a:rPr lang="zh-CN" altLang="en-US" sz="1000">
                          <a:latin typeface="仿宋" panose="02010609060101010101" charset="-122"/>
                          <a:ea typeface="仿宋" panose="02010609060101010101" charset="-122"/>
                        </a:rPr>
                        <a:t>相同</a:t>
                      </a:r>
                      <a:endParaRPr lang="zh-CN" altLang="en-US" sz="1000">
                        <a:latin typeface="仿宋" panose="02010609060101010101" charset="-122"/>
                        <a:ea typeface="仿宋" panose="02010609060101010101" charset="-122"/>
                      </a:endParaRPr>
                    </a:p>
                  </a:txBody>
                  <a:tcPr anchor="ctr" anchorCtr="0"/>
                </a:tc>
              </a:tr>
              <a:tr h="731520">
                <a:tc>
                  <a:txBody>
                    <a:bodyPr/>
                    <a:p>
                      <a:pPr algn="ctr">
                        <a:buClrTx/>
                        <a:buSzTx/>
                        <a:buFontTx/>
                        <a:buNone/>
                      </a:pPr>
                      <a:r>
                        <a:rPr lang="zh-CN" altLang="en-US" sz="1400">
                          <a:latin typeface="楷体" panose="02010609060101010101" charset="-122"/>
                          <a:ea typeface="楷体" panose="02010609060101010101" charset="-122"/>
                          <a:sym typeface="+mn-ea"/>
                        </a:rPr>
                        <a:t>大学入学新生</a:t>
                      </a:r>
                      <a:endParaRPr lang="zh-CN" altLang="en-US" sz="1400">
                        <a:latin typeface="楷体" panose="02010609060101010101" charset="-122"/>
                        <a:ea typeface="楷体" panose="02010609060101010101" charset="-122"/>
                      </a:endParaRPr>
                    </a:p>
                  </a:txBody>
                  <a:tcPr anchor="ctr" anchorCtr="0"/>
                </a:tc>
                <a:tc>
                  <a:txBody>
                    <a:bodyPr/>
                    <a:p>
                      <a:pPr algn="l">
                        <a:buNone/>
                      </a:pPr>
                      <a:r>
                        <a:rPr lang="en-US" altLang="zh-CN" sz="1000">
                          <a:latin typeface="仿宋" panose="02010609060101010101" charset="-122"/>
                          <a:ea typeface="仿宋" panose="02010609060101010101" charset="-122"/>
                          <a:cs typeface="仿宋" panose="02010609060101010101" charset="-122"/>
                        </a:rPr>
                        <a:t>1.肺结核可疑症状的问诊和胸部 X 光片检查</a:t>
                      </a:r>
                      <a:endParaRPr lang="en-US" altLang="zh-CN" sz="1000">
                        <a:latin typeface="仿宋" panose="02010609060101010101" charset="-122"/>
                        <a:ea typeface="仿宋" panose="02010609060101010101" charset="-122"/>
                        <a:cs typeface="仿宋" panose="02010609060101010101" charset="-122"/>
                      </a:endParaRPr>
                    </a:p>
                    <a:p>
                      <a:pPr algn="l">
                        <a:buNone/>
                      </a:pPr>
                      <a:r>
                        <a:rPr lang="en-US" altLang="zh-CN" sz="1000">
                          <a:latin typeface="仿宋" panose="02010609060101010101" charset="-122"/>
                          <a:ea typeface="仿宋" panose="02010609060101010101" charset="-122"/>
                          <a:cs typeface="仿宋" panose="02010609060101010101" charset="-122"/>
                        </a:rPr>
                        <a:t>2.重点地区和重点学校可同时开展 TST 检测</a:t>
                      </a:r>
                      <a:endParaRPr lang="en-US" altLang="zh-CN" sz="1000">
                        <a:latin typeface="仿宋" panose="02010609060101010101" charset="-122"/>
                        <a:ea typeface="仿宋" panose="02010609060101010101" charset="-122"/>
                        <a:cs typeface="仿宋" panose="02010609060101010101" charset="-122"/>
                      </a:endParaRPr>
                    </a:p>
                  </a:txBody>
                  <a:tcPr anchor="ctr" anchorCtr="0"/>
                </a:tc>
                <a:tc>
                  <a:txBody>
                    <a:bodyPr/>
                    <a:p>
                      <a:pPr algn="l">
                        <a:buNone/>
                      </a:pPr>
                      <a:r>
                        <a:rPr lang="zh-CN" altLang="en-US" sz="1000">
                          <a:latin typeface="仿宋" panose="02010609060101010101" charset="-122"/>
                          <a:ea typeface="仿宋" panose="02010609060101010101" charset="-122"/>
                          <a:sym typeface="+mn-ea"/>
                        </a:rPr>
                        <a:t>相同</a:t>
                      </a:r>
                      <a:endParaRPr lang="zh-CN" altLang="en-US" sz="1000">
                        <a:latin typeface="仿宋" panose="02010609060101010101" charset="-122"/>
                        <a:ea typeface="仿宋" panose="02010609060101010101" charset="-122"/>
                      </a:endParaRPr>
                    </a:p>
                  </a:txBody>
                  <a:tcPr anchor="ctr" anchorCtr="0"/>
                </a:tc>
              </a:tr>
            </a:tbl>
          </a:graphicData>
        </a:graphic>
      </p:graphicFrame>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9" name="文本框 8"/>
          <p:cNvSpPr txBox="1"/>
          <p:nvPr/>
        </p:nvSpPr>
        <p:spPr>
          <a:xfrm>
            <a:off x="756920" y="699770"/>
            <a:ext cx="8088630" cy="737235"/>
          </a:xfrm>
          <a:prstGeom prst="rect">
            <a:avLst/>
          </a:prstGeom>
          <a:noFill/>
          <a:ln w="9525">
            <a:noFill/>
          </a:ln>
        </p:spPr>
        <p:txBody>
          <a:bodyPr wrap="square">
            <a:spAutoFit/>
          </a:bodyPr>
          <a:p>
            <a:pPr indent="0" algn="ctr"/>
            <a:r>
              <a:rPr lang="zh-CN" sz="2400" b="1">
                <a:ea typeface="宋体" panose="02010600030101010101" pitchFamily="2" charset="-122"/>
                <a:sym typeface="+mn-ea"/>
              </a:rPr>
              <a:t>学校常规预防控制措施</a:t>
            </a:r>
            <a:endParaRPr lang="zh-CN" sz="2400" b="1">
              <a:ea typeface="宋体" panose="02010600030101010101" pitchFamily="2" charset="-122"/>
            </a:endParaRPr>
          </a:p>
          <a:p>
            <a:pPr indent="0"/>
            <a:r>
              <a:rPr lang="zh-CN">
                <a:ea typeface="宋体" panose="02010600030101010101" pitchFamily="2" charset="-122"/>
                <a:sym typeface="+mn-ea"/>
              </a:rPr>
              <a:t> </a:t>
            </a:r>
            <a:r>
              <a:rPr lang="en-US" altLang="zh-CN">
                <a:ea typeface="宋体" panose="02010600030101010101" pitchFamily="2" charset="-122"/>
                <a:sym typeface="+mn-ea"/>
              </a:rPr>
              <a:t>        </a:t>
            </a:r>
            <a:r>
              <a:rPr lang="zh-CN">
                <a:ea typeface="宋体" panose="02010600030101010101" pitchFamily="2" charset="-122"/>
                <a:sym typeface="+mn-ea"/>
              </a:rPr>
              <a:t>一、健康体检</a:t>
            </a:r>
            <a:endParaRPr lang="zh-CN" altLang="en-US" sz="1600">
              <a:latin typeface="宋体" panose="02010600030101010101" pitchFamily="2" charset="-122"/>
              <a:ea typeface="宋体" panose="02010600030101010101" pitchFamily="2" charset="-122"/>
              <a:cs typeface="宋体" panose="02010600030101010101" pitchFamily="2" charset="-122"/>
              <a:sym typeface="+mn-ea"/>
            </a:endParaRPr>
          </a:p>
        </p:txBody>
      </p:sp>
      <p:graphicFrame>
        <p:nvGraphicFramePr>
          <p:cNvPr id="2" name="表格 1"/>
          <p:cNvGraphicFramePr/>
          <p:nvPr>
            <p:custDataLst>
              <p:tags r:id="rId2"/>
            </p:custDataLst>
          </p:nvPr>
        </p:nvGraphicFramePr>
        <p:xfrm>
          <a:off x="1327150" y="1564005"/>
          <a:ext cx="6345555" cy="2559685"/>
        </p:xfrm>
        <a:graphic>
          <a:graphicData uri="http://schemas.openxmlformats.org/drawingml/2006/table">
            <a:tbl>
              <a:tblPr firstRow="1" bandRow="1">
                <a:tableStyleId>{5C22544A-7EE6-4342-B048-85BDC9FD1C3A}</a:tableStyleId>
              </a:tblPr>
              <a:tblGrid>
                <a:gridCol w="1360170"/>
                <a:gridCol w="2870200"/>
                <a:gridCol w="2115185"/>
              </a:tblGrid>
              <a:tr h="365760">
                <a:tc>
                  <a:txBody>
                    <a:bodyPr/>
                    <a:p>
                      <a:pPr algn="ctr">
                        <a:buNone/>
                      </a:pPr>
                      <a:r>
                        <a:rPr lang="zh-CN" altLang="en-US"/>
                        <a:t>内容</a:t>
                      </a:r>
                      <a:endParaRPr lang="zh-CN" altLang="en-US"/>
                    </a:p>
                  </a:txBody>
                  <a:tcPr anchor="ctr" anchorCtr="0"/>
                </a:tc>
                <a:tc>
                  <a:txBody>
                    <a:bodyPr/>
                    <a:p>
                      <a:pPr algn="ctr">
                        <a:buNone/>
                      </a:pPr>
                      <a:r>
                        <a:rPr lang="zh-CN" altLang="en-US"/>
                        <a:t>《指南》</a:t>
                      </a:r>
                      <a:endParaRPr lang="zh-CN" altLang="en-US"/>
                    </a:p>
                  </a:txBody>
                  <a:tcPr anchor="ctr" anchorCtr="0"/>
                </a:tc>
                <a:tc>
                  <a:txBody>
                    <a:bodyPr/>
                    <a:p>
                      <a:pPr algn="ctr">
                        <a:buNone/>
                      </a:pPr>
                      <a:r>
                        <a:rPr lang="zh-CN" altLang="en-US" sz="1800">
                          <a:sym typeface="+mn-ea"/>
                        </a:rPr>
                        <a:t>《工作规范》</a:t>
                      </a:r>
                      <a:endParaRPr lang="zh-CN" altLang="en-US"/>
                    </a:p>
                  </a:txBody>
                  <a:tcPr anchor="ctr" anchorCtr="0"/>
                </a:tc>
              </a:tr>
              <a:tr h="1301750">
                <a:tc>
                  <a:txBody>
                    <a:bodyPr/>
                    <a:p>
                      <a:pPr algn="ctr">
                        <a:buClrTx/>
                        <a:buSzTx/>
                        <a:buFontTx/>
                        <a:buNone/>
                      </a:pPr>
                      <a:r>
                        <a:rPr lang="zh-CN" altLang="en-US" sz="1400">
                          <a:latin typeface="楷体" panose="02010609060101010101" charset="-122"/>
                          <a:ea typeface="楷体" panose="02010609060101010101" charset="-122"/>
                        </a:rPr>
                        <a:t>其他学生</a:t>
                      </a:r>
                      <a:endParaRPr lang="zh-CN" altLang="en-US" sz="1400">
                        <a:latin typeface="楷体" panose="02010609060101010101" charset="-122"/>
                        <a:ea typeface="楷体" panose="02010609060101010101" charset="-122"/>
                      </a:endParaRPr>
                    </a:p>
                  </a:txBody>
                  <a:tcPr anchor="ctr" anchorCtr="0"/>
                </a:tc>
                <a:tc>
                  <a:txBody>
                    <a:bodyPr/>
                    <a:p>
                      <a:pPr algn="l">
                        <a:buNone/>
                      </a:pPr>
                      <a:r>
                        <a:rPr lang="en-US" altLang="zh-CN" sz="1000">
                          <a:latin typeface="仿宋" panose="02010609060101010101" charset="-122"/>
                          <a:ea typeface="仿宋" panose="02010609060101010101" charset="-122"/>
                          <a:cs typeface="仿宋" panose="02010609060101010101" charset="-122"/>
                        </a:rPr>
                        <a:t>1.</a:t>
                      </a:r>
                      <a:r>
                        <a:rPr lang="zh-CN" altLang="en-US" sz="1000">
                          <a:latin typeface="仿宋" panose="02010609060101010101" charset="-122"/>
                          <a:ea typeface="仿宋" panose="02010609060101010101" charset="-122"/>
                          <a:cs typeface="仿宋" panose="02010609060101010101" charset="-122"/>
                        </a:rPr>
                        <a:t>转学生需提交入学体检证明，体检内容按照其所进入学校对应的新生入学体检结核病检查程序进行</a:t>
                      </a:r>
                      <a:endParaRPr lang="zh-CN" altLang="en-US" sz="1000">
                        <a:latin typeface="仿宋" panose="02010609060101010101" charset="-122"/>
                        <a:ea typeface="仿宋" panose="02010609060101010101" charset="-122"/>
                        <a:cs typeface="仿宋" panose="02010609060101010101" charset="-122"/>
                      </a:endParaRPr>
                    </a:p>
                    <a:p>
                      <a:pPr algn="l">
                        <a:buNone/>
                      </a:pPr>
                      <a:r>
                        <a:rPr lang="en-US" altLang="zh-CN" sz="1000">
                          <a:latin typeface="仿宋" panose="02010609060101010101" charset="-122"/>
                          <a:ea typeface="仿宋" panose="02010609060101010101" charset="-122"/>
                          <a:cs typeface="仿宋" panose="02010609060101010101" charset="-122"/>
                        </a:rPr>
                        <a:t>2.关注从高疫情地区转入低疫情地区学生的体检工作，根据需要可增加体检项目和/或次数。</a:t>
                      </a:r>
                      <a:endParaRPr lang="en-US" altLang="zh-CN" sz="1000">
                        <a:latin typeface="仿宋" panose="02010609060101010101" charset="-122"/>
                        <a:ea typeface="仿宋" panose="02010609060101010101" charset="-122"/>
                        <a:cs typeface="仿宋" panose="02010609060101010101" charset="-122"/>
                      </a:endParaRPr>
                    </a:p>
                    <a:p>
                      <a:pPr algn="l">
                        <a:buNone/>
                      </a:pPr>
                      <a:r>
                        <a:rPr lang="en-US" altLang="zh-CN" sz="1000">
                          <a:latin typeface="仿宋" panose="02010609060101010101" charset="-122"/>
                          <a:ea typeface="仿宋" panose="02010609060101010101" charset="-122"/>
                          <a:cs typeface="仿宋" panose="02010609060101010101" charset="-122"/>
                        </a:rPr>
                        <a:t>3.有条件的地区可考虑开展高二或其他时段的在校师生体检。</a:t>
                      </a:r>
                      <a:endParaRPr lang="en-US" altLang="zh-CN" sz="1000">
                        <a:latin typeface="仿宋" panose="02010609060101010101" charset="-122"/>
                        <a:ea typeface="仿宋" panose="02010609060101010101" charset="-122"/>
                        <a:cs typeface="仿宋" panose="02010609060101010101" charset="-122"/>
                      </a:endParaRPr>
                    </a:p>
                  </a:txBody>
                  <a:tcPr anchor="ctr" anchorCtr="0"/>
                </a:tc>
                <a:tc>
                  <a:txBody>
                    <a:bodyPr/>
                    <a:p>
                      <a:pPr algn="l">
                        <a:buNone/>
                      </a:pPr>
                      <a:r>
                        <a:rPr lang="zh-CN" altLang="en-US" sz="1000">
                          <a:solidFill>
                            <a:srgbClr val="FF0000"/>
                          </a:solidFill>
                          <a:latin typeface="仿宋" panose="02010609060101010101" charset="-122"/>
                          <a:ea typeface="仿宋" panose="02010609060101010101" charset="-122"/>
                        </a:rPr>
                        <a:t>无明确表述</a:t>
                      </a:r>
                      <a:endParaRPr lang="zh-CN" altLang="en-US" sz="1000">
                        <a:solidFill>
                          <a:srgbClr val="FF0000"/>
                        </a:solidFill>
                        <a:latin typeface="仿宋" panose="02010609060101010101" charset="-122"/>
                        <a:ea typeface="仿宋" panose="02010609060101010101" charset="-122"/>
                      </a:endParaRPr>
                    </a:p>
                  </a:txBody>
                  <a:tcPr anchor="ctr" anchorCtr="0"/>
                </a:tc>
              </a:tr>
              <a:tr h="892175">
                <a:tc>
                  <a:txBody>
                    <a:bodyPr/>
                    <a:p>
                      <a:pPr algn="ctr">
                        <a:buClrTx/>
                        <a:buSzTx/>
                        <a:buFontTx/>
                        <a:buNone/>
                      </a:pPr>
                      <a:r>
                        <a:rPr lang="zh-CN" altLang="en-US" sz="1400">
                          <a:latin typeface="楷体" panose="02010609060101010101" charset="-122"/>
                          <a:ea typeface="楷体" panose="02010609060101010101" charset="-122"/>
                        </a:rPr>
                        <a:t>教职员工</a:t>
                      </a:r>
                      <a:endParaRPr lang="zh-CN" altLang="en-US" sz="1400">
                        <a:latin typeface="楷体" panose="02010609060101010101" charset="-122"/>
                        <a:ea typeface="楷体" panose="02010609060101010101" charset="-122"/>
                      </a:endParaRPr>
                    </a:p>
                  </a:txBody>
                  <a:tcPr anchor="ctr" anchorCtr="0"/>
                </a:tc>
                <a:tc>
                  <a:txBody>
                    <a:bodyPr/>
                    <a:p>
                      <a:pPr algn="l">
                        <a:buNone/>
                      </a:pPr>
                      <a:r>
                        <a:rPr lang="zh-CN" altLang="en-US" sz="1000">
                          <a:solidFill>
                            <a:schemeClr val="tx1"/>
                          </a:solidFill>
                          <a:latin typeface="仿宋" panose="02010609060101010101" charset="-122"/>
                          <a:ea typeface="仿宋" panose="02010609060101010101" charset="-122"/>
                          <a:cs typeface="仿宋" panose="02010609060101010101" charset="-122"/>
                        </a:rPr>
                        <a:t>进行肺结核可疑症状问诊和胸部 X 光片检查</a:t>
                      </a:r>
                      <a:r>
                        <a:rPr lang="zh-CN" altLang="en-US" sz="1000">
                          <a:solidFill>
                            <a:srgbClr val="FF0000"/>
                          </a:solidFill>
                          <a:latin typeface="仿宋" panose="02010609060101010101" charset="-122"/>
                          <a:ea typeface="仿宋" panose="02010609060101010101" charset="-122"/>
                          <a:cs typeface="仿宋" panose="02010609060101010101" charset="-122"/>
                        </a:rPr>
                        <a:t>（表述变化）</a:t>
                      </a:r>
                      <a:endParaRPr lang="zh-CN" altLang="en-US" sz="1000">
                        <a:solidFill>
                          <a:srgbClr val="FF0000"/>
                        </a:solidFill>
                        <a:latin typeface="仿宋" panose="02010609060101010101" charset="-122"/>
                        <a:ea typeface="仿宋" panose="02010609060101010101" charset="-122"/>
                        <a:cs typeface="仿宋" panose="02010609060101010101" charset="-122"/>
                      </a:endParaRPr>
                    </a:p>
                  </a:txBody>
                  <a:tcPr anchor="ctr" anchorCtr="0"/>
                </a:tc>
                <a:tc>
                  <a:txBody>
                    <a:bodyPr/>
                    <a:p>
                      <a:pPr algn="l">
                        <a:buNone/>
                      </a:pPr>
                      <a:r>
                        <a:rPr lang="zh-CN" altLang="en-US" sz="1000">
                          <a:solidFill>
                            <a:schemeClr val="tx1"/>
                          </a:solidFill>
                          <a:latin typeface="仿宋" panose="02010609060101010101" charset="-122"/>
                          <a:ea typeface="仿宋" panose="02010609060101010101" charset="-122"/>
                        </a:rPr>
                        <a:t>教职员工健康体检中应包括胸部X光片检查</a:t>
                      </a:r>
                      <a:endParaRPr lang="zh-CN" altLang="en-US" sz="1000">
                        <a:solidFill>
                          <a:schemeClr val="tx1"/>
                        </a:solidFill>
                        <a:latin typeface="仿宋" panose="02010609060101010101" charset="-122"/>
                        <a:ea typeface="仿宋" panose="02010609060101010101" charset="-122"/>
                      </a:endParaRPr>
                    </a:p>
                  </a:txBody>
                  <a:tcPr anchor="ctr" anchorCtr="0"/>
                </a:tc>
              </a:tr>
            </a:tbl>
          </a:graphicData>
        </a:graphic>
      </p:graphicFrame>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9" name="文本框 8"/>
          <p:cNvSpPr txBox="1"/>
          <p:nvPr/>
        </p:nvSpPr>
        <p:spPr>
          <a:xfrm>
            <a:off x="756920" y="699770"/>
            <a:ext cx="8088630" cy="737235"/>
          </a:xfrm>
          <a:prstGeom prst="rect">
            <a:avLst/>
          </a:prstGeom>
          <a:noFill/>
          <a:ln w="9525">
            <a:noFill/>
          </a:ln>
        </p:spPr>
        <p:txBody>
          <a:bodyPr wrap="square">
            <a:spAutoFit/>
          </a:bodyPr>
          <a:p>
            <a:pPr indent="0" algn="ctr"/>
            <a:r>
              <a:rPr lang="zh-CN" sz="2400" b="1">
                <a:ea typeface="宋体" panose="02010600030101010101" pitchFamily="2" charset="-122"/>
                <a:sym typeface="+mn-ea"/>
              </a:rPr>
              <a:t>学校常规预防控制措施</a:t>
            </a:r>
            <a:endParaRPr lang="zh-CN" sz="2400" b="1">
              <a:ea typeface="宋体" panose="02010600030101010101" pitchFamily="2" charset="-122"/>
            </a:endParaRPr>
          </a:p>
          <a:p>
            <a:pPr indent="0"/>
            <a:r>
              <a:rPr lang="zh-CN">
                <a:ea typeface="宋体" panose="02010600030101010101" pitchFamily="2" charset="-122"/>
                <a:sym typeface="+mn-ea"/>
              </a:rPr>
              <a:t> </a:t>
            </a:r>
            <a:r>
              <a:rPr lang="en-US" altLang="zh-CN">
                <a:ea typeface="宋体" panose="02010600030101010101" pitchFamily="2" charset="-122"/>
                <a:sym typeface="+mn-ea"/>
              </a:rPr>
              <a:t>        </a:t>
            </a:r>
            <a:r>
              <a:rPr lang="zh-CN">
                <a:ea typeface="宋体" panose="02010600030101010101" pitchFamily="2" charset="-122"/>
                <a:sym typeface="+mn-ea"/>
              </a:rPr>
              <a:t>一、健康体检</a:t>
            </a:r>
            <a:endParaRPr lang="zh-CN" altLang="en-US" sz="1600">
              <a:latin typeface="宋体" panose="02010600030101010101" pitchFamily="2" charset="-122"/>
              <a:ea typeface="宋体" panose="02010600030101010101" pitchFamily="2" charset="-122"/>
              <a:cs typeface="宋体" panose="02010600030101010101" pitchFamily="2" charset="-122"/>
              <a:sym typeface="+mn-ea"/>
            </a:endParaRPr>
          </a:p>
        </p:txBody>
      </p:sp>
      <p:graphicFrame>
        <p:nvGraphicFramePr>
          <p:cNvPr id="2" name="表格 1"/>
          <p:cNvGraphicFramePr/>
          <p:nvPr>
            <p:custDataLst>
              <p:tags r:id="rId2"/>
            </p:custDataLst>
          </p:nvPr>
        </p:nvGraphicFramePr>
        <p:xfrm>
          <a:off x="1327150" y="1564005"/>
          <a:ext cx="6345555" cy="2834640"/>
        </p:xfrm>
        <a:graphic>
          <a:graphicData uri="http://schemas.openxmlformats.org/drawingml/2006/table">
            <a:tbl>
              <a:tblPr firstRow="1" bandRow="1">
                <a:tableStyleId>{5C22544A-7EE6-4342-B048-85BDC9FD1C3A}</a:tableStyleId>
              </a:tblPr>
              <a:tblGrid>
                <a:gridCol w="1360170"/>
                <a:gridCol w="2870200"/>
                <a:gridCol w="2115185"/>
              </a:tblGrid>
              <a:tr h="365760">
                <a:tc>
                  <a:txBody>
                    <a:bodyPr/>
                    <a:p>
                      <a:pPr algn="ctr">
                        <a:buNone/>
                      </a:pPr>
                      <a:r>
                        <a:rPr lang="zh-CN" altLang="en-US"/>
                        <a:t>内容</a:t>
                      </a:r>
                      <a:endParaRPr lang="zh-CN" altLang="en-US"/>
                    </a:p>
                  </a:txBody>
                  <a:tcPr anchor="ctr" anchorCtr="0"/>
                </a:tc>
                <a:tc>
                  <a:txBody>
                    <a:bodyPr/>
                    <a:p>
                      <a:pPr algn="ctr">
                        <a:buNone/>
                      </a:pPr>
                      <a:r>
                        <a:rPr lang="zh-CN" altLang="en-US"/>
                        <a:t>《指南》</a:t>
                      </a:r>
                      <a:endParaRPr lang="zh-CN" altLang="en-US"/>
                    </a:p>
                  </a:txBody>
                  <a:tcPr anchor="ctr" anchorCtr="0"/>
                </a:tc>
                <a:tc>
                  <a:txBody>
                    <a:bodyPr/>
                    <a:p>
                      <a:pPr algn="ctr">
                        <a:buNone/>
                      </a:pPr>
                      <a:r>
                        <a:rPr lang="zh-CN" altLang="en-US" sz="1800">
                          <a:sym typeface="+mn-ea"/>
                        </a:rPr>
                        <a:t>《工作规范》</a:t>
                      </a:r>
                      <a:endParaRPr lang="zh-CN" altLang="en-US"/>
                    </a:p>
                  </a:txBody>
                  <a:tcPr anchor="ctr" anchorCtr="0"/>
                </a:tc>
              </a:tr>
              <a:tr h="853440">
                <a:tc>
                  <a:txBody>
                    <a:bodyPr/>
                    <a:p>
                      <a:pPr algn="ctr">
                        <a:buClrTx/>
                        <a:buSzTx/>
                        <a:buFontTx/>
                        <a:buNone/>
                      </a:pPr>
                      <a:r>
                        <a:rPr lang="zh-CN" altLang="en-US" sz="1400">
                          <a:latin typeface="楷体" panose="02010609060101010101" charset="-122"/>
                          <a:ea typeface="楷体" panose="02010609060101010101" charset="-122"/>
                        </a:rPr>
                        <a:t>体检异常处理</a:t>
                      </a:r>
                      <a:endParaRPr lang="zh-CN" altLang="en-US" sz="1400">
                        <a:latin typeface="楷体" panose="02010609060101010101" charset="-122"/>
                        <a:ea typeface="楷体" panose="02010609060101010101" charset="-122"/>
                      </a:endParaRPr>
                    </a:p>
                  </a:txBody>
                  <a:tcPr anchor="ctr" anchorCtr="0"/>
                </a:tc>
                <a:tc>
                  <a:txBody>
                    <a:bodyPr/>
                    <a:p>
                      <a:pPr algn="l">
                        <a:buNone/>
                      </a:pPr>
                      <a:r>
                        <a:rPr sz="1000">
                          <a:latin typeface="仿宋" panose="02010609060101010101" charset="-122"/>
                          <a:ea typeface="仿宋" panose="02010609060101010101" charset="-122"/>
                        </a:rPr>
                        <a:t>对健康体检中发现的肺结核可疑症状者、或 TST 检测强阳性者/</a:t>
                      </a:r>
                      <a:r>
                        <a:rPr sz="1000">
                          <a:solidFill>
                            <a:srgbClr val="FF0000"/>
                          </a:solidFill>
                          <a:latin typeface="仿宋" panose="02010609060101010101" charset="-122"/>
                          <a:ea typeface="仿宋" panose="02010609060101010101" charset="-122"/>
                        </a:rPr>
                        <a:t> IGRA 阳性者</a:t>
                      </a:r>
                      <a:r>
                        <a:rPr sz="1000">
                          <a:latin typeface="仿宋" panose="02010609060101010101" charset="-122"/>
                          <a:ea typeface="仿宋" panose="02010609060101010101" charset="-122"/>
                        </a:rPr>
                        <a:t>、或胸部 X 光片检查异常者，体检机构应将其转诊到当地结核病定点医疗机构接受进一步的结核病检查。</a:t>
                      </a:r>
                      <a:endParaRPr sz="1000">
                        <a:latin typeface="仿宋" panose="02010609060101010101" charset="-122"/>
                        <a:ea typeface="仿宋" panose="02010609060101010101" charset="-122"/>
                      </a:endParaRPr>
                    </a:p>
                  </a:txBody>
                  <a:tcPr anchor="ctr" anchorCtr="0"/>
                </a:tc>
                <a:tc>
                  <a:txBody>
                    <a:bodyPr/>
                    <a:p>
                      <a:pPr algn="l">
                        <a:buNone/>
                      </a:pPr>
                      <a:r>
                        <a:rPr lang="zh-CN" altLang="en-US" sz="1000">
                          <a:latin typeface="仿宋" panose="02010609060101010101" charset="-122"/>
                          <a:ea typeface="仿宋" panose="02010609060101010101" charset="-122"/>
                        </a:rPr>
                        <a:t>基本相同，无</a:t>
                      </a:r>
                      <a:r>
                        <a:rPr sz="1000">
                          <a:solidFill>
                            <a:srgbClr val="FF0000"/>
                          </a:solidFill>
                          <a:latin typeface="仿宋" panose="02010609060101010101" charset="-122"/>
                          <a:ea typeface="仿宋" panose="02010609060101010101" charset="-122"/>
                          <a:sym typeface="+mn-ea"/>
                        </a:rPr>
                        <a:t>IGRA 阳性者</a:t>
                      </a:r>
                      <a:endParaRPr lang="zh-CN" altLang="en-US" sz="1000">
                        <a:latin typeface="仿宋" panose="02010609060101010101" charset="-122"/>
                        <a:ea typeface="仿宋" panose="02010609060101010101" charset="-122"/>
                      </a:endParaRPr>
                    </a:p>
                  </a:txBody>
                  <a:tcPr anchor="ctr" anchorCtr="0"/>
                </a:tc>
              </a:tr>
              <a:tr h="396240">
                <a:tc>
                  <a:txBody>
                    <a:bodyPr/>
                    <a:p>
                      <a:pPr algn="ctr">
                        <a:buClrTx/>
                        <a:buSzTx/>
                        <a:buFontTx/>
                        <a:buNone/>
                      </a:pPr>
                      <a:r>
                        <a:rPr lang="zh-CN" altLang="en-US" sz="1400">
                          <a:latin typeface="楷体" panose="02010609060101010101" charset="-122"/>
                          <a:ea typeface="楷体" panose="02010609060101010101" charset="-122"/>
                        </a:rPr>
                        <a:t>体检结果的记录、汇总和反馈</a:t>
                      </a:r>
                      <a:endParaRPr lang="zh-CN" altLang="en-US" sz="1400">
                        <a:latin typeface="楷体" panose="02010609060101010101" charset="-122"/>
                        <a:ea typeface="楷体" panose="02010609060101010101" charset="-122"/>
                      </a:endParaRPr>
                    </a:p>
                  </a:txBody>
                  <a:tcPr anchor="ctr" anchorCtr="0"/>
                </a:tc>
                <a:tc>
                  <a:txBody>
                    <a:bodyPr/>
                    <a:p>
                      <a:pPr algn="l">
                        <a:buNone/>
                      </a:pPr>
                      <a:r>
                        <a:rPr lang="zh-CN" altLang="en-US" sz="1000">
                          <a:solidFill>
                            <a:srgbClr val="FF0000"/>
                          </a:solidFill>
                          <a:latin typeface="仿宋" panose="02010609060101010101" charset="-122"/>
                          <a:ea typeface="仿宋" panose="02010609060101010101" charset="-122"/>
                          <a:cs typeface="仿宋" panose="02010609060101010101" charset="-122"/>
                        </a:rPr>
                        <a:t>内容、流程更加明确。</a:t>
                      </a:r>
                      <a:r>
                        <a:rPr lang="zh-CN" altLang="en-US" sz="1000">
                          <a:latin typeface="仿宋" panose="02010609060101010101" charset="-122"/>
                          <a:ea typeface="仿宋" panose="02010609060101010101" charset="-122"/>
                          <a:cs typeface="仿宋" panose="02010609060101010101" charset="-122"/>
                        </a:rPr>
                        <a:t>完成健康体检工作后，检查结果需填写在《学校结核病健康体检一览表》和学生、教职员工的健康档案中，对学生的基本情况、参与体检情况、体检结果等进行综合分析，计算体检率，撰写体检结果分析报告，列出疑似肺结核患者的基本信息，并由学校上报当地教育行政部门，并反馈给属地卫生健康行政部门。</a:t>
                      </a:r>
                      <a:endParaRPr lang="zh-CN" altLang="en-US" sz="1000">
                        <a:latin typeface="仿宋" panose="02010609060101010101" charset="-122"/>
                        <a:ea typeface="仿宋" panose="02010609060101010101" charset="-122"/>
                        <a:cs typeface="仿宋" panose="02010609060101010101" charset="-122"/>
                      </a:endParaRPr>
                    </a:p>
                  </a:txBody>
                  <a:tcPr anchor="ctr" anchorCtr="0"/>
                </a:tc>
                <a:tc>
                  <a:txBody>
                    <a:bodyPr/>
                    <a:p>
                      <a:pPr algn="l">
                        <a:buNone/>
                      </a:pPr>
                      <a:r>
                        <a:rPr lang="zh-CN" altLang="en-US" sz="1000">
                          <a:solidFill>
                            <a:srgbClr val="FF0000"/>
                          </a:solidFill>
                          <a:latin typeface="仿宋" panose="02010609060101010101" charset="-122"/>
                          <a:ea typeface="仿宋" panose="02010609060101010101" charset="-122"/>
                        </a:rPr>
                        <a:t>未明确提及</a:t>
                      </a:r>
                      <a:endParaRPr lang="zh-CN" altLang="en-US" sz="1000">
                        <a:solidFill>
                          <a:srgbClr val="FF0000"/>
                        </a:solidFill>
                        <a:latin typeface="仿宋" panose="02010609060101010101" charset="-122"/>
                        <a:ea typeface="仿宋" panose="02010609060101010101" charset="-122"/>
                      </a:endParaRPr>
                    </a:p>
                  </a:txBody>
                  <a:tcPr anchor="ctr" anchorCtr="0"/>
                </a:tc>
              </a:tr>
            </a:tbl>
          </a:graphicData>
        </a:graphic>
      </p:graphicFrame>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9" name="文本框 8"/>
          <p:cNvSpPr txBox="1"/>
          <p:nvPr/>
        </p:nvSpPr>
        <p:spPr>
          <a:xfrm>
            <a:off x="756920" y="699770"/>
            <a:ext cx="8088630" cy="737235"/>
          </a:xfrm>
          <a:prstGeom prst="rect">
            <a:avLst/>
          </a:prstGeom>
          <a:noFill/>
          <a:ln w="9525">
            <a:noFill/>
          </a:ln>
        </p:spPr>
        <p:txBody>
          <a:bodyPr wrap="square">
            <a:spAutoFit/>
          </a:bodyPr>
          <a:p>
            <a:pPr indent="0" algn="ctr"/>
            <a:r>
              <a:rPr lang="zh-CN" sz="2400" b="1">
                <a:ea typeface="宋体" panose="02010600030101010101" pitchFamily="2" charset="-122"/>
                <a:sym typeface="+mn-ea"/>
              </a:rPr>
              <a:t>学校常规预防控制措施</a:t>
            </a:r>
            <a:endParaRPr lang="zh-CN" sz="2400" b="1">
              <a:ea typeface="宋体" panose="02010600030101010101" pitchFamily="2" charset="-122"/>
            </a:endParaRPr>
          </a:p>
          <a:p>
            <a:pPr indent="0"/>
            <a:r>
              <a:rPr lang="zh-CN">
                <a:ea typeface="宋体" panose="02010600030101010101" pitchFamily="2" charset="-122"/>
                <a:sym typeface="+mn-ea"/>
              </a:rPr>
              <a:t> </a:t>
            </a:r>
            <a:r>
              <a:rPr lang="en-US" altLang="zh-CN">
                <a:ea typeface="宋体" panose="02010600030101010101" pitchFamily="2" charset="-122"/>
                <a:sym typeface="+mn-ea"/>
              </a:rPr>
              <a:t>        </a:t>
            </a:r>
            <a:r>
              <a:rPr lang="zh-CN">
                <a:ea typeface="宋体" panose="02010600030101010101" pitchFamily="2" charset="-122"/>
                <a:sym typeface="+mn-ea"/>
              </a:rPr>
              <a:t>一、健康体检</a:t>
            </a:r>
            <a:endParaRPr lang="zh-CN" altLang="en-US" sz="1600">
              <a:latin typeface="宋体" panose="02010600030101010101" pitchFamily="2" charset="-122"/>
              <a:ea typeface="宋体" panose="02010600030101010101" pitchFamily="2" charset="-122"/>
              <a:cs typeface="宋体" panose="02010600030101010101" pitchFamily="2" charset="-122"/>
              <a:sym typeface="+mn-ea"/>
            </a:endParaRPr>
          </a:p>
        </p:txBody>
      </p:sp>
      <p:graphicFrame>
        <p:nvGraphicFramePr>
          <p:cNvPr id="2" name="表格 1"/>
          <p:cNvGraphicFramePr/>
          <p:nvPr>
            <p:custDataLst>
              <p:tags r:id="rId2"/>
            </p:custDataLst>
          </p:nvPr>
        </p:nvGraphicFramePr>
        <p:xfrm>
          <a:off x="1327150" y="1564005"/>
          <a:ext cx="6345555" cy="2834640"/>
        </p:xfrm>
        <a:graphic>
          <a:graphicData uri="http://schemas.openxmlformats.org/drawingml/2006/table">
            <a:tbl>
              <a:tblPr firstRow="1" bandRow="1">
                <a:tableStyleId>{5C22544A-7EE6-4342-B048-85BDC9FD1C3A}</a:tableStyleId>
              </a:tblPr>
              <a:tblGrid>
                <a:gridCol w="1360170"/>
                <a:gridCol w="2870200"/>
                <a:gridCol w="2115185"/>
              </a:tblGrid>
              <a:tr h="365760">
                <a:tc>
                  <a:txBody>
                    <a:bodyPr/>
                    <a:p>
                      <a:pPr algn="ctr">
                        <a:buNone/>
                      </a:pPr>
                      <a:r>
                        <a:rPr lang="zh-CN" altLang="en-US"/>
                        <a:t>内容</a:t>
                      </a:r>
                      <a:endParaRPr lang="zh-CN" altLang="en-US"/>
                    </a:p>
                  </a:txBody>
                  <a:tcPr anchor="ctr" anchorCtr="0"/>
                </a:tc>
                <a:tc>
                  <a:txBody>
                    <a:bodyPr/>
                    <a:p>
                      <a:pPr algn="ctr">
                        <a:buNone/>
                      </a:pPr>
                      <a:r>
                        <a:rPr lang="zh-CN" altLang="en-US"/>
                        <a:t>《指南》</a:t>
                      </a:r>
                      <a:endParaRPr lang="zh-CN" altLang="en-US"/>
                    </a:p>
                  </a:txBody>
                  <a:tcPr anchor="ctr" anchorCtr="0"/>
                </a:tc>
                <a:tc>
                  <a:txBody>
                    <a:bodyPr/>
                    <a:p>
                      <a:pPr algn="ctr">
                        <a:buNone/>
                      </a:pPr>
                      <a:r>
                        <a:rPr lang="zh-CN" altLang="en-US" sz="1800">
                          <a:sym typeface="+mn-ea"/>
                        </a:rPr>
                        <a:t>《工作规范》</a:t>
                      </a:r>
                      <a:endParaRPr lang="zh-CN" altLang="en-US"/>
                    </a:p>
                  </a:txBody>
                  <a:tcPr anchor="ctr" anchorCtr="0"/>
                </a:tc>
              </a:tr>
              <a:tr h="853440">
                <a:tc rowSpan="2">
                  <a:txBody>
                    <a:bodyPr/>
                    <a:p>
                      <a:pPr algn="ctr">
                        <a:buClrTx/>
                        <a:buSzTx/>
                        <a:buFontTx/>
                        <a:buNone/>
                      </a:pPr>
                      <a:r>
                        <a:rPr lang="zh-CN" altLang="en-US" sz="1400">
                          <a:latin typeface="楷体" panose="02010609060101010101" charset="-122"/>
                          <a:ea typeface="楷体" panose="02010609060101010101" charset="-122"/>
                        </a:rPr>
                        <a:t>体检后的处理</a:t>
                      </a:r>
                      <a:endParaRPr lang="zh-CN" altLang="en-US" sz="1400">
                        <a:latin typeface="楷体" panose="02010609060101010101" charset="-122"/>
                        <a:ea typeface="楷体" panose="02010609060101010101" charset="-122"/>
                      </a:endParaRPr>
                    </a:p>
                    <a:p>
                      <a:pPr algn="ctr">
                        <a:buClrTx/>
                        <a:buSzTx/>
                        <a:buFontTx/>
                        <a:buNone/>
                      </a:pPr>
                      <a:endParaRPr lang="zh-CN" altLang="en-US" sz="1400">
                        <a:latin typeface="楷体" panose="02010609060101010101" charset="-122"/>
                        <a:ea typeface="楷体" panose="02010609060101010101" charset="-122"/>
                        <a:sym typeface="+mn-ea"/>
                      </a:endParaRPr>
                    </a:p>
                  </a:txBody>
                  <a:tcPr anchor="ctr" anchorCtr="0"/>
                </a:tc>
                <a:tc>
                  <a:txBody>
                    <a:bodyPr/>
                    <a:p>
                      <a:pPr algn="l">
                        <a:buNone/>
                      </a:pPr>
                      <a:r>
                        <a:rPr sz="1000" b="1">
                          <a:latin typeface="仿宋" panose="02010609060101010101" charset="-122"/>
                          <a:ea typeface="仿宋" panose="02010609060101010101" charset="-122"/>
                        </a:rPr>
                        <a:t>1．肺结核和疑似肺结核患者</a:t>
                      </a:r>
                      <a:endParaRPr sz="1000" b="1">
                        <a:latin typeface="仿宋" panose="02010609060101010101" charset="-122"/>
                        <a:ea typeface="仿宋" panose="02010609060101010101" charset="-122"/>
                      </a:endParaRPr>
                    </a:p>
                    <a:p>
                      <a:pPr algn="l">
                        <a:buNone/>
                      </a:pPr>
                      <a:r>
                        <a:rPr sz="1000">
                          <a:latin typeface="仿宋" panose="02010609060101010101" charset="-122"/>
                          <a:ea typeface="仿宋" panose="02010609060101010101" charset="-122"/>
                        </a:rPr>
                        <a:t>学校应当将体检发现的异常结果及时告知本人，若学生异常需告知其家长。对于肺结核或疑似肺结核患者，要由体检机构与学生所在学校班主任或校医核准学生信息（学校名称、学校地址和班级必须填写）后进行传染病报告，并将患者转诊到当地结核病定点医疗机构进行进一步检查诊治。</a:t>
                      </a:r>
                      <a:endParaRPr sz="1000">
                        <a:latin typeface="仿宋" panose="02010609060101010101" charset="-122"/>
                        <a:ea typeface="仿宋" panose="02010609060101010101" charset="-122"/>
                      </a:endParaRPr>
                    </a:p>
                  </a:txBody>
                  <a:tcPr anchor="ctr" anchorCtr="0">
                    <a:solidFill>
                      <a:srgbClr val="E7EAF0"/>
                    </a:solidFill>
                  </a:tcPr>
                </a:tc>
                <a:tc>
                  <a:txBody>
                    <a:bodyPr/>
                    <a:p>
                      <a:pPr algn="l">
                        <a:buNone/>
                      </a:pPr>
                      <a:r>
                        <a:rPr lang="zh-CN" altLang="en-US" sz="1000">
                          <a:latin typeface="仿宋" panose="02010609060101010101" charset="-122"/>
                          <a:ea typeface="仿宋" panose="02010609060101010101" charset="-122"/>
                        </a:rPr>
                        <a:t>对发现的疑似肺结核病例，体检机构要及时反馈给学校，由学校告知学生（或家长）到当地结核病定点医疗机构检查确诊并跟踪了解诊断结果。</a:t>
                      </a:r>
                      <a:endParaRPr lang="zh-CN" altLang="en-US" sz="1000">
                        <a:latin typeface="仿宋" panose="02010609060101010101" charset="-122"/>
                        <a:ea typeface="仿宋" panose="02010609060101010101" charset="-122"/>
                      </a:endParaRPr>
                    </a:p>
                  </a:txBody>
                  <a:tcPr anchor="ctr" anchorCtr="0">
                    <a:solidFill>
                      <a:srgbClr val="E7EAF0"/>
                    </a:solidFill>
                  </a:tcPr>
                </a:tc>
              </a:tr>
              <a:tr h="396240">
                <a:tc vMerge="1">
                  <a:tcPr anchor="ctr" anchorCtr="0"/>
                </a:tc>
                <a:tc>
                  <a:txBody>
                    <a:bodyPr/>
                    <a:p>
                      <a:pPr algn="l">
                        <a:buNone/>
                      </a:pPr>
                      <a:r>
                        <a:rPr lang="zh-CN" altLang="en-US" sz="1000" b="1">
                          <a:latin typeface="仿宋" panose="02010609060101010101" charset="-122"/>
                          <a:ea typeface="仿宋" panose="02010609060101010101" charset="-122"/>
                          <a:cs typeface="仿宋" panose="02010609060101010101" charset="-122"/>
                        </a:rPr>
                        <a:t>2．单纯TST检测强阳性者（或IGRA阳性者）</a:t>
                      </a:r>
                      <a:endParaRPr lang="zh-CN" altLang="en-US" sz="1000" b="1">
                        <a:latin typeface="仿宋" panose="02010609060101010101" charset="-122"/>
                        <a:ea typeface="仿宋" panose="02010609060101010101" charset="-122"/>
                        <a:cs typeface="仿宋" panose="02010609060101010101" charset="-122"/>
                      </a:endParaRPr>
                    </a:p>
                    <a:p>
                      <a:pPr algn="l">
                        <a:buNone/>
                      </a:pPr>
                      <a:r>
                        <a:rPr lang="zh-CN" altLang="en-US" sz="1000">
                          <a:latin typeface="仿宋" panose="02010609060101010101" charset="-122"/>
                          <a:ea typeface="仿宋" panose="02010609060101010101" charset="-122"/>
                          <a:cs typeface="仿宋" panose="02010609060101010101" charset="-122"/>
                        </a:rPr>
                        <a:t>体检机构应将单纯TST检测强阳性/IGRA阳性的学生、教职员工的信息反馈给学校，学校要加强对这些学生和教职员工的健康教育，告知TST检测强阳性/IGRA阳性的意义、肺结核的常见症状，可建议有肺结核患者密切接触史或其他高危因素者进行预防性治疗；要对其加强常规监测，一旦出现肺结核可疑症状，应督促其到指定的结核病定点医疗机构进行进一步检查，并收集其诊断结果。</a:t>
                      </a:r>
                      <a:endParaRPr lang="zh-CN" altLang="en-US" sz="1000">
                        <a:latin typeface="仿宋" panose="02010609060101010101" charset="-122"/>
                        <a:ea typeface="仿宋" panose="02010609060101010101" charset="-122"/>
                        <a:cs typeface="仿宋" panose="02010609060101010101" charset="-122"/>
                      </a:endParaRPr>
                    </a:p>
                  </a:txBody>
                  <a:tcPr anchor="ctr" anchorCtr="0"/>
                </a:tc>
                <a:tc>
                  <a:txBody>
                    <a:bodyPr/>
                    <a:p>
                      <a:pPr algn="l">
                        <a:buNone/>
                      </a:pPr>
                      <a:r>
                        <a:rPr lang="zh-CN" altLang="en-US" sz="1000">
                          <a:solidFill>
                            <a:srgbClr val="FF0000"/>
                          </a:solidFill>
                          <a:latin typeface="仿宋" panose="02010609060101010101" charset="-122"/>
                          <a:ea typeface="仿宋" panose="02010609060101010101" charset="-122"/>
                          <a:sym typeface="+mn-ea"/>
                        </a:rPr>
                        <a:t>未</a:t>
                      </a:r>
                      <a:r>
                        <a:rPr lang="zh-CN" altLang="en-US" sz="1000">
                          <a:solidFill>
                            <a:srgbClr val="FF0000"/>
                          </a:solidFill>
                          <a:latin typeface="仿宋" panose="02010609060101010101" charset="-122"/>
                          <a:ea typeface="仿宋" panose="02010609060101010101" charset="-122"/>
                        </a:rPr>
                        <a:t>明确说明</a:t>
                      </a:r>
                      <a:endParaRPr lang="zh-CN" altLang="en-US" sz="1000">
                        <a:solidFill>
                          <a:srgbClr val="FF0000"/>
                        </a:solidFill>
                        <a:latin typeface="仿宋" panose="02010609060101010101" charset="-122"/>
                        <a:ea typeface="仿宋" panose="02010609060101010101" charset="-122"/>
                      </a:endParaRPr>
                    </a:p>
                  </a:txBody>
                  <a:tcPr anchor="ctr" anchorCtr="0">
                    <a:solidFill>
                      <a:srgbClr val="E7EAF0"/>
                    </a:solidFill>
                  </a:tcPr>
                </a:tc>
              </a:tr>
            </a:tbl>
          </a:graphicData>
        </a:graphic>
      </p:graphicFrame>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背景</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圆角矩形 1"/>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grpSp>
        <p:nvGrpSpPr>
          <p:cNvPr id="9" name="组合 8"/>
          <p:cNvGrpSpPr/>
          <p:nvPr/>
        </p:nvGrpSpPr>
        <p:grpSpPr>
          <a:xfrm>
            <a:off x="293370" y="720725"/>
            <a:ext cx="8644255" cy="4164330"/>
            <a:chOff x="462" y="1135"/>
            <a:chExt cx="13613" cy="6558"/>
          </a:xfrm>
        </p:grpSpPr>
        <p:sp>
          <p:nvSpPr>
            <p:cNvPr id="3" name="TextBox 4"/>
            <p:cNvSpPr txBox="1"/>
            <p:nvPr/>
          </p:nvSpPr>
          <p:spPr>
            <a:xfrm>
              <a:off x="462" y="1135"/>
              <a:ext cx="13613" cy="6558"/>
            </a:xfrm>
            <a:prstGeom prst="rect">
              <a:avLst/>
            </a:prstGeom>
            <a:noFill/>
            <a:ln w="9525">
              <a:noFill/>
            </a:ln>
          </p:spPr>
          <p:txBody>
            <a:bodyPr wrap="square" anchor="t">
              <a:spAutoFit/>
            </a:bodyPr>
            <a:p>
              <a:pPr>
                <a:lnSpc>
                  <a:spcPts val="2600"/>
                </a:lnSpc>
              </a:pPr>
              <a:r>
                <a:rPr lang="zh-CN" altLang="en-US" sz="2000" dirty="0">
                  <a:latin typeface="宋体" panose="02010600030101010101" pitchFamily="2" charset="-122"/>
                  <a:ea typeface="宋体" panose="02010600030101010101" pitchFamily="2" charset="-122"/>
                </a:rPr>
                <a:t>背景：</a:t>
              </a:r>
              <a:endParaRPr lang="en-US" altLang="zh-CN" sz="2000" dirty="0">
                <a:latin typeface="宋体" panose="02010600030101010101" pitchFamily="2" charset="-122"/>
                <a:ea typeface="宋体" panose="02010600030101010101" pitchFamily="2" charset="-122"/>
              </a:endParaRPr>
            </a:p>
            <a:p>
              <a:pPr marL="342900" indent="-342900">
                <a:lnSpc>
                  <a:spcPct val="150000"/>
                </a:lnSpc>
                <a:buFont typeface="Wingdings" panose="05000000000000000000" charset="0"/>
                <a:buChar char="Ø"/>
              </a:pPr>
              <a:r>
                <a:rPr lang="zh-CN" altLang="en-US" dirty="0">
                  <a:latin typeface="宋体" panose="02010600030101010101" pitchFamily="2" charset="-122"/>
                  <a:ea typeface="宋体" panose="02010600030101010101" pitchFamily="2" charset="-122"/>
                </a:rPr>
                <a:t>近年来，我国结核病疫情呈下降趋势</a:t>
              </a:r>
              <a:r>
                <a:rPr lang="en-US" altLang="zh-CN" dirty="0">
                  <a:solidFill>
                    <a:srgbClr val="00B050"/>
                  </a:solidFill>
                  <a:latin typeface="华文琥珀" panose="02010800040101010101" charset="-122"/>
                  <a:ea typeface="华文琥珀" panose="02010800040101010101" charset="-122"/>
                </a:rPr>
                <a:t>↓</a:t>
              </a:r>
              <a:r>
                <a:rPr lang="zh-CN" altLang="en-US" dirty="0">
                  <a:latin typeface="宋体" panose="02010600030101010101" pitchFamily="2" charset="-122"/>
                  <a:ea typeface="宋体" panose="02010600030101010101" pitchFamily="2" charset="-122"/>
                </a:rPr>
                <a:t>，但由于人口基数大</a:t>
              </a:r>
              <a:r>
                <a:rPr lang="en-US" altLang="zh-CN" dirty="0">
                  <a:solidFill>
                    <a:srgbClr val="FF0000"/>
                  </a:solidFill>
                  <a:latin typeface="黑体" panose="02010609060101010101" charset="-122"/>
                  <a:ea typeface="黑体" panose="02010609060101010101" charset="-122"/>
                </a:rPr>
                <a:t>↗</a:t>
              </a:r>
              <a:r>
                <a:rPr lang="zh-CN" altLang="en-US" dirty="0">
                  <a:latin typeface="宋体" panose="02010600030101010101" pitchFamily="2" charset="-122"/>
                  <a:ea typeface="宋体" panose="02010600030101010101" pitchFamily="2" charset="-122"/>
                </a:rPr>
                <a:t>，疫情仍然十分严重，是全球结核病高负担国家。</a:t>
              </a:r>
              <a:endParaRPr lang="zh-CN" altLang="en-US" dirty="0">
                <a:latin typeface="宋体" panose="02010600030101010101" pitchFamily="2" charset="-122"/>
                <a:ea typeface="宋体" panose="02010600030101010101" pitchFamily="2" charset="-122"/>
              </a:endParaRPr>
            </a:p>
            <a:p>
              <a:pPr marL="342900" indent="-342900">
                <a:lnSpc>
                  <a:spcPct val="150000"/>
                </a:lnSpc>
                <a:buFont typeface="Wingdings" panose="05000000000000000000" charset="0"/>
                <a:buChar char="Ø"/>
              </a:pPr>
              <a:r>
                <a:rPr lang="en-US" altLang="zh-CN" dirty="0">
                  <a:latin typeface="宋体" panose="02010600030101010101" pitchFamily="2" charset="-122"/>
                  <a:ea typeface="宋体" panose="02010600030101010101" pitchFamily="2" charset="-122"/>
                </a:rPr>
                <a:t>学校</a:t>
              </a:r>
              <a:r>
                <a:rPr lang="en-US" altLang="zh-CN" dirty="0">
                  <a:solidFill>
                    <a:schemeClr val="bg1"/>
                  </a:solidFill>
                  <a:latin typeface="宋体" panose="02010600030101010101" pitchFamily="2" charset="-122"/>
                  <a:ea typeface="宋体" panose="02010600030101010101" pitchFamily="2" charset="-122"/>
                </a:rPr>
                <a:t>.</a:t>
              </a:r>
              <a:r>
                <a:rPr lang="en-US" altLang="zh-CN" dirty="0">
                  <a:latin typeface="宋体" panose="02010600030101010101" pitchFamily="2" charset="-122"/>
                  <a:ea typeface="宋体" panose="02010600030101010101" pitchFamily="2" charset="-122"/>
                </a:rPr>
                <a:t>结核病防控一直是我国结核病防治工作的重中之重。</a:t>
              </a:r>
              <a:endParaRPr lang="en-US" altLang="zh-CN" dirty="0">
                <a:latin typeface="宋体" panose="02010600030101010101" pitchFamily="2" charset="-122"/>
                <a:ea typeface="宋体" panose="02010600030101010101" pitchFamily="2" charset="-122"/>
              </a:endParaRPr>
            </a:p>
            <a:p>
              <a:pPr marL="342900" indent="-342900">
                <a:lnSpc>
                  <a:spcPct val="150000"/>
                </a:lnSpc>
                <a:buFont typeface="Wingdings" panose="05000000000000000000" charset="0"/>
                <a:buChar char="Ø"/>
              </a:pPr>
              <a:r>
                <a:rPr lang="en-US" altLang="zh-CN" dirty="0">
                  <a:latin typeface="宋体" panose="02010600030101010101" pitchFamily="2" charset="-122"/>
                  <a:ea typeface="宋体" panose="02010600030101010101" pitchFamily="2" charset="-122"/>
                </a:rPr>
                <a:t>2003年国家卫生健康行政部门和教育部建立部委协调机制以来，两部委多次下发关于加强学校结核病防治工作的通知，并开展联合督导</a:t>
              </a:r>
              <a:r>
                <a:rPr lang="zh-CN" altLang="en-US" dirty="0">
                  <a:latin typeface="宋体" panose="02010600030101010101" pitchFamily="2" charset="-122"/>
                  <a:ea typeface="宋体" panose="02010600030101010101" pitchFamily="2" charset="-122"/>
                </a:rPr>
                <a:t>。</a:t>
              </a:r>
              <a:endParaRPr lang="en-US" altLang="zh-CN" dirty="0">
                <a:latin typeface="宋体" panose="02010600030101010101" pitchFamily="2" charset="-122"/>
                <a:ea typeface="宋体" panose="02010600030101010101" pitchFamily="2" charset="-122"/>
              </a:endParaRPr>
            </a:p>
            <a:p>
              <a:pPr marL="342900" indent="-342900">
                <a:lnSpc>
                  <a:spcPct val="150000"/>
                </a:lnSpc>
                <a:buFont typeface="Wingdings" panose="05000000000000000000" charset="0"/>
                <a:buChar char="Ø"/>
              </a:pPr>
              <a:r>
                <a:rPr lang="en-US" altLang="zh-CN" dirty="0">
                  <a:latin typeface="宋体" panose="02010600030101010101" pitchFamily="2" charset="-122"/>
                  <a:ea typeface="宋体" panose="02010600030101010101" pitchFamily="2" charset="-122"/>
                </a:rPr>
                <a:t>2010年两部委联合下发《学校结核病防控工作规范（试行版）》</a:t>
              </a:r>
              <a:r>
                <a:rPr lang="zh-CN" altLang="en-US" dirty="0">
                  <a:latin typeface="宋体" panose="02010600030101010101" pitchFamily="2" charset="-122"/>
                  <a:ea typeface="宋体" panose="02010600030101010101" pitchFamily="2" charset="-122"/>
                </a:rPr>
                <a:t>。</a:t>
              </a:r>
              <a:endParaRPr lang="en-US" altLang="zh-CN" dirty="0">
                <a:latin typeface="宋体" panose="02010600030101010101" pitchFamily="2" charset="-122"/>
                <a:ea typeface="宋体" panose="02010600030101010101" pitchFamily="2" charset="-122"/>
              </a:endParaRPr>
            </a:p>
            <a:p>
              <a:pPr marL="342900" indent="-342900">
                <a:lnSpc>
                  <a:spcPct val="150000"/>
                </a:lnSpc>
                <a:buFont typeface="Wingdings" panose="05000000000000000000" charset="0"/>
                <a:buChar char="Ø"/>
              </a:pPr>
              <a:r>
                <a:rPr lang="en-US" altLang="zh-CN" dirty="0">
                  <a:latin typeface="宋体" panose="02010600030101010101" pitchFamily="2" charset="-122"/>
                  <a:ea typeface="宋体" panose="02010600030101010101" pitchFamily="2" charset="-122"/>
                </a:rPr>
                <a:t>2017年联合下发了修订后的《学校结核病防控工作规范（2017版）》</a:t>
              </a:r>
              <a:r>
                <a:rPr lang="zh-CN" altLang="en-US" dirty="0">
                  <a:latin typeface="宋体" panose="02010600030101010101" pitchFamily="2" charset="-122"/>
                  <a:ea typeface="宋体" panose="02010600030101010101" pitchFamily="2" charset="-122"/>
                </a:rPr>
                <a:t>。</a:t>
              </a:r>
              <a:endParaRPr lang="en-US" altLang="zh-CN" dirty="0">
                <a:latin typeface="宋体" panose="02010600030101010101" pitchFamily="2" charset="-122"/>
                <a:ea typeface="宋体" panose="02010600030101010101" pitchFamily="2" charset="-122"/>
              </a:endParaRPr>
            </a:p>
            <a:p>
              <a:pPr marL="342900" indent="-342900">
                <a:lnSpc>
                  <a:spcPct val="150000"/>
                </a:lnSpc>
                <a:buFont typeface="Wingdings" panose="05000000000000000000" charset="0"/>
                <a:buChar char="Ø"/>
              </a:pPr>
              <a:r>
                <a:rPr lang="en-US" altLang="zh-CN" dirty="0">
                  <a:latin typeface="宋体" panose="02010600030101010101" pitchFamily="2" charset="-122"/>
                  <a:ea typeface="宋体" panose="02010600030101010101" pitchFamily="2" charset="-122"/>
                </a:rPr>
                <a:t>2020</a:t>
              </a:r>
              <a:r>
                <a:rPr lang="zh-CN" altLang="en-US" dirty="0">
                  <a:latin typeface="宋体" panose="02010600030101010101" pitchFamily="2" charset="-122"/>
                  <a:ea typeface="宋体" panose="02010600030101010101" pitchFamily="2" charset="-122"/>
                </a:rPr>
                <a:t>年按照《学校结核病防控工作规范（2017版）》的要求，中国疾病预防控制中心组织专家制定了《中国学校结核病防控指南》。</a:t>
              </a:r>
              <a:endParaRPr lang="zh-CN" altLang="en-US" dirty="0">
                <a:latin typeface="宋体" panose="02010600030101010101" pitchFamily="2" charset="-122"/>
                <a:ea typeface="宋体" panose="02010600030101010101" pitchFamily="2" charset="-122"/>
              </a:endParaRPr>
            </a:p>
          </p:txBody>
        </p:sp>
        <p:cxnSp>
          <p:nvCxnSpPr>
            <p:cNvPr id="8" name="直接连接符 7"/>
            <p:cNvCxnSpPr/>
            <p:nvPr/>
          </p:nvCxnSpPr>
          <p:spPr>
            <a:xfrm>
              <a:off x="4030" y="3029"/>
              <a:ext cx="1063" cy="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sp>
        <p:nvSpPr>
          <p:cNvPr id="11" name="矩形 10"/>
          <p:cNvSpPr/>
          <p:nvPr/>
        </p:nvSpPr>
        <p:spPr>
          <a:xfrm>
            <a:off x="647700" y="1981835"/>
            <a:ext cx="611505" cy="374015"/>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13" name="AutoShape 12"/>
          <p:cNvSpPr>
            <a:spLocks noChangeArrowheads="1"/>
          </p:cNvSpPr>
          <p:nvPr/>
        </p:nvSpPr>
        <p:spPr bwMode="auto">
          <a:xfrm>
            <a:off x="-36195" y="990600"/>
            <a:ext cx="1016635" cy="481330"/>
          </a:xfrm>
          <a:prstGeom prst="homePlate">
            <a:avLst>
              <a:gd name="adj" fmla="val 63872"/>
            </a:avLst>
          </a:prstGeom>
          <a:solidFill>
            <a:srgbClr val="C00000"/>
          </a:solidFill>
          <a:ln w="9525">
            <a:noFill/>
            <a:miter lim="800000"/>
          </a:ln>
        </p:spPr>
        <p:txBody>
          <a:bodyPr wrap="none" lIns="91472" tIns="45736" rIns="91472" bIns="45736" anchor="ctr"/>
          <a:p>
            <a:pPr algn="ctr"/>
            <a:r>
              <a:rPr lang="zh-CN" altLang="en-US" sz="1400" b="1" dirty="0">
                <a:solidFill>
                  <a:prstClr val="white"/>
                </a:solidFill>
                <a:latin typeface="微软雅黑" panose="020B0503020204020204" pitchFamily="34" charset="-122"/>
                <a:ea typeface="微软雅黑" panose="020B0503020204020204" pitchFamily="34" charset="-122"/>
                <a:sym typeface="+mn-ea"/>
              </a:rPr>
              <a:t>《指南》</a:t>
            </a:r>
            <a:endParaRPr lang="zh-CN" altLang="en-US" sz="1400" b="1" dirty="0">
              <a:solidFill>
                <a:prstClr val="white"/>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756920" y="699770"/>
            <a:ext cx="8088630" cy="460375"/>
          </a:xfrm>
          <a:prstGeom prst="rect">
            <a:avLst/>
          </a:prstGeom>
          <a:noFill/>
          <a:ln w="9525">
            <a:noFill/>
          </a:ln>
        </p:spPr>
        <p:txBody>
          <a:bodyPr wrap="square">
            <a:spAutoFit/>
          </a:bodyPr>
          <a:p>
            <a:pPr indent="0" algn="ctr"/>
            <a:r>
              <a:rPr lang="zh-CN" sz="2400" b="1">
                <a:ea typeface="宋体" panose="02010600030101010101" pitchFamily="2" charset="-122"/>
                <a:sym typeface="+mn-ea"/>
              </a:rPr>
              <a:t>新生入学体检</a:t>
            </a:r>
            <a:endParaRPr lang="zh-CN" sz="2400" b="1">
              <a:ea typeface="宋体" panose="02010600030101010101" pitchFamily="2" charset="-122"/>
              <a:sym typeface="+mn-ea"/>
            </a:endParaRPr>
          </a:p>
        </p:txBody>
      </p:sp>
      <p:pic>
        <p:nvPicPr>
          <p:cNvPr id="2" name="图片 1"/>
          <p:cNvPicPr>
            <a:picLocks noChangeAspect="1"/>
          </p:cNvPicPr>
          <p:nvPr/>
        </p:nvPicPr>
        <p:blipFill>
          <a:blip r:embed="rId2"/>
          <a:stretch>
            <a:fillRect/>
          </a:stretch>
        </p:blipFill>
        <p:spPr>
          <a:xfrm>
            <a:off x="1615440" y="1247775"/>
            <a:ext cx="6242050" cy="3797300"/>
          </a:xfrm>
          <a:prstGeom prst="rect">
            <a:avLst/>
          </a:prstGeom>
        </p:spPr>
      </p:pic>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9" name="文本框 8"/>
          <p:cNvSpPr txBox="1"/>
          <p:nvPr/>
        </p:nvSpPr>
        <p:spPr>
          <a:xfrm>
            <a:off x="756920" y="699770"/>
            <a:ext cx="8088630" cy="737235"/>
          </a:xfrm>
          <a:prstGeom prst="rect">
            <a:avLst/>
          </a:prstGeom>
          <a:noFill/>
          <a:ln w="9525">
            <a:noFill/>
          </a:ln>
        </p:spPr>
        <p:txBody>
          <a:bodyPr wrap="square">
            <a:spAutoFit/>
          </a:bodyPr>
          <a:p>
            <a:pPr indent="0" algn="ctr"/>
            <a:r>
              <a:rPr lang="zh-CN" sz="2400" b="1">
                <a:ea typeface="宋体" panose="02010600030101010101" pitchFamily="2" charset="-122"/>
                <a:sym typeface="+mn-ea"/>
              </a:rPr>
              <a:t>学校常规预防控制措施</a:t>
            </a:r>
            <a:endParaRPr lang="zh-CN" sz="2400" b="1">
              <a:ea typeface="宋体" panose="02010600030101010101" pitchFamily="2" charset="-122"/>
            </a:endParaRPr>
          </a:p>
          <a:p>
            <a:pPr indent="0"/>
            <a:r>
              <a:rPr lang="zh-CN">
                <a:ea typeface="宋体" panose="02010600030101010101" pitchFamily="2" charset="-122"/>
                <a:sym typeface="+mn-ea"/>
              </a:rPr>
              <a:t> </a:t>
            </a:r>
            <a:r>
              <a:rPr lang="en-US" altLang="zh-CN">
                <a:ea typeface="宋体" panose="02010600030101010101" pitchFamily="2" charset="-122"/>
                <a:sym typeface="+mn-ea"/>
              </a:rPr>
              <a:t>        </a:t>
            </a:r>
            <a:r>
              <a:rPr lang="zh-CN">
                <a:ea typeface="宋体" panose="02010600030101010101" pitchFamily="2" charset="-122"/>
                <a:sym typeface="+mn-ea"/>
              </a:rPr>
              <a:t>二、健康教育</a:t>
            </a:r>
            <a:endParaRPr lang="zh-CN">
              <a:ea typeface="宋体" panose="02010600030101010101" pitchFamily="2" charset="-122"/>
              <a:sym typeface="+mn-ea"/>
            </a:endParaRPr>
          </a:p>
        </p:txBody>
      </p:sp>
      <p:graphicFrame>
        <p:nvGraphicFramePr>
          <p:cNvPr id="2" name="表格 1"/>
          <p:cNvGraphicFramePr/>
          <p:nvPr>
            <p:custDataLst>
              <p:tags r:id="rId2"/>
            </p:custDataLst>
          </p:nvPr>
        </p:nvGraphicFramePr>
        <p:xfrm>
          <a:off x="1327150" y="1564005"/>
          <a:ext cx="6345555" cy="2621280"/>
        </p:xfrm>
        <a:graphic>
          <a:graphicData uri="http://schemas.openxmlformats.org/drawingml/2006/table">
            <a:tbl>
              <a:tblPr firstRow="1" bandRow="1">
                <a:tableStyleId>{5C22544A-7EE6-4342-B048-85BDC9FD1C3A}</a:tableStyleId>
              </a:tblPr>
              <a:tblGrid>
                <a:gridCol w="1353185"/>
                <a:gridCol w="2877185"/>
                <a:gridCol w="2115185"/>
              </a:tblGrid>
              <a:tr h="365760">
                <a:tc>
                  <a:txBody>
                    <a:bodyPr/>
                    <a:p>
                      <a:pPr algn="ctr">
                        <a:buNone/>
                      </a:pPr>
                      <a:r>
                        <a:rPr lang="zh-CN" altLang="en-US"/>
                        <a:t>内容</a:t>
                      </a:r>
                      <a:endParaRPr lang="zh-CN" altLang="en-US"/>
                    </a:p>
                  </a:txBody>
                  <a:tcPr anchor="ctr" anchorCtr="0"/>
                </a:tc>
                <a:tc>
                  <a:txBody>
                    <a:bodyPr/>
                    <a:p>
                      <a:pPr algn="ctr">
                        <a:buNone/>
                      </a:pPr>
                      <a:r>
                        <a:rPr lang="zh-CN" altLang="en-US"/>
                        <a:t>《指南》</a:t>
                      </a:r>
                      <a:endParaRPr lang="zh-CN" altLang="en-US"/>
                    </a:p>
                  </a:txBody>
                  <a:tcPr anchor="ctr" anchorCtr="0"/>
                </a:tc>
                <a:tc>
                  <a:txBody>
                    <a:bodyPr/>
                    <a:p>
                      <a:pPr algn="ctr">
                        <a:buNone/>
                      </a:pPr>
                      <a:r>
                        <a:rPr lang="zh-CN" altLang="en-US" sz="1800">
                          <a:sym typeface="+mn-ea"/>
                        </a:rPr>
                        <a:t>《工作规范》</a:t>
                      </a:r>
                      <a:endParaRPr lang="zh-CN" altLang="en-US"/>
                    </a:p>
                  </a:txBody>
                  <a:tcPr anchor="ctr" anchorCtr="0"/>
                </a:tc>
              </a:tr>
              <a:tr h="365760">
                <a:tc>
                  <a:txBody>
                    <a:bodyPr/>
                    <a:p>
                      <a:pPr algn="ctr">
                        <a:buNone/>
                      </a:pPr>
                      <a:r>
                        <a:rPr lang="zh-CN" altLang="en-US" sz="1400">
                          <a:latin typeface="楷体" panose="02010609060101010101" charset="-122"/>
                          <a:ea typeface="楷体" panose="02010609060101010101" charset="-122"/>
                        </a:rPr>
                        <a:t>目的</a:t>
                      </a:r>
                      <a:endParaRPr lang="zh-CN" altLang="en-US" sz="1400">
                        <a:latin typeface="楷体" panose="02010609060101010101" charset="-122"/>
                        <a:ea typeface="楷体" panose="02010609060101010101" charset="-122"/>
                      </a:endParaRPr>
                    </a:p>
                  </a:txBody>
                  <a:tcPr anchor="ctr" anchorCtr="0"/>
                </a:tc>
                <a:tc>
                  <a:txBody>
                    <a:bodyPr/>
                    <a:p>
                      <a:pPr algn="l">
                        <a:buNone/>
                      </a:pPr>
                      <a:r>
                        <a:rPr lang="en-US" sz="1000">
                          <a:latin typeface="仿宋" panose="02010609060101010101" charset="-122"/>
                          <a:ea typeface="仿宋" panose="02010609060101010101" charset="-122"/>
                        </a:rPr>
                        <a:t>1.</a:t>
                      </a:r>
                      <a:r>
                        <a:rPr sz="1000">
                          <a:latin typeface="仿宋" panose="02010609060101010101" charset="-122"/>
                          <a:ea typeface="仿宋" panose="02010609060101010101" charset="-122"/>
                        </a:rPr>
                        <a:t>通过开展结核病防治知识和技能的教育，培养学生做自己健康的第一责任人意识，提高师生对结核病的认知水平和防控意识；</a:t>
                      </a:r>
                      <a:endParaRPr sz="1000">
                        <a:latin typeface="仿宋" panose="02010609060101010101" charset="-122"/>
                        <a:ea typeface="仿宋" panose="02010609060101010101" charset="-122"/>
                      </a:endParaRPr>
                    </a:p>
                    <a:p>
                      <a:pPr algn="l">
                        <a:buNone/>
                      </a:pPr>
                      <a:r>
                        <a:rPr lang="en-US" sz="1000">
                          <a:latin typeface="仿宋" panose="02010609060101010101" charset="-122"/>
                          <a:ea typeface="仿宋" panose="02010609060101010101" charset="-122"/>
                        </a:rPr>
                        <a:t>2.</a:t>
                      </a:r>
                      <a:r>
                        <a:rPr sz="1000">
                          <a:latin typeface="仿宋" panose="02010609060101010101" charset="-122"/>
                          <a:ea typeface="仿宋" panose="02010609060101010101" charset="-122"/>
                        </a:rPr>
                        <a:t>改变不良习惯、保持健康行为，有病及时就医、早诊早治，不瞒报和谎报；</a:t>
                      </a:r>
                      <a:endParaRPr sz="1000">
                        <a:latin typeface="仿宋" panose="02010609060101010101" charset="-122"/>
                        <a:ea typeface="仿宋" panose="02010609060101010101" charset="-122"/>
                      </a:endParaRPr>
                    </a:p>
                    <a:p>
                      <a:pPr algn="l">
                        <a:buNone/>
                      </a:pPr>
                      <a:r>
                        <a:rPr lang="en-US" sz="1000">
                          <a:latin typeface="仿宋" panose="02010609060101010101" charset="-122"/>
                          <a:ea typeface="仿宋" panose="02010609060101010101" charset="-122"/>
                        </a:rPr>
                        <a:t>3.</a:t>
                      </a:r>
                      <a:r>
                        <a:rPr sz="1000">
                          <a:latin typeface="仿宋" panose="02010609060101010101" charset="-122"/>
                          <a:ea typeface="仿宋" panose="02010609060101010101" charset="-122"/>
                        </a:rPr>
                        <a:t>讲究卫生、维护校园环境，防止结核病在学校传播。</a:t>
                      </a:r>
                      <a:endParaRPr sz="1000">
                        <a:latin typeface="仿宋" panose="02010609060101010101" charset="-122"/>
                        <a:ea typeface="仿宋" panose="02010609060101010101" charset="-122"/>
                      </a:endParaRPr>
                    </a:p>
                  </a:txBody>
                  <a:tcPr anchor="ctr" anchorCtr="0"/>
                </a:tc>
                <a:tc>
                  <a:txBody>
                    <a:bodyPr/>
                    <a:p>
                      <a:pPr algn="l">
                        <a:buNone/>
                      </a:pPr>
                      <a:r>
                        <a:rPr lang="zh-CN" altLang="en-US" sz="1000">
                          <a:solidFill>
                            <a:srgbClr val="FF0000"/>
                          </a:solidFill>
                          <a:latin typeface="仿宋" panose="02010609060101010101" charset="-122"/>
                          <a:ea typeface="仿宋" panose="02010609060101010101" charset="-122"/>
                        </a:rPr>
                        <a:t>无明确表述</a:t>
                      </a:r>
                      <a:endParaRPr lang="zh-CN" altLang="en-US" sz="1000">
                        <a:solidFill>
                          <a:srgbClr val="FF0000"/>
                        </a:solidFill>
                        <a:latin typeface="仿宋" panose="02010609060101010101" charset="-122"/>
                        <a:ea typeface="仿宋" panose="02010609060101010101" charset="-122"/>
                      </a:endParaRPr>
                    </a:p>
                  </a:txBody>
                  <a:tcPr anchor="ctr" anchorCtr="0"/>
                </a:tc>
              </a:tr>
              <a:tr h="396240">
                <a:tc>
                  <a:txBody>
                    <a:bodyPr/>
                    <a:p>
                      <a:pPr algn="ctr">
                        <a:buNone/>
                      </a:pPr>
                      <a:r>
                        <a:rPr lang="zh-CN" altLang="en-US" sz="1400">
                          <a:latin typeface="楷体" panose="02010609060101010101" charset="-122"/>
                          <a:ea typeface="楷体" panose="02010609060101010101" charset="-122"/>
                        </a:rPr>
                        <a:t>方式</a:t>
                      </a:r>
                      <a:endParaRPr lang="zh-CN" altLang="en-US" sz="1400">
                        <a:latin typeface="楷体" panose="02010609060101010101" charset="-122"/>
                        <a:ea typeface="楷体" panose="02010609060101010101" charset="-122"/>
                      </a:endParaRPr>
                    </a:p>
                  </a:txBody>
                  <a:tcPr anchor="ctr" anchorCtr="0"/>
                </a:tc>
                <a:tc>
                  <a:txBody>
                    <a:bodyPr/>
                    <a:p>
                      <a:pPr algn="l">
                        <a:buNone/>
                      </a:pPr>
                      <a:r>
                        <a:rPr lang="en-US" altLang="zh-CN" sz="1000">
                          <a:solidFill>
                            <a:srgbClr val="FF0000"/>
                          </a:solidFill>
                          <a:latin typeface="仿宋" panose="02010609060101010101" charset="-122"/>
                          <a:ea typeface="仿宋" panose="02010609060101010101" charset="-122"/>
                          <a:cs typeface="仿宋" panose="02010609060101010101" charset="-122"/>
                        </a:rPr>
                        <a:t>1.</a:t>
                      </a:r>
                      <a:r>
                        <a:rPr lang="zh-CN" altLang="en-US" sz="1000" b="1">
                          <a:solidFill>
                            <a:srgbClr val="FF0000"/>
                          </a:solidFill>
                          <a:latin typeface="仿宋" panose="02010609060101010101" charset="-122"/>
                          <a:ea typeface="仿宋" panose="02010609060101010101" charset="-122"/>
                          <a:cs typeface="仿宋" panose="02010609060101010101" charset="-122"/>
                        </a:rPr>
                        <a:t>教育行政部门及学校领导：</a:t>
                      </a:r>
                      <a:r>
                        <a:rPr lang="zh-CN" altLang="en-US" sz="1000">
                          <a:solidFill>
                            <a:srgbClr val="FF0000"/>
                          </a:solidFill>
                          <a:latin typeface="仿宋" panose="02010609060101010101" charset="-122"/>
                          <a:ea typeface="仿宋" panose="02010609060101010101" charset="-122"/>
                          <a:cs typeface="仿宋" panose="02010609060101010101" charset="-122"/>
                        </a:rPr>
                        <a:t>通过召开部门间沟通协调会或发放有针对性的健康教育材料等形式，每年开展一次；</a:t>
                      </a:r>
                      <a:endParaRPr lang="zh-CN" altLang="en-US" sz="1000">
                        <a:solidFill>
                          <a:srgbClr val="FF0000"/>
                        </a:solidFill>
                        <a:latin typeface="仿宋" panose="02010609060101010101" charset="-122"/>
                        <a:ea typeface="仿宋" panose="02010609060101010101" charset="-122"/>
                        <a:cs typeface="仿宋" panose="02010609060101010101" charset="-122"/>
                      </a:endParaRPr>
                    </a:p>
                    <a:p>
                      <a:pPr algn="l">
                        <a:buNone/>
                      </a:pPr>
                      <a:r>
                        <a:rPr lang="en-US" altLang="zh-CN" sz="1000">
                          <a:solidFill>
                            <a:srgbClr val="FF0000"/>
                          </a:solidFill>
                          <a:latin typeface="仿宋" panose="02010609060101010101" charset="-122"/>
                          <a:ea typeface="仿宋" panose="02010609060101010101" charset="-122"/>
                          <a:cs typeface="仿宋" panose="02010609060101010101" charset="-122"/>
                        </a:rPr>
                        <a:t>2.</a:t>
                      </a:r>
                      <a:r>
                        <a:rPr lang="en-US" altLang="zh-CN" sz="1000" b="1">
                          <a:solidFill>
                            <a:srgbClr val="FF0000"/>
                          </a:solidFill>
                          <a:latin typeface="仿宋" panose="02010609060101010101" charset="-122"/>
                          <a:ea typeface="仿宋" panose="02010609060101010101" charset="-122"/>
                          <a:cs typeface="仿宋" panose="02010609060101010101" charset="-122"/>
                        </a:rPr>
                        <a:t>学校卫生管理人员、校医及教师</a:t>
                      </a:r>
                      <a:r>
                        <a:rPr lang="zh-CN" altLang="en-US" sz="1000" b="1">
                          <a:solidFill>
                            <a:srgbClr val="FF0000"/>
                          </a:solidFill>
                          <a:latin typeface="仿宋" panose="02010609060101010101" charset="-122"/>
                          <a:ea typeface="仿宋" panose="02010609060101010101" charset="-122"/>
                          <a:cs typeface="仿宋" panose="02010609060101010101" charset="-122"/>
                        </a:rPr>
                        <a:t>：</a:t>
                      </a:r>
                      <a:r>
                        <a:rPr lang="zh-CN" altLang="en-US" sz="1000">
                          <a:solidFill>
                            <a:srgbClr val="FF0000"/>
                          </a:solidFill>
                          <a:latin typeface="仿宋" panose="02010609060101010101" charset="-122"/>
                          <a:ea typeface="仿宋" panose="02010609060101010101" charset="-122"/>
                          <a:cs typeface="仿宋" panose="02010609060101010101" charset="-122"/>
                        </a:rPr>
                        <a:t>采取集中培训或发放有针对性的健康教育材料等方式，每 学期组织一次；</a:t>
                      </a:r>
                      <a:endParaRPr lang="zh-CN" altLang="en-US" sz="1000">
                        <a:solidFill>
                          <a:srgbClr val="FF0000"/>
                        </a:solidFill>
                        <a:latin typeface="仿宋" panose="02010609060101010101" charset="-122"/>
                        <a:ea typeface="仿宋" panose="02010609060101010101" charset="-122"/>
                        <a:cs typeface="仿宋" panose="02010609060101010101" charset="-122"/>
                      </a:endParaRPr>
                    </a:p>
                    <a:p>
                      <a:pPr algn="l">
                        <a:buNone/>
                      </a:pPr>
                      <a:r>
                        <a:rPr lang="en-US" altLang="zh-CN" sz="1000">
                          <a:solidFill>
                            <a:srgbClr val="FF0000"/>
                          </a:solidFill>
                          <a:latin typeface="仿宋" panose="02010609060101010101" charset="-122"/>
                          <a:ea typeface="仿宋" panose="02010609060101010101" charset="-122"/>
                          <a:cs typeface="仿宋" panose="02010609060101010101" charset="-122"/>
                        </a:rPr>
                        <a:t>3.</a:t>
                      </a:r>
                      <a:r>
                        <a:rPr lang="en-US" altLang="zh-CN" sz="1000" b="1">
                          <a:solidFill>
                            <a:srgbClr val="FF0000"/>
                          </a:solidFill>
                          <a:latin typeface="仿宋" panose="02010609060101010101" charset="-122"/>
                          <a:ea typeface="仿宋" panose="02010609060101010101" charset="-122"/>
                          <a:cs typeface="仿宋" panose="02010609060101010101" charset="-122"/>
                        </a:rPr>
                        <a:t>学生及其家长</a:t>
                      </a:r>
                      <a:r>
                        <a:rPr lang="zh-CN" altLang="en-US" sz="1000" b="1">
                          <a:solidFill>
                            <a:srgbClr val="FF0000"/>
                          </a:solidFill>
                          <a:latin typeface="仿宋" panose="02010609060101010101" charset="-122"/>
                          <a:ea typeface="仿宋" panose="02010609060101010101" charset="-122"/>
                          <a:cs typeface="仿宋" panose="02010609060101010101" charset="-122"/>
                        </a:rPr>
                        <a:t>：</a:t>
                      </a:r>
                      <a:r>
                        <a:rPr lang="zh-CN" altLang="en-US" sz="1000">
                          <a:solidFill>
                            <a:srgbClr val="FF0000"/>
                          </a:solidFill>
                          <a:latin typeface="仿宋" panose="02010609060101010101" charset="-122"/>
                          <a:ea typeface="仿宋" panose="02010609060101010101" charset="-122"/>
                          <a:cs typeface="仿宋" panose="02010609060101010101" charset="-122"/>
                        </a:rPr>
                        <a:t>开发有针对性的结核病预防控制健康宣传材料，包括小册子、宣传栏、宣传画、实物和光盘等传统形式的宣传材料，也可开发基于互联网、手机报、微信公众号等新型媒体的电子阅读资料。</a:t>
                      </a:r>
                      <a:endParaRPr lang="zh-CN" altLang="en-US" sz="1000">
                        <a:solidFill>
                          <a:srgbClr val="FF0000"/>
                        </a:solidFill>
                        <a:latin typeface="仿宋" panose="02010609060101010101" charset="-122"/>
                        <a:ea typeface="仿宋" panose="02010609060101010101" charset="-122"/>
                        <a:cs typeface="仿宋" panose="02010609060101010101" charset="-122"/>
                      </a:endParaRPr>
                    </a:p>
                  </a:txBody>
                  <a:tcPr anchor="ctr" anchorCtr="0"/>
                </a:tc>
                <a:tc>
                  <a:txBody>
                    <a:bodyPr/>
                    <a:p>
                      <a:pPr algn="l">
                        <a:buNone/>
                      </a:pPr>
                      <a:r>
                        <a:rPr lang="zh-CN" altLang="en-US" sz="1000">
                          <a:solidFill>
                            <a:srgbClr val="FF0000"/>
                          </a:solidFill>
                          <a:latin typeface="仿宋" panose="02010609060101010101" charset="-122"/>
                          <a:ea typeface="仿宋" panose="02010609060101010101" charset="-122"/>
                        </a:rPr>
                        <a:t>通过健康教育课、主题班会、专题讲座，以及校园内传统媒介或新媒体等多种形式</a:t>
                      </a:r>
                      <a:endParaRPr lang="zh-CN" altLang="en-US" sz="1000">
                        <a:solidFill>
                          <a:srgbClr val="FF0000"/>
                        </a:solidFill>
                        <a:latin typeface="仿宋" panose="02010609060101010101" charset="-122"/>
                        <a:ea typeface="仿宋" panose="02010609060101010101" charset="-122"/>
                      </a:endParaRPr>
                    </a:p>
                  </a:txBody>
                  <a:tcPr anchor="ctr" anchorCtr="0"/>
                </a:tc>
              </a:tr>
            </a:tbl>
          </a:graphicData>
        </a:graphic>
      </p:graphicFrame>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9" name="文本框 8"/>
          <p:cNvSpPr txBox="1"/>
          <p:nvPr/>
        </p:nvSpPr>
        <p:spPr>
          <a:xfrm>
            <a:off x="756920" y="699770"/>
            <a:ext cx="8088630" cy="737235"/>
          </a:xfrm>
          <a:prstGeom prst="rect">
            <a:avLst/>
          </a:prstGeom>
          <a:noFill/>
          <a:ln w="9525">
            <a:noFill/>
          </a:ln>
        </p:spPr>
        <p:txBody>
          <a:bodyPr wrap="square">
            <a:spAutoFit/>
          </a:bodyPr>
          <a:p>
            <a:pPr indent="0" algn="ctr"/>
            <a:r>
              <a:rPr lang="zh-CN" sz="2400" b="1">
                <a:ea typeface="宋体" panose="02010600030101010101" pitchFamily="2" charset="-122"/>
                <a:sym typeface="+mn-ea"/>
              </a:rPr>
              <a:t>学校常规预防控制措施</a:t>
            </a:r>
            <a:endParaRPr lang="zh-CN" sz="2400" b="1">
              <a:ea typeface="宋体" panose="02010600030101010101" pitchFamily="2" charset="-122"/>
            </a:endParaRPr>
          </a:p>
          <a:p>
            <a:pPr indent="0"/>
            <a:r>
              <a:rPr lang="zh-CN">
                <a:ea typeface="宋体" panose="02010600030101010101" pitchFamily="2" charset="-122"/>
                <a:sym typeface="+mn-ea"/>
              </a:rPr>
              <a:t> </a:t>
            </a:r>
            <a:r>
              <a:rPr lang="en-US" altLang="zh-CN">
                <a:ea typeface="宋体" panose="02010600030101010101" pitchFamily="2" charset="-122"/>
                <a:sym typeface="+mn-ea"/>
              </a:rPr>
              <a:t>        </a:t>
            </a:r>
            <a:r>
              <a:rPr lang="zh-CN">
                <a:ea typeface="宋体" panose="02010600030101010101" pitchFamily="2" charset="-122"/>
                <a:sym typeface="+mn-ea"/>
              </a:rPr>
              <a:t>二、健康教育</a:t>
            </a:r>
            <a:endParaRPr lang="zh-CN">
              <a:ea typeface="宋体" panose="02010600030101010101" pitchFamily="2" charset="-122"/>
              <a:sym typeface="+mn-ea"/>
            </a:endParaRPr>
          </a:p>
        </p:txBody>
      </p:sp>
      <p:graphicFrame>
        <p:nvGraphicFramePr>
          <p:cNvPr id="2" name="表格 1"/>
          <p:cNvGraphicFramePr/>
          <p:nvPr>
            <p:custDataLst>
              <p:tags r:id="rId2"/>
            </p:custDataLst>
          </p:nvPr>
        </p:nvGraphicFramePr>
        <p:xfrm>
          <a:off x="1327150" y="1564005"/>
          <a:ext cx="6345555" cy="2651760"/>
        </p:xfrm>
        <a:graphic>
          <a:graphicData uri="http://schemas.openxmlformats.org/drawingml/2006/table">
            <a:tbl>
              <a:tblPr firstRow="1" bandRow="1">
                <a:tableStyleId>{5C22544A-7EE6-4342-B048-85BDC9FD1C3A}</a:tableStyleId>
              </a:tblPr>
              <a:tblGrid>
                <a:gridCol w="1353185"/>
                <a:gridCol w="2877185"/>
                <a:gridCol w="2115185"/>
              </a:tblGrid>
              <a:tr h="365760">
                <a:tc>
                  <a:txBody>
                    <a:bodyPr/>
                    <a:p>
                      <a:pPr algn="ctr">
                        <a:buNone/>
                      </a:pPr>
                      <a:r>
                        <a:rPr lang="zh-CN" altLang="en-US"/>
                        <a:t>内容</a:t>
                      </a:r>
                      <a:endParaRPr lang="zh-CN" altLang="en-US"/>
                    </a:p>
                  </a:txBody>
                  <a:tcPr anchor="ctr" anchorCtr="0"/>
                </a:tc>
                <a:tc>
                  <a:txBody>
                    <a:bodyPr/>
                    <a:p>
                      <a:pPr algn="ctr">
                        <a:buNone/>
                      </a:pPr>
                      <a:r>
                        <a:rPr lang="zh-CN" altLang="en-US"/>
                        <a:t>《指南》</a:t>
                      </a:r>
                      <a:endParaRPr lang="zh-CN" altLang="en-US"/>
                    </a:p>
                  </a:txBody>
                  <a:tcPr anchor="ctr" anchorCtr="0"/>
                </a:tc>
                <a:tc>
                  <a:txBody>
                    <a:bodyPr/>
                    <a:p>
                      <a:pPr algn="ctr">
                        <a:buNone/>
                      </a:pPr>
                      <a:r>
                        <a:rPr lang="zh-CN" altLang="en-US" sz="1800">
                          <a:sym typeface="+mn-ea"/>
                        </a:rPr>
                        <a:t>《工作规范》</a:t>
                      </a:r>
                      <a:endParaRPr lang="zh-CN" altLang="en-US"/>
                    </a:p>
                  </a:txBody>
                  <a:tcPr anchor="ctr" anchorCtr="0"/>
                </a:tc>
              </a:tr>
              <a:tr h="365760">
                <a:tc>
                  <a:txBody>
                    <a:bodyPr/>
                    <a:p>
                      <a:pPr algn="ctr">
                        <a:buNone/>
                      </a:pPr>
                      <a:r>
                        <a:rPr lang="zh-CN" altLang="en-US" sz="1400">
                          <a:latin typeface="楷体" panose="02010609060101010101" charset="-122"/>
                          <a:ea typeface="楷体" panose="02010609060101010101" charset="-122"/>
                        </a:rPr>
                        <a:t>主要内容</a:t>
                      </a:r>
                      <a:endParaRPr lang="zh-CN" altLang="en-US" sz="1400">
                        <a:latin typeface="楷体" panose="02010609060101010101" charset="-122"/>
                        <a:ea typeface="楷体" panose="02010609060101010101" charset="-122"/>
                      </a:endParaRPr>
                    </a:p>
                  </a:txBody>
                  <a:tcPr anchor="ctr" anchorCtr="0"/>
                </a:tc>
                <a:tc>
                  <a:txBody>
                    <a:bodyPr/>
                    <a:p>
                      <a:pPr algn="l">
                        <a:buNone/>
                      </a:pPr>
                      <a:r>
                        <a:rPr lang="en-US" altLang="zh-CN" sz="1000">
                          <a:solidFill>
                            <a:srgbClr val="FF0000"/>
                          </a:solidFill>
                          <a:latin typeface="仿宋" panose="02010609060101010101" charset="-122"/>
                          <a:ea typeface="仿宋" panose="02010609060101010101" charset="-122"/>
                          <a:cs typeface="仿宋" panose="02010609060101010101" charset="-122"/>
                          <a:sym typeface="+mn-ea"/>
                        </a:rPr>
                        <a:t>1.</a:t>
                      </a:r>
                      <a:r>
                        <a:rPr lang="zh-CN" altLang="en-US" sz="1000" b="1">
                          <a:solidFill>
                            <a:srgbClr val="FF0000"/>
                          </a:solidFill>
                          <a:latin typeface="仿宋" panose="02010609060101010101" charset="-122"/>
                          <a:ea typeface="仿宋" panose="02010609060101010101" charset="-122"/>
                          <a:cs typeface="仿宋" panose="02010609060101010101" charset="-122"/>
                          <a:sym typeface="+mn-ea"/>
                        </a:rPr>
                        <a:t>教育行政部门及学校领导：</a:t>
                      </a:r>
                      <a:r>
                        <a:rPr lang="zh-CN" altLang="en-US" sz="1000">
                          <a:solidFill>
                            <a:srgbClr val="FF0000"/>
                          </a:solidFill>
                          <a:latin typeface="仿宋" panose="02010609060101010101" charset="-122"/>
                          <a:ea typeface="仿宋" panose="02010609060101010101" charset="-122"/>
                          <a:cs typeface="仿宋" panose="02010609060101010101" charset="-122"/>
                          <a:sym typeface="+mn-ea"/>
                        </a:rPr>
                        <a:t>包括我国及学校结核病疫情状况，学校结核病防控相关的法律、法 规和规范，学校结核病的主要防控措施，各部门职责和部门间合作的重要性等；</a:t>
                      </a:r>
                      <a:endParaRPr lang="zh-CN" altLang="en-US" sz="1000">
                        <a:solidFill>
                          <a:srgbClr val="FF0000"/>
                        </a:solidFill>
                        <a:latin typeface="仿宋" panose="02010609060101010101" charset="-122"/>
                        <a:ea typeface="仿宋" panose="02010609060101010101" charset="-122"/>
                        <a:cs typeface="仿宋" panose="02010609060101010101" charset="-122"/>
                      </a:endParaRPr>
                    </a:p>
                    <a:p>
                      <a:pPr algn="l">
                        <a:buNone/>
                      </a:pPr>
                      <a:r>
                        <a:rPr lang="en-US" altLang="zh-CN" sz="1000">
                          <a:solidFill>
                            <a:srgbClr val="FF0000"/>
                          </a:solidFill>
                          <a:latin typeface="仿宋" panose="02010609060101010101" charset="-122"/>
                          <a:ea typeface="仿宋" panose="02010609060101010101" charset="-122"/>
                          <a:cs typeface="仿宋" panose="02010609060101010101" charset="-122"/>
                          <a:sym typeface="+mn-ea"/>
                        </a:rPr>
                        <a:t>2.</a:t>
                      </a:r>
                      <a:r>
                        <a:rPr lang="en-US" altLang="zh-CN" sz="1000" b="1">
                          <a:solidFill>
                            <a:srgbClr val="FF0000"/>
                          </a:solidFill>
                          <a:latin typeface="仿宋" panose="02010609060101010101" charset="-122"/>
                          <a:ea typeface="仿宋" panose="02010609060101010101" charset="-122"/>
                          <a:cs typeface="仿宋" panose="02010609060101010101" charset="-122"/>
                          <a:sym typeface="+mn-ea"/>
                        </a:rPr>
                        <a:t>学校卫生管理人员、校医及教师</a:t>
                      </a:r>
                      <a:r>
                        <a:rPr lang="zh-CN" altLang="en-US" sz="1000" b="1">
                          <a:solidFill>
                            <a:srgbClr val="FF0000"/>
                          </a:solidFill>
                          <a:latin typeface="仿宋" panose="02010609060101010101" charset="-122"/>
                          <a:ea typeface="仿宋" panose="02010609060101010101" charset="-122"/>
                          <a:cs typeface="仿宋" panose="02010609060101010101" charset="-122"/>
                          <a:sym typeface="+mn-ea"/>
                        </a:rPr>
                        <a:t>：</a:t>
                      </a:r>
                      <a:r>
                        <a:rPr lang="zh-CN" altLang="en-US" sz="1000">
                          <a:solidFill>
                            <a:srgbClr val="FF0000"/>
                          </a:solidFill>
                          <a:latin typeface="仿宋" panose="02010609060101010101" charset="-122"/>
                          <a:ea typeface="仿宋" panose="02010609060101010101" charset="-122"/>
                          <a:cs typeface="仿宋" panose="02010609060101010101" charset="-122"/>
                          <a:sym typeface="+mn-ea"/>
                        </a:rPr>
                        <a:t>内容包括结核病防治的法规、政策、基本知识，学校结核病防控措施和 工作内容，开展学校结核病防控工作的技巧，包括如何对学生开展结核病健康教 育、组织开展新生入学体检和教职员工体检、开展日常晨检和因病缺勤病因追查 及登记等工作的规范要求和细节；</a:t>
                      </a:r>
                      <a:endParaRPr lang="zh-CN" altLang="en-US" sz="1000">
                        <a:solidFill>
                          <a:srgbClr val="FF0000"/>
                        </a:solidFill>
                        <a:latin typeface="仿宋" panose="02010609060101010101" charset="-122"/>
                        <a:ea typeface="仿宋" panose="02010609060101010101" charset="-122"/>
                        <a:cs typeface="仿宋" panose="02010609060101010101" charset="-122"/>
                      </a:endParaRPr>
                    </a:p>
                    <a:p>
                      <a:pPr algn="l">
                        <a:buNone/>
                      </a:pPr>
                      <a:r>
                        <a:rPr lang="en-US" altLang="zh-CN" sz="1000">
                          <a:solidFill>
                            <a:srgbClr val="FF0000"/>
                          </a:solidFill>
                          <a:latin typeface="仿宋" panose="02010609060101010101" charset="-122"/>
                          <a:ea typeface="仿宋" panose="02010609060101010101" charset="-122"/>
                          <a:cs typeface="仿宋" panose="02010609060101010101" charset="-122"/>
                          <a:sym typeface="+mn-ea"/>
                        </a:rPr>
                        <a:t>3.</a:t>
                      </a:r>
                      <a:r>
                        <a:rPr lang="en-US" altLang="zh-CN" sz="1000" b="1">
                          <a:solidFill>
                            <a:srgbClr val="FF0000"/>
                          </a:solidFill>
                          <a:latin typeface="仿宋" panose="02010609060101010101" charset="-122"/>
                          <a:ea typeface="仿宋" panose="02010609060101010101" charset="-122"/>
                          <a:cs typeface="仿宋" panose="02010609060101010101" charset="-122"/>
                          <a:sym typeface="+mn-ea"/>
                        </a:rPr>
                        <a:t>学生及其家长</a:t>
                      </a:r>
                      <a:r>
                        <a:rPr lang="zh-CN" altLang="en-US" sz="1000" b="1">
                          <a:solidFill>
                            <a:srgbClr val="FF0000"/>
                          </a:solidFill>
                          <a:latin typeface="仿宋" panose="02010609060101010101" charset="-122"/>
                          <a:ea typeface="仿宋" panose="02010609060101010101" charset="-122"/>
                          <a:cs typeface="仿宋" panose="02010609060101010101" charset="-122"/>
                          <a:sym typeface="+mn-ea"/>
                        </a:rPr>
                        <a:t>：</a:t>
                      </a:r>
                      <a:r>
                        <a:rPr lang="zh-CN" altLang="en-US" sz="1000">
                          <a:solidFill>
                            <a:srgbClr val="FF0000"/>
                          </a:solidFill>
                          <a:latin typeface="仿宋" panose="02010609060101010101" charset="-122"/>
                          <a:ea typeface="仿宋" panose="02010609060101010101" charset="-122"/>
                          <a:cs typeface="仿宋" panose="02010609060101010101" charset="-122"/>
                          <a:sym typeface="+mn-ea"/>
                        </a:rPr>
                        <a:t>进行各种形式的健康教育活动。</a:t>
                      </a:r>
                      <a:endParaRPr lang="zh-CN" altLang="en-US" sz="1000">
                        <a:solidFill>
                          <a:srgbClr val="FF0000"/>
                        </a:solidFill>
                        <a:latin typeface="仿宋" panose="02010609060101010101" charset="-122"/>
                        <a:ea typeface="仿宋" panose="02010609060101010101" charset="-122"/>
                        <a:cs typeface="仿宋" panose="02010609060101010101" charset="-122"/>
                        <a:sym typeface="+mn-ea"/>
                      </a:endParaRPr>
                    </a:p>
                  </a:txBody>
                  <a:tcPr anchor="ctr" anchorCtr="0"/>
                </a:tc>
                <a:tc>
                  <a:txBody>
                    <a:bodyPr/>
                    <a:p>
                      <a:pPr algn="l">
                        <a:buNone/>
                      </a:pPr>
                      <a:r>
                        <a:rPr lang="zh-CN" altLang="en-US" sz="1000">
                          <a:solidFill>
                            <a:srgbClr val="FF0000"/>
                          </a:solidFill>
                          <a:latin typeface="仿宋" panose="02010609060101010101" charset="-122"/>
                          <a:ea typeface="仿宋" panose="02010609060101010101" charset="-122"/>
                        </a:rPr>
                        <a:t>学校结核病健康教育宣传核心知识</a:t>
                      </a:r>
                      <a:endParaRPr lang="zh-CN" altLang="en-US" sz="1000">
                        <a:solidFill>
                          <a:srgbClr val="FF0000"/>
                        </a:solidFill>
                        <a:latin typeface="仿宋" panose="02010609060101010101" charset="-122"/>
                        <a:ea typeface="仿宋" panose="02010609060101010101" charset="-122"/>
                      </a:endParaRPr>
                    </a:p>
                  </a:txBody>
                  <a:tcPr anchor="ctr" anchorCtr="0"/>
                </a:tc>
              </a:tr>
              <a:tr h="365760">
                <a:tc>
                  <a:txBody>
                    <a:bodyPr/>
                    <a:p>
                      <a:pPr algn="ctr">
                        <a:buNone/>
                      </a:pPr>
                      <a:r>
                        <a:rPr lang="zh-CN" altLang="en-US" sz="1400">
                          <a:latin typeface="楷体" panose="02010609060101010101" charset="-122"/>
                          <a:ea typeface="楷体" panose="02010609060101010101" charset="-122"/>
                        </a:rPr>
                        <a:t>效果评价</a:t>
                      </a:r>
                      <a:endParaRPr lang="zh-CN" altLang="en-US" sz="1400">
                        <a:latin typeface="楷体" panose="02010609060101010101" charset="-122"/>
                        <a:ea typeface="楷体" panose="02010609060101010101" charset="-122"/>
                      </a:endParaRPr>
                    </a:p>
                  </a:txBody>
                  <a:tcPr anchor="ctr" anchorCtr="0"/>
                </a:tc>
                <a:tc>
                  <a:txBody>
                    <a:bodyPr/>
                    <a:p>
                      <a:pPr algn="l">
                        <a:buNone/>
                      </a:pPr>
                      <a:r>
                        <a:rPr lang="zh-CN" altLang="en-US" sz="1000">
                          <a:solidFill>
                            <a:srgbClr val="FF0000"/>
                          </a:solidFill>
                          <a:latin typeface="仿宋" panose="02010609060101010101" charset="-122"/>
                          <a:ea typeface="仿宋" panose="02010609060101010101" charset="-122"/>
                          <a:cs typeface="仿宋" panose="02010609060101010101" charset="-122"/>
                          <a:sym typeface="+mn-ea"/>
                        </a:rPr>
                        <a:t>学校结核病防控健康教育的覆盖率、知晓率、肺结核或疑似肺结核患者报告和推介转诊的及时性、学生 就诊延迟情况等</a:t>
                      </a:r>
                      <a:endParaRPr lang="zh-CN" altLang="en-US" sz="1000">
                        <a:solidFill>
                          <a:srgbClr val="FF0000"/>
                        </a:solidFill>
                        <a:latin typeface="仿宋" panose="02010609060101010101" charset="-122"/>
                        <a:ea typeface="仿宋" panose="02010609060101010101" charset="-122"/>
                        <a:cs typeface="仿宋" panose="02010609060101010101" charset="-122"/>
                        <a:sym typeface="+mn-ea"/>
                      </a:endParaRPr>
                    </a:p>
                  </a:txBody>
                  <a:tcPr anchor="ctr" anchorCtr="0"/>
                </a:tc>
                <a:tc>
                  <a:txBody>
                    <a:bodyPr/>
                    <a:p>
                      <a:pPr algn="l">
                        <a:buNone/>
                      </a:pPr>
                      <a:r>
                        <a:rPr lang="zh-CN" altLang="en-US" sz="1000">
                          <a:solidFill>
                            <a:srgbClr val="FF0000"/>
                          </a:solidFill>
                          <a:latin typeface="仿宋" panose="02010609060101010101" charset="-122"/>
                          <a:ea typeface="仿宋" panose="02010609060101010101" charset="-122"/>
                          <a:sym typeface="+mn-ea"/>
                        </a:rPr>
                        <a:t>无明确表述</a:t>
                      </a:r>
                      <a:endParaRPr lang="zh-CN" altLang="en-US" sz="1000">
                        <a:solidFill>
                          <a:srgbClr val="FF0000"/>
                        </a:solidFill>
                        <a:latin typeface="仿宋" panose="02010609060101010101" charset="-122"/>
                        <a:ea typeface="仿宋" panose="02010609060101010101" charset="-122"/>
                      </a:endParaRPr>
                    </a:p>
                  </a:txBody>
                  <a:tcPr anchor="ctr" anchorCtr="0"/>
                </a:tc>
              </a:tr>
            </a:tbl>
          </a:graphicData>
        </a:graphic>
      </p:graphicFrame>
      <p:sp>
        <p:nvSpPr>
          <p:cNvPr id="12" name="文本框 11"/>
          <p:cNvSpPr txBox="1"/>
          <p:nvPr/>
        </p:nvSpPr>
        <p:spPr>
          <a:xfrm>
            <a:off x="1398905" y="4407535"/>
            <a:ext cx="6627495" cy="583565"/>
          </a:xfrm>
          <a:prstGeom prst="rect">
            <a:avLst/>
          </a:prstGeom>
          <a:noFill/>
        </p:spPr>
        <p:txBody>
          <a:bodyPr wrap="square" rtlCol="0" anchor="t">
            <a:spAutoFit/>
          </a:bodyPr>
          <a:p>
            <a:pPr marL="285750" indent="-285750">
              <a:buFont typeface="Arial" panose="020B0604020202020204" pitchFamily="34" charset="0"/>
              <a:buChar char="•"/>
            </a:pPr>
            <a:r>
              <a:rPr lang="zh-CN" sz="1600">
                <a:ea typeface="宋体" panose="02010600030101010101" pitchFamily="2" charset="-122"/>
              </a:rPr>
              <a:t>内容从单一的核心知识提升为不同对象采取针对性健康教育内容。</a:t>
            </a:r>
            <a:endParaRPr lang="zh-CN" sz="1600">
              <a:ea typeface="宋体" panose="02010600030101010101" pitchFamily="2" charset="-122"/>
            </a:endParaRPr>
          </a:p>
          <a:p>
            <a:pPr marL="285750" indent="-285750">
              <a:buFont typeface="Arial" panose="020B0604020202020204" pitchFamily="34" charset="0"/>
              <a:buChar char="•"/>
            </a:pPr>
            <a:r>
              <a:rPr lang="zh-CN" sz="1600">
                <a:ea typeface="宋体" panose="02010600030101010101" pitchFamily="2" charset="-122"/>
              </a:rPr>
              <a:t>分类清晰，内容明确，可操作性更强；效果评价，总结经验。</a:t>
            </a:r>
            <a:endParaRPr lang="zh-CN" sz="1600">
              <a:ea typeface="宋体" panose="02010600030101010101" pitchFamily="2" charset="-122"/>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13" name="AutoShape 12"/>
          <p:cNvSpPr>
            <a:spLocks noChangeArrowheads="1"/>
          </p:cNvSpPr>
          <p:nvPr/>
        </p:nvSpPr>
        <p:spPr bwMode="auto">
          <a:xfrm>
            <a:off x="-36195" y="990600"/>
            <a:ext cx="1016635" cy="481330"/>
          </a:xfrm>
          <a:prstGeom prst="homePlate">
            <a:avLst>
              <a:gd name="adj" fmla="val 63872"/>
            </a:avLst>
          </a:prstGeom>
          <a:solidFill>
            <a:srgbClr val="C00000"/>
          </a:solidFill>
          <a:ln w="9525">
            <a:noFill/>
            <a:miter lim="800000"/>
          </a:ln>
        </p:spPr>
        <p:txBody>
          <a:bodyPr wrap="none" lIns="91472" tIns="45736" rIns="91472" bIns="45736" anchor="ctr"/>
          <a:p>
            <a:pPr algn="ctr"/>
            <a:r>
              <a:rPr lang="zh-CN" altLang="en-US" sz="1400" b="1" dirty="0">
                <a:solidFill>
                  <a:prstClr val="white"/>
                </a:solidFill>
                <a:latin typeface="微软雅黑" panose="020B0503020204020204" pitchFamily="34" charset="-122"/>
                <a:ea typeface="微软雅黑" panose="020B0503020204020204" pitchFamily="34" charset="-122"/>
                <a:sym typeface="+mn-ea"/>
              </a:rPr>
              <a:t>《指南》</a:t>
            </a:r>
            <a:endParaRPr lang="zh-CN" altLang="en-US" sz="1400" b="1" dirty="0">
              <a:solidFill>
                <a:prstClr val="white"/>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756920" y="699770"/>
            <a:ext cx="8088630" cy="460375"/>
          </a:xfrm>
          <a:prstGeom prst="rect">
            <a:avLst/>
          </a:prstGeom>
          <a:noFill/>
          <a:ln w="9525">
            <a:noFill/>
          </a:ln>
        </p:spPr>
        <p:txBody>
          <a:bodyPr wrap="square">
            <a:spAutoFit/>
          </a:bodyPr>
          <a:p>
            <a:pPr indent="0" algn="ctr"/>
            <a:r>
              <a:rPr lang="zh-CN" sz="2400" b="1">
                <a:ea typeface="宋体" panose="02010600030101010101" pitchFamily="2" charset="-122"/>
                <a:sym typeface="+mn-ea"/>
              </a:rPr>
              <a:t>健康教育</a:t>
            </a:r>
            <a:endParaRPr lang="zh-CN" sz="2400" b="1">
              <a:ea typeface="宋体" panose="02010600030101010101" pitchFamily="2" charset="-122"/>
              <a:sym typeface="+mn-ea"/>
            </a:endParaRPr>
          </a:p>
        </p:txBody>
      </p:sp>
      <p:pic>
        <p:nvPicPr>
          <p:cNvPr id="100" name="图片 99" descr="C:\Users\Administrator\Desktop\1.jpg1"/>
          <p:cNvPicPr/>
          <p:nvPr/>
        </p:nvPicPr>
        <p:blipFill>
          <a:blip r:embed="rId2"/>
          <a:srcRect/>
          <a:stretch>
            <a:fillRect/>
          </a:stretch>
        </p:blipFill>
        <p:spPr>
          <a:xfrm>
            <a:off x="2984183" y="1142365"/>
            <a:ext cx="3592830" cy="3840480"/>
          </a:xfrm>
          <a:prstGeom prst="rect">
            <a:avLst/>
          </a:prstGeom>
          <a:noFill/>
          <a:ln w="9525">
            <a:noFill/>
          </a:ln>
        </p:spPr>
      </p:pic>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9" name="文本框 8"/>
          <p:cNvSpPr txBox="1"/>
          <p:nvPr/>
        </p:nvSpPr>
        <p:spPr>
          <a:xfrm>
            <a:off x="756920" y="699770"/>
            <a:ext cx="8088630" cy="737235"/>
          </a:xfrm>
          <a:prstGeom prst="rect">
            <a:avLst/>
          </a:prstGeom>
          <a:noFill/>
          <a:ln w="9525">
            <a:noFill/>
          </a:ln>
        </p:spPr>
        <p:txBody>
          <a:bodyPr wrap="square">
            <a:spAutoFit/>
          </a:bodyPr>
          <a:p>
            <a:pPr indent="0" algn="ctr"/>
            <a:r>
              <a:rPr lang="zh-CN" sz="2400" b="1">
                <a:ea typeface="宋体" panose="02010600030101010101" pitchFamily="2" charset="-122"/>
                <a:sym typeface="+mn-ea"/>
              </a:rPr>
              <a:t>学校常规预防控制措施</a:t>
            </a:r>
            <a:endParaRPr lang="zh-CN" sz="2400" b="1">
              <a:ea typeface="宋体" panose="02010600030101010101" pitchFamily="2" charset="-122"/>
            </a:endParaRPr>
          </a:p>
          <a:p>
            <a:pPr indent="0"/>
            <a:r>
              <a:rPr lang="zh-CN">
                <a:ea typeface="宋体" panose="02010600030101010101" pitchFamily="2" charset="-122"/>
                <a:sym typeface="+mn-ea"/>
              </a:rPr>
              <a:t> </a:t>
            </a:r>
            <a:r>
              <a:rPr lang="en-US" altLang="zh-CN">
                <a:ea typeface="宋体" panose="02010600030101010101" pitchFamily="2" charset="-122"/>
                <a:sym typeface="+mn-ea"/>
              </a:rPr>
              <a:t>        </a:t>
            </a:r>
            <a:r>
              <a:rPr lang="zh-CN">
                <a:ea typeface="宋体" panose="02010600030101010101" pitchFamily="2" charset="-122"/>
                <a:sym typeface="+mn-ea"/>
              </a:rPr>
              <a:t>三、学校环境卫生</a:t>
            </a:r>
            <a:endParaRPr lang="zh-CN">
              <a:ea typeface="宋体" panose="02010600030101010101" pitchFamily="2" charset="-122"/>
              <a:sym typeface="+mn-ea"/>
            </a:endParaRPr>
          </a:p>
        </p:txBody>
      </p:sp>
      <p:graphicFrame>
        <p:nvGraphicFramePr>
          <p:cNvPr id="2" name="表格 1"/>
          <p:cNvGraphicFramePr/>
          <p:nvPr>
            <p:custDataLst>
              <p:tags r:id="rId2"/>
            </p:custDataLst>
          </p:nvPr>
        </p:nvGraphicFramePr>
        <p:xfrm>
          <a:off x="1327150" y="1564005"/>
          <a:ext cx="6345555" cy="1427480"/>
        </p:xfrm>
        <a:graphic>
          <a:graphicData uri="http://schemas.openxmlformats.org/drawingml/2006/table">
            <a:tbl>
              <a:tblPr firstRow="1" bandRow="1">
                <a:tableStyleId>{5C22544A-7EE6-4342-B048-85BDC9FD1C3A}</a:tableStyleId>
              </a:tblPr>
              <a:tblGrid>
                <a:gridCol w="1353185"/>
                <a:gridCol w="2877185"/>
                <a:gridCol w="2115185"/>
              </a:tblGrid>
              <a:tr h="365760">
                <a:tc>
                  <a:txBody>
                    <a:bodyPr/>
                    <a:p>
                      <a:pPr algn="ctr">
                        <a:buNone/>
                      </a:pPr>
                      <a:r>
                        <a:rPr lang="zh-CN" altLang="en-US"/>
                        <a:t>内容</a:t>
                      </a:r>
                      <a:endParaRPr lang="zh-CN" altLang="en-US"/>
                    </a:p>
                  </a:txBody>
                  <a:tcPr anchor="ctr" anchorCtr="0"/>
                </a:tc>
                <a:tc>
                  <a:txBody>
                    <a:bodyPr/>
                    <a:p>
                      <a:pPr algn="ctr">
                        <a:buNone/>
                      </a:pPr>
                      <a:r>
                        <a:rPr lang="zh-CN" altLang="en-US"/>
                        <a:t>《指南》</a:t>
                      </a:r>
                      <a:endParaRPr lang="zh-CN" altLang="en-US"/>
                    </a:p>
                  </a:txBody>
                  <a:tcPr anchor="ctr" anchorCtr="0"/>
                </a:tc>
                <a:tc>
                  <a:txBody>
                    <a:bodyPr/>
                    <a:p>
                      <a:pPr algn="ctr">
                        <a:buNone/>
                      </a:pPr>
                      <a:r>
                        <a:rPr lang="zh-CN" altLang="en-US" sz="1800">
                          <a:sym typeface="+mn-ea"/>
                        </a:rPr>
                        <a:t>《工作规范》</a:t>
                      </a:r>
                      <a:endParaRPr lang="zh-CN" altLang="en-US"/>
                    </a:p>
                  </a:txBody>
                  <a:tcPr anchor="ctr" anchorCtr="0"/>
                </a:tc>
              </a:tr>
              <a:tr h="1061720">
                <a:tc>
                  <a:txBody>
                    <a:bodyPr/>
                    <a:p>
                      <a:pPr algn="ctr">
                        <a:buNone/>
                      </a:pPr>
                      <a:r>
                        <a:rPr lang="zh-CN" altLang="en-US" sz="1400">
                          <a:latin typeface="楷体" panose="02010609060101010101" charset="-122"/>
                          <a:ea typeface="楷体" panose="02010609060101010101" charset="-122"/>
                        </a:rPr>
                        <a:t>内容</a:t>
                      </a:r>
                      <a:endParaRPr lang="zh-CN" altLang="en-US" sz="1400">
                        <a:latin typeface="楷体" panose="02010609060101010101" charset="-122"/>
                        <a:ea typeface="楷体" panose="02010609060101010101" charset="-122"/>
                      </a:endParaRPr>
                    </a:p>
                  </a:txBody>
                  <a:tcPr anchor="ctr" anchorCtr="0"/>
                </a:tc>
                <a:tc>
                  <a:txBody>
                    <a:bodyPr/>
                    <a:p>
                      <a:pPr algn="l">
                        <a:buNone/>
                      </a:pPr>
                      <a:r>
                        <a:rPr lang="zh-CN" altLang="en-US" sz="1000">
                          <a:solidFill>
                            <a:srgbClr val="FF0000"/>
                          </a:solidFill>
                          <a:latin typeface="仿宋" panose="02010609060101010101" charset="-122"/>
                          <a:ea typeface="仿宋" panose="02010609060101010101" charset="-122"/>
                        </a:rPr>
                        <a:t>详细明确下列内容，有具体要求内容：</a:t>
                      </a:r>
                      <a:endParaRPr lang="en-US" altLang="zh-CN" sz="1000">
                        <a:latin typeface="仿宋" panose="02010609060101010101" charset="-122"/>
                        <a:ea typeface="仿宋" panose="02010609060101010101" charset="-122"/>
                      </a:endParaRPr>
                    </a:p>
                    <a:p>
                      <a:pPr algn="l">
                        <a:buNone/>
                      </a:pPr>
                      <a:r>
                        <a:rPr lang="en-US" altLang="zh-CN" sz="1000">
                          <a:latin typeface="仿宋" panose="02010609060101010101" charset="-122"/>
                          <a:ea typeface="仿宋" panose="02010609060101010101" charset="-122"/>
                        </a:rPr>
                        <a:t>1.</a:t>
                      </a:r>
                      <a:r>
                        <a:rPr lang="zh-CN" altLang="en-US" sz="1000">
                          <a:latin typeface="仿宋" panose="02010609060101010101" charset="-122"/>
                          <a:ea typeface="仿宋" panose="02010609060101010101" charset="-122"/>
                        </a:rPr>
                        <a:t>中小学校教室设施要求</a:t>
                      </a:r>
                      <a:endParaRPr lang="zh-CN" altLang="en-US" sz="1000">
                        <a:latin typeface="仿宋" panose="02010609060101010101" charset="-122"/>
                        <a:ea typeface="仿宋" panose="02010609060101010101" charset="-122"/>
                      </a:endParaRPr>
                    </a:p>
                    <a:p>
                      <a:pPr algn="l">
                        <a:buNone/>
                      </a:pPr>
                      <a:r>
                        <a:rPr lang="en-US" altLang="zh-CN" sz="1000">
                          <a:latin typeface="仿宋" panose="02010609060101010101" charset="-122"/>
                          <a:ea typeface="仿宋" panose="02010609060101010101" charset="-122"/>
                        </a:rPr>
                        <a:t>2.</a:t>
                      </a:r>
                      <a:r>
                        <a:rPr lang="zh-CN" altLang="en-US" sz="1000">
                          <a:latin typeface="仿宋" panose="02010609060101010101" charset="-122"/>
                          <a:ea typeface="仿宋" panose="02010609060101010101" charset="-122"/>
                        </a:rPr>
                        <a:t>学生宿舍设施要求</a:t>
                      </a:r>
                      <a:endParaRPr lang="zh-CN" altLang="en-US" sz="1000">
                        <a:latin typeface="仿宋" panose="02010609060101010101" charset="-122"/>
                        <a:ea typeface="仿宋" panose="02010609060101010101" charset="-122"/>
                      </a:endParaRPr>
                    </a:p>
                    <a:p>
                      <a:pPr algn="l">
                        <a:buNone/>
                      </a:pPr>
                      <a:r>
                        <a:rPr lang="en-US" altLang="zh-CN" sz="1000">
                          <a:latin typeface="仿宋" panose="02010609060101010101" charset="-122"/>
                          <a:ea typeface="仿宋" panose="02010609060101010101" charset="-122"/>
                        </a:rPr>
                        <a:t>3.学校公共场所</a:t>
                      </a:r>
                      <a:endParaRPr lang="en-US" altLang="zh-CN" sz="1000">
                        <a:latin typeface="仿宋" panose="02010609060101010101" charset="-122"/>
                        <a:ea typeface="仿宋" panose="02010609060101010101" charset="-122"/>
                      </a:endParaRPr>
                    </a:p>
                    <a:p>
                      <a:pPr algn="l">
                        <a:buNone/>
                      </a:pPr>
                      <a:r>
                        <a:rPr lang="en-US" altLang="zh-CN" sz="1000">
                          <a:latin typeface="仿宋" panose="02010609060101010101" charset="-122"/>
                          <a:ea typeface="仿宋" panose="02010609060101010101" charset="-122"/>
                        </a:rPr>
                        <a:t>4.校园环境卫生</a:t>
                      </a:r>
                      <a:endParaRPr lang="en-US" altLang="zh-CN" sz="1000">
                        <a:latin typeface="仿宋" panose="02010609060101010101" charset="-122"/>
                        <a:ea typeface="仿宋" panose="02010609060101010101" charset="-122"/>
                      </a:endParaRPr>
                    </a:p>
                  </a:txBody>
                  <a:tcPr anchor="ctr" anchorCtr="0"/>
                </a:tc>
                <a:tc>
                  <a:txBody>
                    <a:bodyPr/>
                    <a:p>
                      <a:pPr algn="l">
                        <a:buNone/>
                      </a:pPr>
                      <a:r>
                        <a:rPr lang="zh-CN" sz="1000">
                          <a:solidFill>
                            <a:srgbClr val="FF0000"/>
                          </a:solidFill>
                          <a:latin typeface="仿宋" panose="02010609060101010101" charset="-122"/>
                          <a:ea typeface="仿宋" panose="02010609060101010101" charset="-122"/>
                        </a:rPr>
                        <a:t>仅提及</a:t>
                      </a:r>
                      <a:r>
                        <a:rPr lang="zh-CN" sz="1000">
                          <a:latin typeface="仿宋" panose="02010609060101010101" charset="-122"/>
                          <a:ea typeface="仿宋" panose="02010609060101010101" charset="-122"/>
                        </a:rPr>
                        <a:t>按照</a:t>
                      </a:r>
                      <a:r>
                        <a:rPr sz="1000">
                          <a:latin typeface="仿宋" panose="02010609060101010101" charset="-122"/>
                          <a:ea typeface="仿宋" panose="02010609060101010101" charset="-122"/>
                        </a:rPr>
                        <a:t>《国家学校体育卫生条件试行基本标准》、《农村寄宿制学校生活卫生设施建设与管理规范》等涉及学校卫生的相关规范和标准要求</a:t>
                      </a:r>
                      <a:r>
                        <a:rPr lang="zh-CN" sz="1000">
                          <a:latin typeface="仿宋" panose="02010609060101010101" charset="-122"/>
                          <a:ea typeface="仿宋" panose="02010609060101010101" charset="-122"/>
                        </a:rPr>
                        <a:t>实施</a:t>
                      </a:r>
                      <a:endParaRPr lang="zh-CN" sz="1000">
                        <a:latin typeface="仿宋" panose="02010609060101010101" charset="-122"/>
                        <a:ea typeface="仿宋" panose="02010609060101010101" charset="-122"/>
                      </a:endParaRPr>
                    </a:p>
                  </a:txBody>
                  <a:tcPr anchor="ctr" anchorCtr="0"/>
                </a:tc>
              </a:tr>
            </a:tbl>
          </a:graphicData>
        </a:graphic>
      </p:graphicFrame>
      <p:sp>
        <p:nvSpPr>
          <p:cNvPr id="3" name="文本框 2"/>
          <p:cNvSpPr txBox="1"/>
          <p:nvPr/>
        </p:nvSpPr>
        <p:spPr>
          <a:xfrm>
            <a:off x="1270000" y="3075940"/>
            <a:ext cx="6459855" cy="1706880"/>
          </a:xfrm>
          <a:prstGeom prst="rect">
            <a:avLst/>
          </a:prstGeom>
          <a:noFill/>
        </p:spPr>
        <p:txBody>
          <a:bodyPr wrap="square" rtlCol="0" anchor="t">
            <a:spAutoFit/>
          </a:bodyPr>
          <a:p>
            <a:pPr marL="171450" indent="-171450">
              <a:lnSpc>
                <a:spcPct val="150000"/>
              </a:lnSpc>
              <a:buFont typeface="Wingdings" panose="05000000000000000000" charset="0"/>
              <a:buChar char="Ø"/>
            </a:pPr>
            <a:r>
              <a:rPr lang="zh-CN" altLang="en-US" sz="1000" dirty="0" smtClean="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中小学校教室设施要求：1.普通教室人均使用面积：小学不低于1.15平方米，中学不低于1.12平方米。2.教室前排课桌前缘与黑板应有2米以上距离，后排课桌后缘距黑板不超过9米。3.教室内各列课桌间应有不小于0.6米宽的纵向走道，教室后应设置不小于0.6米的横行走道。4.教室应设通气窗，保证通风换气。</a:t>
            </a:r>
            <a:endParaRPr lang="zh-CN" altLang="en-US" sz="1000" dirty="0" smtClean="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endParaRPr>
          </a:p>
          <a:p>
            <a:pPr marL="171450" indent="-171450">
              <a:lnSpc>
                <a:spcPct val="150000"/>
              </a:lnSpc>
              <a:buFont typeface="Wingdings" panose="05000000000000000000" charset="0"/>
              <a:buChar char="Ø"/>
            </a:pPr>
            <a:r>
              <a:rPr lang="zh-CN" altLang="en-US" sz="1000" dirty="0" smtClean="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学生宿舍设施要求：1.不应与教学用房合建。2.居室人均使用面积不应低于3.0平方米。3.保证学生一人一床。4.保证通风良好，寒冷地区宿舍应设有换气窗。</a:t>
            </a:r>
            <a:endParaRPr lang="zh-CN" altLang="en-US" sz="1000" dirty="0" smtClean="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endParaRPr>
          </a:p>
          <a:p>
            <a:pPr marL="171450" indent="-171450">
              <a:lnSpc>
                <a:spcPct val="150000"/>
              </a:lnSpc>
              <a:buFont typeface="Wingdings" panose="05000000000000000000" charset="0"/>
              <a:buChar char="Ø"/>
            </a:pPr>
            <a:r>
              <a:rPr lang="zh-CN" altLang="en-US" sz="1000" dirty="0" smtClean="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学校公共场所：保持学校公共场所（图书馆、食堂等）的通风换气。</a:t>
            </a:r>
            <a:endParaRPr lang="zh-CN" altLang="en-US" sz="1000" dirty="0" smtClean="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endParaRPr>
          </a:p>
          <a:p>
            <a:pPr marL="171450" indent="-171450">
              <a:lnSpc>
                <a:spcPct val="150000"/>
              </a:lnSpc>
              <a:buFont typeface="Wingdings" panose="05000000000000000000" charset="0"/>
              <a:buChar char="Ø"/>
            </a:pPr>
            <a:r>
              <a:rPr lang="zh-CN" altLang="en-US" sz="1000" dirty="0" smtClean="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校园环境卫生：建立学校校园环境卫生管理制度，做好学校环境的清扫保洁，清除卫生死角，做好垃圾处理。</a:t>
            </a:r>
            <a:endParaRPr lang="zh-CN" altLang="en-US" sz="1000" dirty="0" smtClean="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13" name="AutoShape 12"/>
          <p:cNvSpPr>
            <a:spLocks noChangeArrowheads="1"/>
          </p:cNvSpPr>
          <p:nvPr/>
        </p:nvSpPr>
        <p:spPr bwMode="auto">
          <a:xfrm>
            <a:off x="-36195" y="990600"/>
            <a:ext cx="1016635" cy="481330"/>
          </a:xfrm>
          <a:prstGeom prst="homePlate">
            <a:avLst>
              <a:gd name="adj" fmla="val 63872"/>
            </a:avLst>
          </a:prstGeom>
          <a:solidFill>
            <a:srgbClr val="C00000"/>
          </a:solidFill>
          <a:ln w="9525">
            <a:noFill/>
            <a:miter lim="800000"/>
          </a:ln>
        </p:spPr>
        <p:txBody>
          <a:bodyPr wrap="none" lIns="91472" tIns="45736" rIns="91472" bIns="45736" anchor="ctr"/>
          <a:p>
            <a:pPr algn="ctr"/>
            <a:r>
              <a:rPr lang="zh-CN" altLang="en-US" sz="1400" b="1" dirty="0">
                <a:solidFill>
                  <a:prstClr val="white"/>
                </a:solidFill>
                <a:latin typeface="微软雅黑" panose="020B0503020204020204" pitchFamily="34" charset="-122"/>
                <a:ea typeface="微软雅黑" panose="020B0503020204020204" pitchFamily="34" charset="-122"/>
                <a:sym typeface="+mn-ea"/>
              </a:rPr>
              <a:t>《指南》</a:t>
            </a:r>
            <a:endParaRPr lang="zh-CN" altLang="en-US" sz="1400" b="1" dirty="0">
              <a:solidFill>
                <a:prstClr val="white"/>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756920" y="699770"/>
            <a:ext cx="8088630" cy="460375"/>
          </a:xfrm>
          <a:prstGeom prst="rect">
            <a:avLst/>
          </a:prstGeom>
          <a:noFill/>
          <a:ln w="9525">
            <a:noFill/>
          </a:ln>
        </p:spPr>
        <p:txBody>
          <a:bodyPr wrap="square">
            <a:spAutoFit/>
          </a:bodyPr>
          <a:p>
            <a:pPr indent="0" algn="ctr"/>
            <a:r>
              <a:rPr lang="zh-CN" sz="2400" b="1">
                <a:ea typeface="宋体" panose="02010600030101010101" pitchFamily="2" charset="-122"/>
                <a:sym typeface="+mn-ea"/>
              </a:rPr>
              <a:t>学校卫生</a:t>
            </a:r>
            <a:endParaRPr lang="zh-CN" sz="2400" b="1">
              <a:ea typeface="宋体" panose="02010600030101010101" pitchFamily="2" charset="-122"/>
              <a:sym typeface="+mn-ea"/>
            </a:endParaRPr>
          </a:p>
        </p:txBody>
      </p:sp>
      <p:pic>
        <p:nvPicPr>
          <p:cNvPr id="100" name="图片 99" descr="C:\Users\Administrator\Desktop\2.jpg2"/>
          <p:cNvPicPr/>
          <p:nvPr/>
        </p:nvPicPr>
        <p:blipFill>
          <a:blip r:embed="rId2"/>
          <a:srcRect/>
          <a:stretch>
            <a:fillRect/>
          </a:stretch>
        </p:blipFill>
        <p:spPr>
          <a:xfrm>
            <a:off x="1567180" y="1347470"/>
            <a:ext cx="6468110" cy="3380105"/>
          </a:xfrm>
          <a:prstGeom prst="rect">
            <a:avLst/>
          </a:prstGeom>
          <a:noFill/>
          <a:ln w="9525">
            <a:noFill/>
          </a:ln>
        </p:spPr>
      </p:pic>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9" name="文本框 8"/>
          <p:cNvSpPr txBox="1"/>
          <p:nvPr/>
        </p:nvSpPr>
        <p:spPr>
          <a:xfrm>
            <a:off x="756920" y="699770"/>
            <a:ext cx="8088630" cy="737235"/>
          </a:xfrm>
          <a:prstGeom prst="rect">
            <a:avLst/>
          </a:prstGeom>
          <a:noFill/>
          <a:ln w="9525">
            <a:noFill/>
          </a:ln>
        </p:spPr>
        <p:txBody>
          <a:bodyPr wrap="square">
            <a:spAutoFit/>
          </a:bodyPr>
          <a:p>
            <a:pPr indent="0" algn="ctr"/>
            <a:r>
              <a:rPr lang="zh-CN" sz="2400" b="1">
                <a:ea typeface="宋体" panose="02010600030101010101" pitchFamily="2" charset="-122"/>
                <a:sym typeface="+mn-ea"/>
              </a:rPr>
              <a:t>学校常规预防控制措施</a:t>
            </a:r>
            <a:endParaRPr lang="zh-CN" sz="2400" b="1">
              <a:ea typeface="宋体" panose="02010600030101010101" pitchFamily="2" charset="-122"/>
            </a:endParaRPr>
          </a:p>
          <a:p>
            <a:pPr indent="0"/>
            <a:r>
              <a:rPr lang="zh-CN">
                <a:ea typeface="宋体" panose="02010600030101010101" pitchFamily="2" charset="-122"/>
                <a:sym typeface="+mn-ea"/>
              </a:rPr>
              <a:t> </a:t>
            </a:r>
            <a:r>
              <a:rPr lang="en-US" altLang="zh-CN">
                <a:ea typeface="宋体" panose="02010600030101010101" pitchFamily="2" charset="-122"/>
                <a:sym typeface="+mn-ea"/>
              </a:rPr>
              <a:t>        </a:t>
            </a:r>
            <a:r>
              <a:rPr lang="zh-CN">
                <a:ea typeface="宋体" panose="02010600030101010101" pitchFamily="2" charset="-122"/>
                <a:sym typeface="+mn-ea"/>
              </a:rPr>
              <a:t>四、监测报告</a:t>
            </a:r>
            <a:endParaRPr lang="zh-CN">
              <a:ea typeface="宋体" panose="02010600030101010101" pitchFamily="2" charset="-122"/>
              <a:sym typeface="+mn-ea"/>
            </a:endParaRPr>
          </a:p>
        </p:txBody>
      </p:sp>
      <p:graphicFrame>
        <p:nvGraphicFramePr>
          <p:cNvPr id="2" name="表格 1"/>
          <p:cNvGraphicFramePr/>
          <p:nvPr>
            <p:custDataLst>
              <p:tags r:id="rId2"/>
            </p:custDataLst>
          </p:nvPr>
        </p:nvGraphicFramePr>
        <p:xfrm>
          <a:off x="1327150" y="1564005"/>
          <a:ext cx="6345555" cy="2000250"/>
        </p:xfrm>
        <a:graphic>
          <a:graphicData uri="http://schemas.openxmlformats.org/drawingml/2006/table">
            <a:tbl>
              <a:tblPr firstRow="1" bandRow="1">
                <a:tableStyleId>{5C22544A-7EE6-4342-B048-85BDC9FD1C3A}</a:tableStyleId>
              </a:tblPr>
              <a:tblGrid>
                <a:gridCol w="1353185"/>
                <a:gridCol w="2877185"/>
                <a:gridCol w="2115185"/>
              </a:tblGrid>
              <a:tr h="365760">
                <a:tc>
                  <a:txBody>
                    <a:bodyPr/>
                    <a:p>
                      <a:pPr algn="ctr">
                        <a:buNone/>
                      </a:pPr>
                      <a:r>
                        <a:rPr lang="zh-CN" altLang="en-US"/>
                        <a:t>内容</a:t>
                      </a:r>
                      <a:endParaRPr lang="zh-CN" altLang="en-US"/>
                    </a:p>
                  </a:txBody>
                  <a:tcPr anchor="ctr" anchorCtr="0"/>
                </a:tc>
                <a:tc>
                  <a:txBody>
                    <a:bodyPr/>
                    <a:p>
                      <a:pPr algn="ctr">
                        <a:buNone/>
                      </a:pPr>
                      <a:r>
                        <a:rPr lang="zh-CN" altLang="en-US"/>
                        <a:t>《指南》</a:t>
                      </a:r>
                      <a:endParaRPr lang="zh-CN" altLang="en-US"/>
                    </a:p>
                  </a:txBody>
                  <a:tcPr anchor="ctr" anchorCtr="0"/>
                </a:tc>
                <a:tc>
                  <a:txBody>
                    <a:bodyPr/>
                    <a:p>
                      <a:pPr algn="ctr">
                        <a:buNone/>
                      </a:pPr>
                      <a:r>
                        <a:rPr lang="zh-CN" altLang="en-US" sz="1800">
                          <a:sym typeface="+mn-ea"/>
                        </a:rPr>
                        <a:t>《工作规范》</a:t>
                      </a:r>
                      <a:endParaRPr lang="zh-CN" altLang="en-US"/>
                    </a:p>
                  </a:txBody>
                  <a:tcPr anchor="ctr" anchorCtr="0"/>
                </a:tc>
              </a:tr>
              <a:tr h="572770">
                <a:tc>
                  <a:txBody>
                    <a:bodyPr/>
                    <a:p>
                      <a:pPr algn="ctr">
                        <a:buNone/>
                      </a:pPr>
                      <a:r>
                        <a:rPr lang="zh-CN" altLang="en-US" sz="1400">
                          <a:latin typeface="楷体" panose="02010609060101010101" charset="-122"/>
                          <a:ea typeface="楷体" panose="02010609060101010101" charset="-122"/>
                        </a:rPr>
                        <a:t>晨检</a:t>
                      </a:r>
                      <a:endParaRPr lang="zh-CN" altLang="en-US" sz="1400">
                        <a:latin typeface="楷体" panose="02010609060101010101" charset="-122"/>
                        <a:ea typeface="楷体" panose="02010609060101010101" charset="-122"/>
                      </a:endParaRPr>
                    </a:p>
                  </a:txBody>
                  <a:tcPr anchor="ctr" anchorCtr="0"/>
                </a:tc>
                <a:tc>
                  <a:txBody>
                    <a:bodyPr/>
                    <a:p>
                      <a:pPr algn="l">
                        <a:buNone/>
                      </a:pPr>
                      <a:r>
                        <a:rPr lang="en-US" altLang="zh-CN" sz="1000">
                          <a:latin typeface="仿宋" panose="02010609060101010101" charset="-122"/>
                          <a:ea typeface="仿宋" panose="02010609060101010101" charset="-122"/>
                        </a:rPr>
                        <a:t>1.</a:t>
                      </a:r>
                      <a:r>
                        <a:rPr lang="zh-CN" altLang="en-US" sz="1000">
                          <a:latin typeface="仿宋" panose="02010609060101010101" charset="-122"/>
                          <a:ea typeface="仿宋" panose="02010609060101010101" charset="-122"/>
                        </a:rPr>
                        <a:t>适用对象：</a:t>
                      </a:r>
                      <a:r>
                        <a:rPr lang="zh-CN" altLang="en-US" sz="1000">
                          <a:solidFill>
                            <a:srgbClr val="FF0000"/>
                          </a:solidFill>
                          <a:latin typeface="仿宋" panose="02010609060101010101" charset="-122"/>
                          <a:ea typeface="仿宋" panose="02010609060101010101" charset="-122"/>
                        </a:rPr>
                        <a:t>托幼机构</a:t>
                      </a:r>
                      <a:r>
                        <a:rPr lang="zh-CN" altLang="en-US" sz="1000">
                          <a:latin typeface="仿宋" panose="02010609060101010101" charset="-122"/>
                          <a:ea typeface="仿宋" panose="02010609060101010101" charset="-122"/>
                        </a:rPr>
                        <a:t>和中小学校，</a:t>
                      </a:r>
                      <a:r>
                        <a:rPr lang="zh-CN" altLang="en-US" sz="1000">
                          <a:solidFill>
                            <a:srgbClr val="FF0000"/>
                          </a:solidFill>
                          <a:latin typeface="仿宋" panose="02010609060101010101" charset="-122"/>
                          <a:ea typeface="仿宋" panose="02010609060101010101" charset="-122"/>
                        </a:rPr>
                        <a:t>有条件的大中专院校</a:t>
                      </a:r>
                      <a:endParaRPr lang="zh-CN" altLang="en-US" sz="1000">
                        <a:solidFill>
                          <a:srgbClr val="FF0000"/>
                        </a:solidFill>
                        <a:latin typeface="仿宋" panose="02010609060101010101" charset="-122"/>
                        <a:ea typeface="仿宋" panose="02010609060101010101" charset="-122"/>
                      </a:endParaRPr>
                    </a:p>
                    <a:p>
                      <a:pPr algn="l">
                        <a:buNone/>
                      </a:pPr>
                      <a:r>
                        <a:rPr lang="en-US" altLang="zh-CN" sz="1000">
                          <a:solidFill>
                            <a:schemeClr val="tx1"/>
                          </a:solidFill>
                          <a:latin typeface="仿宋" panose="02010609060101010101" charset="-122"/>
                          <a:ea typeface="仿宋" panose="02010609060101010101" charset="-122"/>
                        </a:rPr>
                        <a:t>2.</a:t>
                      </a:r>
                      <a:r>
                        <a:rPr lang="zh-CN" altLang="en-US" sz="1000">
                          <a:solidFill>
                            <a:schemeClr val="tx1"/>
                          </a:solidFill>
                          <a:latin typeface="仿宋" panose="02010609060101010101" charset="-122"/>
                          <a:ea typeface="仿宋" panose="02010609060101010101" charset="-122"/>
                        </a:rPr>
                        <a:t>实施人</a:t>
                      </a:r>
                      <a:r>
                        <a:rPr lang="en-US" altLang="zh-CN" sz="1000">
                          <a:solidFill>
                            <a:schemeClr val="tx1"/>
                          </a:solidFill>
                          <a:latin typeface="仿宋" panose="02010609060101010101" charset="-122"/>
                          <a:ea typeface="仿宋" panose="02010609060101010101" charset="-122"/>
                        </a:rPr>
                        <a:t>:班主任或指定的学生担任班级监测</a:t>
                      </a:r>
                      <a:r>
                        <a:rPr lang="zh-CN" altLang="en-US" sz="1000">
                          <a:solidFill>
                            <a:schemeClr val="tx1"/>
                          </a:solidFill>
                          <a:latin typeface="仿宋" panose="02010609060101010101" charset="-122"/>
                          <a:ea typeface="仿宋" panose="02010609060101010101" charset="-122"/>
                        </a:rPr>
                        <a:t>员</a:t>
                      </a:r>
                      <a:endParaRPr lang="zh-CN" altLang="en-US" sz="1000">
                        <a:solidFill>
                          <a:schemeClr val="tx1"/>
                        </a:solidFill>
                        <a:latin typeface="仿宋" panose="02010609060101010101" charset="-122"/>
                        <a:ea typeface="仿宋" panose="02010609060101010101" charset="-122"/>
                      </a:endParaRPr>
                    </a:p>
                    <a:p>
                      <a:pPr algn="l">
                        <a:buNone/>
                      </a:pPr>
                      <a:r>
                        <a:rPr lang="en-US" altLang="zh-CN" sz="1000">
                          <a:solidFill>
                            <a:srgbClr val="FF0000"/>
                          </a:solidFill>
                          <a:latin typeface="仿宋" panose="02010609060101010101" charset="-122"/>
                          <a:ea typeface="仿宋" panose="02010609060101010101" charset="-122"/>
                        </a:rPr>
                        <a:t>3.</a:t>
                      </a:r>
                      <a:r>
                        <a:rPr lang="zh-CN" altLang="en-US" sz="1000">
                          <a:solidFill>
                            <a:srgbClr val="FF0000"/>
                          </a:solidFill>
                          <a:latin typeface="仿宋" panose="02010609060101010101" charset="-122"/>
                          <a:ea typeface="仿宋" panose="02010609060101010101" charset="-122"/>
                        </a:rPr>
                        <a:t>建立</a:t>
                      </a:r>
                      <a:r>
                        <a:rPr lang="en-US" altLang="zh-CN" sz="1000">
                          <a:solidFill>
                            <a:srgbClr val="FF0000"/>
                          </a:solidFill>
                          <a:latin typeface="仿宋" panose="02010609060101010101" charset="-122"/>
                          <a:ea typeface="仿宋" panose="02010609060101010101" charset="-122"/>
                        </a:rPr>
                        <a:t>晨检制度</a:t>
                      </a:r>
                      <a:endParaRPr lang="en-US" altLang="zh-CN" sz="1000">
                        <a:solidFill>
                          <a:srgbClr val="FF0000"/>
                        </a:solidFill>
                        <a:latin typeface="仿宋" panose="02010609060101010101" charset="-122"/>
                        <a:ea typeface="仿宋" panose="02010609060101010101" charset="-122"/>
                      </a:endParaRPr>
                    </a:p>
                    <a:p>
                      <a:pPr algn="just">
                        <a:buNone/>
                      </a:pPr>
                      <a:r>
                        <a:rPr lang="en-US" altLang="zh-CN" sz="1000">
                          <a:solidFill>
                            <a:srgbClr val="FF0000"/>
                          </a:solidFill>
                          <a:latin typeface="仿宋" panose="02010609060101010101" charset="-122"/>
                          <a:ea typeface="仿宋" panose="02010609060101010101" charset="-122"/>
                        </a:rPr>
                        <a:t>4.</a:t>
                      </a:r>
                      <a:r>
                        <a:rPr lang="zh-CN" altLang="en-US" sz="1000">
                          <a:solidFill>
                            <a:srgbClr val="FF0000"/>
                          </a:solidFill>
                          <a:latin typeface="仿宋" panose="02010609060101010101" charset="-122"/>
                          <a:ea typeface="仿宋" panose="02010609060101010101" charset="-122"/>
                        </a:rPr>
                        <a:t>可疑处理：《学生晨检记录表》中记录症状及其出现时间，及时向学校医务室（保健室/卫生室）报告，填写《肺结核可疑症状者/疑似肺结核患者推介/转诊单》，由学校指定人员或通知家长陪伴学生到当地结核病定点医疗机构接受检查，并将转诊单交给结核病定点医疗机构。对已转诊的学生，班主任或医务室（保健室/卫生室）要密切追踪转诊后 的到位情况和结核病定点医疗机构的最后诊断结果，将诊断结果填写到《学生晨检记录表》</a:t>
                      </a:r>
                      <a:endParaRPr lang="zh-CN" altLang="en-US" sz="1000">
                        <a:solidFill>
                          <a:srgbClr val="FF0000"/>
                        </a:solidFill>
                        <a:latin typeface="仿宋" panose="02010609060101010101" charset="-122"/>
                        <a:ea typeface="仿宋" panose="02010609060101010101" charset="-122"/>
                      </a:endParaRPr>
                    </a:p>
                  </a:txBody>
                  <a:tcPr anchor="ctr" anchorCtr="0"/>
                </a:tc>
                <a:tc>
                  <a:txBody>
                    <a:bodyPr/>
                    <a:p>
                      <a:pPr algn="l">
                        <a:buNone/>
                      </a:pPr>
                      <a:r>
                        <a:rPr lang="en-US" altLang="zh-CN" sz="1000">
                          <a:latin typeface="仿宋" panose="02010609060101010101" charset="-122"/>
                          <a:ea typeface="仿宋" panose="02010609060101010101" charset="-122"/>
                        </a:rPr>
                        <a:t>1.</a:t>
                      </a:r>
                      <a:r>
                        <a:rPr lang="zh-CN" altLang="en-US" sz="1000">
                          <a:latin typeface="仿宋" panose="02010609060101010101" charset="-122"/>
                          <a:ea typeface="仿宋" panose="02010609060101010101" charset="-122"/>
                          <a:sym typeface="+mn-ea"/>
                        </a:rPr>
                        <a:t>适用</a:t>
                      </a:r>
                      <a:r>
                        <a:rPr lang="zh-CN" altLang="en-US" sz="1000">
                          <a:latin typeface="仿宋" panose="02010609060101010101" charset="-122"/>
                          <a:ea typeface="仿宋" panose="02010609060101010101" charset="-122"/>
                        </a:rPr>
                        <a:t>对象：中小学校</a:t>
                      </a:r>
                      <a:endParaRPr lang="zh-CN" altLang="en-US" sz="1000">
                        <a:latin typeface="仿宋" panose="02010609060101010101" charset="-122"/>
                        <a:ea typeface="仿宋" panose="02010609060101010101" charset="-122"/>
                      </a:endParaRPr>
                    </a:p>
                    <a:p>
                      <a:pPr algn="l">
                        <a:buNone/>
                      </a:pPr>
                      <a:r>
                        <a:rPr lang="en-US" altLang="zh-CN" sz="1000">
                          <a:latin typeface="仿宋" panose="02010609060101010101" charset="-122"/>
                          <a:ea typeface="仿宋" panose="02010609060101010101" charset="-122"/>
                        </a:rPr>
                        <a:t>2.</a:t>
                      </a:r>
                      <a:r>
                        <a:rPr lang="zh-CN" altLang="en-US" sz="1000">
                          <a:solidFill>
                            <a:schemeClr val="tx1"/>
                          </a:solidFill>
                          <a:latin typeface="仿宋" panose="02010609060101010101" charset="-122"/>
                          <a:ea typeface="仿宋" panose="02010609060101010101" charset="-122"/>
                          <a:sym typeface="+mn-ea"/>
                        </a:rPr>
                        <a:t>实施人</a:t>
                      </a:r>
                      <a:r>
                        <a:rPr lang="en-US" altLang="zh-CN" sz="1000">
                          <a:solidFill>
                            <a:schemeClr val="tx1"/>
                          </a:solidFill>
                          <a:latin typeface="仿宋" panose="02010609060101010101" charset="-122"/>
                          <a:ea typeface="仿宋" panose="02010609060101010101" charset="-122"/>
                          <a:sym typeface="+mn-ea"/>
                        </a:rPr>
                        <a:t>:</a:t>
                      </a:r>
                      <a:r>
                        <a:rPr lang="en-US" altLang="zh-CN" sz="1000">
                          <a:latin typeface="仿宋" panose="02010609060101010101" charset="-122"/>
                          <a:ea typeface="仿宋" panose="02010609060101010101" charset="-122"/>
                        </a:rPr>
                        <a:t>班主任或班级卫生员</a:t>
                      </a:r>
                      <a:endParaRPr lang="en-US" altLang="zh-CN" sz="1000">
                        <a:latin typeface="仿宋" panose="02010609060101010101" charset="-122"/>
                        <a:ea typeface="仿宋" panose="02010609060101010101" charset="-122"/>
                      </a:endParaRPr>
                    </a:p>
                    <a:p>
                      <a:pPr algn="l">
                        <a:buNone/>
                      </a:pPr>
                      <a:r>
                        <a:rPr lang="en-US" altLang="zh-CN" sz="1000">
                          <a:solidFill>
                            <a:srgbClr val="FF0000"/>
                          </a:solidFill>
                          <a:latin typeface="仿宋" panose="02010609060101010101" charset="-122"/>
                          <a:ea typeface="仿宋" panose="02010609060101010101" charset="-122"/>
                        </a:rPr>
                        <a:t>3.</a:t>
                      </a:r>
                      <a:r>
                        <a:rPr lang="zh-CN" altLang="en-US" sz="1000">
                          <a:solidFill>
                            <a:srgbClr val="FF0000"/>
                          </a:solidFill>
                          <a:latin typeface="仿宋" panose="02010609060101010101" charset="-122"/>
                          <a:ea typeface="仿宋" panose="02010609060101010101" charset="-122"/>
                        </a:rPr>
                        <a:t>开展晨检工作，</a:t>
                      </a:r>
                      <a:r>
                        <a:rPr lang="zh-CN" altLang="en-US" sz="1000">
                          <a:solidFill>
                            <a:srgbClr val="FF0000"/>
                          </a:solidFill>
                          <a:latin typeface="仿宋" panose="02010609060101010101" charset="-122"/>
                          <a:ea typeface="仿宋" panose="02010609060101010101" charset="-122"/>
                        </a:rPr>
                        <a:t>无晨检制度</a:t>
                      </a:r>
                      <a:endParaRPr lang="zh-CN" altLang="en-US" sz="1000">
                        <a:solidFill>
                          <a:srgbClr val="FF0000"/>
                        </a:solidFill>
                        <a:latin typeface="仿宋" panose="02010609060101010101" charset="-122"/>
                        <a:ea typeface="仿宋" panose="02010609060101010101" charset="-122"/>
                      </a:endParaRPr>
                    </a:p>
                    <a:p>
                      <a:pPr algn="l">
                        <a:buNone/>
                      </a:pPr>
                      <a:r>
                        <a:rPr lang="en-US" altLang="zh-CN" sz="1000">
                          <a:solidFill>
                            <a:srgbClr val="FF0000"/>
                          </a:solidFill>
                          <a:latin typeface="仿宋" panose="02010609060101010101" charset="-122"/>
                          <a:ea typeface="仿宋" panose="02010609060101010101" charset="-122"/>
                        </a:rPr>
                        <a:t>4.</a:t>
                      </a:r>
                      <a:r>
                        <a:rPr lang="zh-CN" altLang="en-US" sz="1000">
                          <a:solidFill>
                            <a:srgbClr val="FF0000"/>
                          </a:solidFill>
                          <a:latin typeface="仿宋" panose="02010609060101010101" charset="-122"/>
                          <a:ea typeface="仿宋" panose="02010609060101010101" charset="-122"/>
                          <a:sym typeface="+mn-ea"/>
                        </a:rPr>
                        <a:t>可疑处理：</a:t>
                      </a:r>
                      <a:r>
                        <a:rPr lang="en-US" altLang="zh-CN" sz="1000">
                          <a:solidFill>
                            <a:srgbClr val="FF0000"/>
                          </a:solidFill>
                          <a:latin typeface="仿宋" panose="02010609060101010101" charset="-122"/>
                          <a:ea typeface="仿宋" panose="02010609060101010101" charset="-122"/>
                        </a:rPr>
                        <a:t>报告学校卫生（保健）室</a:t>
                      </a:r>
                      <a:r>
                        <a:rPr lang="zh-CN" altLang="en-US" sz="1000">
                          <a:solidFill>
                            <a:srgbClr val="FF0000"/>
                          </a:solidFill>
                          <a:latin typeface="仿宋" panose="02010609060101010101" charset="-122"/>
                          <a:ea typeface="仿宋" panose="02010609060101010101" charset="-122"/>
                        </a:rPr>
                        <a:t>，由学校疫情报告人立即向属地疾病预防控制机构和教育行政部门报告</a:t>
                      </a:r>
                      <a:endParaRPr lang="zh-CN" altLang="en-US" sz="1000">
                        <a:solidFill>
                          <a:srgbClr val="FF0000"/>
                        </a:solidFill>
                        <a:latin typeface="仿宋" panose="02010609060101010101" charset="-122"/>
                        <a:ea typeface="仿宋" panose="02010609060101010101" charset="-122"/>
                      </a:endParaRPr>
                    </a:p>
                  </a:txBody>
                  <a:tcPr anchor="t" anchorCtr="0"/>
                </a:tc>
              </a:tr>
            </a:tbl>
          </a:graphicData>
        </a:graphic>
      </p:graphicFrame>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9" name="文本框 8"/>
          <p:cNvSpPr txBox="1"/>
          <p:nvPr/>
        </p:nvSpPr>
        <p:spPr>
          <a:xfrm>
            <a:off x="756920" y="699770"/>
            <a:ext cx="8088630" cy="737235"/>
          </a:xfrm>
          <a:prstGeom prst="rect">
            <a:avLst/>
          </a:prstGeom>
          <a:noFill/>
          <a:ln w="9525">
            <a:noFill/>
          </a:ln>
        </p:spPr>
        <p:txBody>
          <a:bodyPr wrap="square">
            <a:spAutoFit/>
          </a:bodyPr>
          <a:p>
            <a:pPr indent="0" algn="ctr"/>
            <a:r>
              <a:rPr lang="zh-CN" sz="2400" b="1">
                <a:ea typeface="宋体" panose="02010600030101010101" pitchFamily="2" charset="-122"/>
                <a:sym typeface="+mn-ea"/>
              </a:rPr>
              <a:t>学校常规预防控制措施</a:t>
            </a:r>
            <a:endParaRPr lang="zh-CN" sz="2400" b="1">
              <a:ea typeface="宋体" panose="02010600030101010101" pitchFamily="2" charset="-122"/>
            </a:endParaRPr>
          </a:p>
          <a:p>
            <a:pPr indent="0"/>
            <a:r>
              <a:rPr lang="zh-CN">
                <a:ea typeface="宋体" panose="02010600030101010101" pitchFamily="2" charset="-122"/>
                <a:sym typeface="+mn-ea"/>
              </a:rPr>
              <a:t> </a:t>
            </a:r>
            <a:r>
              <a:rPr lang="en-US" altLang="zh-CN">
                <a:ea typeface="宋体" panose="02010600030101010101" pitchFamily="2" charset="-122"/>
                <a:sym typeface="+mn-ea"/>
              </a:rPr>
              <a:t>        </a:t>
            </a:r>
            <a:r>
              <a:rPr lang="zh-CN">
                <a:ea typeface="宋体" panose="02010600030101010101" pitchFamily="2" charset="-122"/>
                <a:sym typeface="+mn-ea"/>
              </a:rPr>
              <a:t>四、监测报告</a:t>
            </a:r>
            <a:endParaRPr lang="zh-CN">
              <a:ea typeface="宋体" panose="02010600030101010101" pitchFamily="2" charset="-122"/>
              <a:sym typeface="+mn-ea"/>
            </a:endParaRPr>
          </a:p>
        </p:txBody>
      </p:sp>
      <p:graphicFrame>
        <p:nvGraphicFramePr>
          <p:cNvPr id="2" name="表格 1"/>
          <p:cNvGraphicFramePr/>
          <p:nvPr>
            <p:custDataLst>
              <p:tags r:id="rId2"/>
            </p:custDataLst>
          </p:nvPr>
        </p:nvGraphicFramePr>
        <p:xfrm>
          <a:off x="1327150" y="1564005"/>
          <a:ext cx="6345555" cy="2383790"/>
        </p:xfrm>
        <a:graphic>
          <a:graphicData uri="http://schemas.openxmlformats.org/drawingml/2006/table">
            <a:tbl>
              <a:tblPr firstRow="1" bandRow="1">
                <a:tableStyleId>{5C22544A-7EE6-4342-B048-85BDC9FD1C3A}</a:tableStyleId>
              </a:tblPr>
              <a:tblGrid>
                <a:gridCol w="1353185"/>
                <a:gridCol w="2877185"/>
                <a:gridCol w="2115185"/>
              </a:tblGrid>
              <a:tr h="365760">
                <a:tc>
                  <a:txBody>
                    <a:bodyPr/>
                    <a:p>
                      <a:pPr algn="ctr">
                        <a:buNone/>
                      </a:pPr>
                      <a:r>
                        <a:rPr lang="zh-CN" altLang="en-US"/>
                        <a:t>内容</a:t>
                      </a:r>
                      <a:endParaRPr lang="zh-CN" altLang="en-US"/>
                    </a:p>
                  </a:txBody>
                  <a:tcPr anchor="ctr" anchorCtr="0"/>
                </a:tc>
                <a:tc>
                  <a:txBody>
                    <a:bodyPr/>
                    <a:p>
                      <a:pPr algn="ctr">
                        <a:buNone/>
                      </a:pPr>
                      <a:r>
                        <a:rPr lang="zh-CN" altLang="en-US"/>
                        <a:t>《指南》</a:t>
                      </a:r>
                      <a:endParaRPr lang="zh-CN" altLang="en-US"/>
                    </a:p>
                  </a:txBody>
                  <a:tcPr anchor="ctr" anchorCtr="0"/>
                </a:tc>
                <a:tc>
                  <a:txBody>
                    <a:bodyPr/>
                    <a:p>
                      <a:pPr algn="ctr">
                        <a:buNone/>
                      </a:pPr>
                      <a:r>
                        <a:rPr lang="zh-CN" altLang="en-US" sz="1800">
                          <a:sym typeface="+mn-ea"/>
                        </a:rPr>
                        <a:t>《工作规范》</a:t>
                      </a:r>
                      <a:endParaRPr lang="zh-CN" altLang="en-US"/>
                    </a:p>
                  </a:txBody>
                  <a:tcPr anchor="ctr" anchorCtr="0"/>
                </a:tc>
              </a:tr>
              <a:tr h="2018030">
                <a:tc>
                  <a:txBody>
                    <a:bodyPr/>
                    <a:p>
                      <a:pPr algn="ctr">
                        <a:buNone/>
                      </a:pPr>
                      <a:r>
                        <a:rPr lang="zh-CN" altLang="en-US" sz="1400">
                          <a:latin typeface="楷体" panose="02010609060101010101" charset="-122"/>
                          <a:ea typeface="楷体" panose="02010609060101010101" charset="-122"/>
                        </a:rPr>
                        <a:t>因病缺勤病因追查及登记</a:t>
                      </a:r>
                      <a:endParaRPr lang="zh-CN" altLang="en-US" sz="1400">
                        <a:latin typeface="楷体" panose="02010609060101010101" charset="-122"/>
                        <a:ea typeface="楷体" panose="02010609060101010101" charset="-122"/>
                      </a:endParaRPr>
                    </a:p>
                  </a:txBody>
                  <a:tcPr anchor="ctr" anchorCtr="0"/>
                </a:tc>
                <a:tc>
                  <a:txBody>
                    <a:bodyPr/>
                    <a:p>
                      <a:pPr algn="l">
                        <a:buNone/>
                      </a:pPr>
                      <a:r>
                        <a:rPr lang="en-US" altLang="zh-CN" sz="1000">
                          <a:solidFill>
                            <a:schemeClr val="tx1"/>
                          </a:solidFill>
                          <a:latin typeface="仿宋" panose="02010609060101010101" charset="-122"/>
                          <a:ea typeface="仿宋" panose="02010609060101010101" charset="-122"/>
                        </a:rPr>
                        <a:t>1.</a:t>
                      </a:r>
                      <a:r>
                        <a:rPr lang="zh-CN" altLang="en-US" sz="1000">
                          <a:solidFill>
                            <a:schemeClr val="tx1"/>
                          </a:solidFill>
                          <a:latin typeface="仿宋" panose="02010609060101010101" charset="-122"/>
                          <a:ea typeface="仿宋" panose="02010609060101010101" charset="-122"/>
                        </a:rPr>
                        <a:t>建立由班主任（辅导员）、班干部、宿舍长、校医院和医务室（保健室/卫生室）组成的因病缺勤追踪管理网络。</a:t>
                      </a:r>
                      <a:endParaRPr lang="zh-CN" altLang="en-US" sz="1000">
                        <a:solidFill>
                          <a:schemeClr val="tx1"/>
                        </a:solidFill>
                        <a:latin typeface="仿宋" panose="02010609060101010101" charset="-122"/>
                        <a:ea typeface="仿宋" panose="02010609060101010101" charset="-122"/>
                      </a:endParaRPr>
                    </a:p>
                    <a:p>
                      <a:pPr algn="l">
                        <a:buNone/>
                      </a:pPr>
                      <a:r>
                        <a:rPr lang="en-US" altLang="zh-CN" sz="1000">
                          <a:solidFill>
                            <a:schemeClr val="tx1"/>
                          </a:solidFill>
                          <a:latin typeface="仿宋" panose="02010609060101010101" charset="-122"/>
                          <a:ea typeface="仿宋" panose="02010609060101010101" charset="-122"/>
                        </a:rPr>
                        <a:t>2.</a:t>
                      </a:r>
                      <a:r>
                        <a:rPr lang="zh-CN" altLang="en-US" sz="1000">
                          <a:solidFill>
                            <a:schemeClr val="tx1"/>
                          </a:solidFill>
                          <a:latin typeface="仿宋" panose="02010609060101010101" charset="-122"/>
                          <a:ea typeface="仿宋" panose="02010609060101010101" charset="-122"/>
                        </a:rPr>
                        <a:t>出勤情况负责人：班主任或班干部</a:t>
                      </a:r>
                      <a:endParaRPr lang="zh-CN" altLang="en-US" sz="1000">
                        <a:solidFill>
                          <a:schemeClr val="tx1"/>
                        </a:solidFill>
                        <a:latin typeface="仿宋" panose="02010609060101010101" charset="-122"/>
                        <a:ea typeface="仿宋" panose="02010609060101010101" charset="-122"/>
                      </a:endParaRPr>
                    </a:p>
                    <a:p>
                      <a:pPr algn="l">
                        <a:buNone/>
                      </a:pPr>
                      <a:r>
                        <a:rPr lang="en-US" altLang="zh-CN" sz="1000">
                          <a:solidFill>
                            <a:schemeClr val="tx1"/>
                          </a:solidFill>
                          <a:latin typeface="仿宋" panose="02010609060101010101" charset="-122"/>
                          <a:ea typeface="仿宋" panose="02010609060101010101" charset="-122"/>
                        </a:rPr>
                        <a:t>3.</a:t>
                      </a:r>
                      <a:r>
                        <a:rPr lang="zh-CN" altLang="en-US" sz="1000">
                          <a:solidFill>
                            <a:schemeClr val="tx1"/>
                          </a:solidFill>
                          <a:latin typeface="仿宋" panose="02010609060101010101" charset="-122"/>
                          <a:ea typeface="仿宋" panose="02010609060101010101" charset="-122"/>
                        </a:rPr>
                        <a:t>因病缺课情况负责人：班主任（辅导员）</a:t>
                      </a:r>
                      <a:endParaRPr lang="zh-CN" altLang="en-US" sz="1000">
                        <a:solidFill>
                          <a:schemeClr val="tx1"/>
                        </a:solidFill>
                        <a:latin typeface="仿宋" panose="02010609060101010101" charset="-122"/>
                        <a:ea typeface="仿宋" panose="02010609060101010101" charset="-122"/>
                      </a:endParaRPr>
                    </a:p>
                    <a:p>
                      <a:pPr algn="l">
                        <a:buNone/>
                      </a:pPr>
                      <a:r>
                        <a:rPr lang="en-US" altLang="zh-CN" sz="1000">
                          <a:solidFill>
                            <a:schemeClr val="tx1"/>
                          </a:solidFill>
                          <a:latin typeface="仿宋" panose="02010609060101010101" charset="-122"/>
                          <a:ea typeface="仿宋" panose="02010609060101010101" charset="-122"/>
                        </a:rPr>
                        <a:t>4.</a:t>
                      </a:r>
                      <a:r>
                        <a:rPr lang="zh-CN" altLang="en-US" sz="1000">
                          <a:solidFill>
                            <a:schemeClr val="tx1"/>
                          </a:solidFill>
                          <a:latin typeface="仿宋" panose="02010609060101010101" charset="-122"/>
                          <a:ea typeface="仿宋" panose="02010609060101010101" charset="-122"/>
                        </a:rPr>
                        <a:t>患病学生情况</a:t>
                      </a:r>
                      <a:r>
                        <a:rPr lang="zh-CN" altLang="en-US" sz="1000">
                          <a:solidFill>
                            <a:schemeClr val="tx1"/>
                          </a:solidFill>
                          <a:latin typeface="仿宋" panose="02010609060101010101" charset="-122"/>
                          <a:ea typeface="仿宋" panose="02010609060101010101" charset="-122"/>
                          <a:sym typeface="+mn-ea"/>
                        </a:rPr>
                        <a:t>负责人：校医院或医务室（保健室/卫生室）工作员</a:t>
                      </a:r>
                      <a:endParaRPr lang="zh-CN" altLang="en-US" sz="1000">
                        <a:solidFill>
                          <a:schemeClr val="tx1"/>
                        </a:solidFill>
                        <a:latin typeface="仿宋" panose="02010609060101010101" charset="-122"/>
                        <a:ea typeface="仿宋" panose="02010609060101010101" charset="-122"/>
                        <a:sym typeface="+mn-ea"/>
                      </a:endParaRPr>
                    </a:p>
                    <a:p>
                      <a:pPr algn="l">
                        <a:buNone/>
                      </a:pPr>
                      <a:r>
                        <a:rPr lang="en-US" altLang="zh-CN" sz="1000">
                          <a:solidFill>
                            <a:schemeClr val="tx1"/>
                          </a:solidFill>
                          <a:latin typeface="仿宋" panose="02010609060101010101" charset="-122"/>
                          <a:ea typeface="仿宋" panose="02010609060101010101" charset="-122"/>
                          <a:sym typeface="+mn-ea"/>
                        </a:rPr>
                        <a:t>5.</a:t>
                      </a:r>
                      <a:r>
                        <a:rPr lang="zh-CN" altLang="en-US" sz="1000">
                          <a:solidFill>
                            <a:schemeClr val="tx1"/>
                          </a:solidFill>
                          <a:latin typeface="仿宋" panose="02010609060101010101" charset="-122"/>
                          <a:ea typeface="仿宋" panose="02010609060101010101" charset="-122"/>
                          <a:sym typeface="+mn-ea"/>
                        </a:rPr>
                        <a:t>数据统计、分析和报告负责人：校医院或医务室（保健室/卫生室）工作员</a:t>
                      </a:r>
                      <a:endParaRPr lang="zh-CN" altLang="en-US" sz="1000">
                        <a:solidFill>
                          <a:schemeClr val="tx1"/>
                        </a:solidFill>
                        <a:latin typeface="仿宋" panose="02010609060101010101" charset="-122"/>
                        <a:ea typeface="仿宋" panose="02010609060101010101" charset="-122"/>
                        <a:sym typeface="+mn-ea"/>
                      </a:endParaRPr>
                    </a:p>
                    <a:p>
                      <a:pPr algn="l">
                        <a:buNone/>
                      </a:pPr>
                      <a:endParaRPr lang="zh-CN" altLang="en-US" sz="1000">
                        <a:solidFill>
                          <a:srgbClr val="FF0000"/>
                        </a:solidFill>
                        <a:latin typeface="仿宋" panose="02010609060101010101" charset="-122"/>
                        <a:ea typeface="仿宋" panose="02010609060101010101" charset="-122"/>
                      </a:endParaRPr>
                    </a:p>
                    <a:p>
                      <a:pPr algn="l">
                        <a:buNone/>
                      </a:pPr>
                      <a:r>
                        <a:rPr lang="zh-CN" altLang="en-US" sz="1000">
                          <a:solidFill>
                            <a:srgbClr val="FF0000"/>
                          </a:solidFill>
                          <a:latin typeface="仿宋" panose="02010609060101010101" charset="-122"/>
                          <a:ea typeface="仿宋" panose="02010609060101010101" charset="-122"/>
                        </a:rPr>
                        <a:t>职责明确到人，分工更加细致，流程更流畅</a:t>
                      </a:r>
                      <a:endParaRPr lang="zh-CN" altLang="en-US" sz="1000">
                        <a:solidFill>
                          <a:srgbClr val="FF0000"/>
                        </a:solidFill>
                        <a:latin typeface="仿宋" panose="02010609060101010101" charset="-122"/>
                        <a:ea typeface="仿宋" panose="02010609060101010101" charset="-122"/>
                      </a:endParaRPr>
                    </a:p>
                  </a:txBody>
                  <a:tcPr anchor="ctr" anchorCtr="0"/>
                </a:tc>
                <a:tc>
                  <a:txBody>
                    <a:bodyPr/>
                    <a:p>
                      <a:pPr algn="l">
                        <a:buNone/>
                      </a:pPr>
                      <a:r>
                        <a:rPr lang="zh-CN" altLang="en-US" sz="1000">
                          <a:solidFill>
                            <a:schemeClr val="tx1"/>
                          </a:solidFill>
                          <a:latin typeface="仿宋" panose="02010609060101010101" charset="-122"/>
                          <a:ea typeface="仿宋" panose="02010609060101010101" charset="-122"/>
                        </a:rPr>
                        <a:t>班主任(或辅导员)应当及时了解因病缺勤学生的患病情况和可能原因。由学校卫生（保健）室或校医院追踪了解学生的诊断和治疗情况</a:t>
                      </a:r>
                      <a:endParaRPr lang="zh-CN" altLang="en-US" sz="1000">
                        <a:solidFill>
                          <a:schemeClr val="tx1"/>
                        </a:solidFill>
                        <a:latin typeface="仿宋" panose="02010609060101010101" charset="-122"/>
                        <a:ea typeface="仿宋" panose="02010609060101010101" charset="-122"/>
                      </a:endParaRPr>
                    </a:p>
                    <a:p>
                      <a:pPr algn="l">
                        <a:buNone/>
                      </a:pPr>
                      <a:endParaRPr lang="zh-CN" altLang="en-US" sz="1000">
                        <a:solidFill>
                          <a:srgbClr val="FF0000"/>
                        </a:solidFill>
                        <a:latin typeface="仿宋" panose="02010609060101010101" charset="-122"/>
                        <a:ea typeface="仿宋" panose="02010609060101010101" charset="-122"/>
                      </a:endParaRPr>
                    </a:p>
                    <a:p>
                      <a:pPr algn="l">
                        <a:buNone/>
                      </a:pPr>
                      <a:r>
                        <a:rPr lang="zh-CN" altLang="en-US" sz="1000">
                          <a:solidFill>
                            <a:srgbClr val="FF0000"/>
                          </a:solidFill>
                          <a:latin typeface="仿宋" panose="02010609060101010101" charset="-122"/>
                          <a:ea typeface="仿宋" panose="02010609060101010101" charset="-122"/>
                        </a:rPr>
                        <a:t>内容较模糊和简单</a:t>
                      </a:r>
                      <a:endParaRPr lang="zh-CN" altLang="en-US" sz="1000">
                        <a:solidFill>
                          <a:srgbClr val="FF0000"/>
                        </a:solidFill>
                        <a:latin typeface="仿宋" panose="02010609060101010101" charset="-122"/>
                        <a:ea typeface="仿宋" panose="02010609060101010101" charset="-122"/>
                      </a:endParaRPr>
                    </a:p>
                  </a:txBody>
                  <a:tcPr anchor="t" anchorCtr="0"/>
                </a:tc>
              </a:tr>
            </a:tbl>
          </a:graphicData>
        </a:graphic>
      </p:graphicFrame>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9" name="文本框 8"/>
          <p:cNvSpPr txBox="1"/>
          <p:nvPr/>
        </p:nvSpPr>
        <p:spPr>
          <a:xfrm>
            <a:off x="756920" y="699770"/>
            <a:ext cx="8088630" cy="737235"/>
          </a:xfrm>
          <a:prstGeom prst="rect">
            <a:avLst/>
          </a:prstGeom>
          <a:noFill/>
          <a:ln w="9525">
            <a:noFill/>
          </a:ln>
        </p:spPr>
        <p:txBody>
          <a:bodyPr wrap="square">
            <a:spAutoFit/>
          </a:bodyPr>
          <a:p>
            <a:pPr indent="0" algn="ctr"/>
            <a:r>
              <a:rPr lang="zh-CN" sz="2400" b="1">
                <a:ea typeface="宋体" panose="02010600030101010101" pitchFamily="2" charset="-122"/>
                <a:sym typeface="+mn-ea"/>
              </a:rPr>
              <a:t>学校常规预防控制措施</a:t>
            </a:r>
            <a:endParaRPr lang="zh-CN" sz="2400" b="1">
              <a:ea typeface="宋体" panose="02010600030101010101" pitchFamily="2" charset="-122"/>
            </a:endParaRPr>
          </a:p>
          <a:p>
            <a:pPr indent="0"/>
            <a:r>
              <a:rPr lang="zh-CN">
                <a:ea typeface="宋体" panose="02010600030101010101" pitchFamily="2" charset="-122"/>
                <a:sym typeface="+mn-ea"/>
              </a:rPr>
              <a:t> </a:t>
            </a:r>
            <a:r>
              <a:rPr lang="en-US" altLang="zh-CN">
                <a:ea typeface="宋体" panose="02010600030101010101" pitchFamily="2" charset="-122"/>
                <a:sym typeface="+mn-ea"/>
              </a:rPr>
              <a:t>        </a:t>
            </a:r>
            <a:r>
              <a:rPr lang="zh-CN">
                <a:ea typeface="宋体" panose="02010600030101010101" pitchFamily="2" charset="-122"/>
                <a:sym typeface="+mn-ea"/>
              </a:rPr>
              <a:t>四、监测报告</a:t>
            </a:r>
            <a:endParaRPr lang="zh-CN">
              <a:ea typeface="宋体" panose="02010600030101010101" pitchFamily="2" charset="-122"/>
              <a:sym typeface="+mn-ea"/>
            </a:endParaRPr>
          </a:p>
        </p:txBody>
      </p:sp>
      <p:graphicFrame>
        <p:nvGraphicFramePr>
          <p:cNvPr id="2" name="表格 1"/>
          <p:cNvGraphicFramePr/>
          <p:nvPr>
            <p:custDataLst>
              <p:tags r:id="rId2"/>
            </p:custDataLst>
          </p:nvPr>
        </p:nvGraphicFramePr>
        <p:xfrm>
          <a:off x="1327150" y="1564005"/>
          <a:ext cx="6345555" cy="2383790"/>
        </p:xfrm>
        <a:graphic>
          <a:graphicData uri="http://schemas.openxmlformats.org/drawingml/2006/table">
            <a:tbl>
              <a:tblPr firstRow="1" bandRow="1">
                <a:tableStyleId>{5C22544A-7EE6-4342-B048-85BDC9FD1C3A}</a:tableStyleId>
              </a:tblPr>
              <a:tblGrid>
                <a:gridCol w="1353185"/>
                <a:gridCol w="2877185"/>
                <a:gridCol w="2115185"/>
              </a:tblGrid>
              <a:tr h="365760">
                <a:tc>
                  <a:txBody>
                    <a:bodyPr/>
                    <a:p>
                      <a:pPr algn="ctr">
                        <a:buNone/>
                      </a:pPr>
                      <a:r>
                        <a:rPr lang="zh-CN" altLang="en-US"/>
                        <a:t>内容</a:t>
                      </a:r>
                      <a:endParaRPr lang="zh-CN" altLang="en-US"/>
                    </a:p>
                  </a:txBody>
                  <a:tcPr anchor="ctr" anchorCtr="0"/>
                </a:tc>
                <a:tc>
                  <a:txBody>
                    <a:bodyPr/>
                    <a:p>
                      <a:pPr algn="ctr">
                        <a:buNone/>
                      </a:pPr>
                      <a:r>
                        <a:rPr lang="zh-CN" altLang="en-US"/>
                        <a:t>《指南》</a:t>
                      </a:r>
                      <a:endParaRPr lang="zh-CN" altLang="en-US"/>
                    </a:p>
                  </a:txBody>
                  <a:tcPr anchor="ctr" anchorCtr="0"/>
                </a:tc>
                <a:tc>
                  <a:txBody>
                    <a:bodyPr/>
                    <a:p>
                      <a:pPr algn="ctr">
                        <a:buNone/>
                      </a:pPr>
                      <a:r>
                        <a:rPr lang="zh-CN" altLang="en-US" sz="1800">
                          <a:sym typeface="+mn-ea"/>
                        </a:rPr>
                        <a:t>《工作规范》</a:t>
                      </a:r>
                      <a:endParaRPr lang="zh-CN" altLang="en-US"/>
                    </a:p>
                  </a:txBody>
                  <a:tcPr anchor="ctr" anchorCtr="0"/>
                </a:tc>
              </a:tr>
              <a:tr h="2018030">
                <a:tc>
                  <a:txBody>
                    <a:bodyPr/>
                    <a:p>
                      <a:pPr algn="ctr">
                        <a:buNone/>
                      </a:pPr>
                      <a:r>
                        <a:rPr lang="zh-CN" altLang="en-US" sz="1400">
                          <a:latin typeface="楷体" panose="02010609060101010101" charset="-122"/>
                          <a:ea typeface="楷体" panose="02010609060101010101" charset="-122"/>
                        </a:rPr>
                        <a:t>病例报告</a:t>
                      </a:r>
                      <a:endParaRPr lang="zh-CN" altLang="en-US" sz="1400">
                        <a:latin typeface="楷体" panose="02010609060101010101" charset="-122"/>
                        <a:ea typeface="楷体" panose="02010609060101010101" charset="-122"/>
                      </a:endParaRPr>
                    </a:p>
                  </a:txBody>
                  <a:tcPr anchor="ctr" anchorCtr="0"/>
                </a:tc>
                <a:tc>
                  <a:txBody>
                    <a:bodyPr/>
                    <a:p>
                      <a:pPr algn="l">
                        <a:buNone/>
                      </a:pPr>
                      <a:r>
                        <a:rPr lang="en-US" altLang="zh-CN" sz="1000">
                          <a:solidFill>
                            <a:schemeClr val="tx1"/>
                          </a:solidFill>
                          <a:latin typeface="仿宋" panose="02010609060101010101" charset="-122"/>
                          <a:ea typeface="仿宋" panose="02010609060101010101" charset="-122"/>
                        </a:rPr>
                        <a:t>1.</a:t>
                      </a:r>
                      <a:r>
                        <a:rPr lang="zh-CN" altLang="en-US" sz="1000">
                          <a:solidFill>
                            <a:schemeClr val="tx1"/>
                          </a:solidFill>
                          <a:latin typeface="仿宋" panose="02010609060101010101" charset="-122"/>
                          <a:ea typeface="仿宋" panose="02010609060101010101" charset="-122"/>
                        </a:rPr>
                        <a:t>发现的肺结核可疑症状 者或疑似肺结核患者，均应进行相应记录、推介转诊，并追踪其诊断结果。</a:t>
                      </a:r>
                      <a:endParaRPr lang="zh-CN" altLang="en-US" sz="1000">
                        <a:solidFill>
                          <a:schemeClr val="tx1"/>
                        </a:solidFill>
                        <a:latin typeface="仿宋" panose="02010609060101010101" charset="-122"/>
                        <a:ea typeface="仿宋" panose="02010609060101010101" charset="-122"/>
                      </a:endParaRPr>
                    </a:p>
                    <a:p>
                      <a:pPr algn="l">
                        <a:buNone/>
                      </a:pPr>
                      <a:r>
                        <a:rPr lang="en-US" altLang="zh-CN" sz="1000">
                          <a:solidFill>
                            <a:schemeClr val="tx1"/>
                          </a:solidFill>
                          <a:latin typeface="仿宋" panose="02010609060101010101" charset="-122"/>
                          <a:ea typeface="仿宋" panose="02010609060101010101" charset="-122"/>
                        </a:rPr>
                        <a:t>2.首诊责任医生/预防保健科在发现后的</a:t>
                      </a:r>
                      <a:r>
                        <a:rPr lang="en-US" altLang="zh-CN" sz="1000">
                          <a:solidFill>
                            <a:srgbClr val="FF0000"/>
                          </a:solidFill>
                          <a:latin typeface="仿宋" panose="02010609060101010101" charset="-122"/>
                          <a:ea typeface="仿宋" panose="02010609060101010101" charset="-122"/>
                        </a:rPr>
                        <a:t>24小时内</a:t>
                      </a:r>
                      <a:r>
                        <a:rPr lang="zh-CN" altLang="en-US" sz="1000">
                          <a:solidFill>
                            <a:schemeClr val="tx1"/>
                          </a:solidFill>
                          <a:latin typeface="仿宋" panose="02010609060101010101" charset="-122"/>
                          <a:ea typeface="仿宋" panose="02010609060101010101" charset="-122"/>
                        </a:rPr>
                        <a:t>进行传染病报告并将其转诊至属地结核病定点医疗机构。</a:t>
                      </a:r>
                      <a:endParaRPr lang="zh-CN" altLang="en-US" sz="1000">
                        <a:solidFill>
                          <a:schemeClr val="tx1"/>
                        </a:solidFill>
                        <a:latin typeface="仿宋" panose="02010609060101010101" charset="-122"/>
                        <a:ea typeface="仿宋" panose="02010609060101010101" charset="-122"/>
                      </a:endParaRPr>
                    </a:p>
                    <a:p>
                      <a:pPr algn="l">
                        <a:buNone/>
                      </a:pPr>
                      <a:r>
                        <a:rPr lang="en-US" altLang="zh-CN" sz="1000">
                          <a:solidFill>
                            <a:schemeClr val="tx1"/>
                          </a:solidFill>
                          <a:latin typeface="仿宋" panose="02010609060101010101" charset="-122"/>
                          <a:ea typeface="仿宋" panose="02010609060101010101" charset="-122"/>
                        </a:rPr>
                        <a:t>3.在晨检、因病缺勤病因追查中发现的可疑症状者或疑似肺结核患者，填写《肺结核可疑症状者/疑似肺结核患者推介/转诊单》，</a:t>
                      </a:r>
                      <a:r>
                        <a:rPr lang="en-US" altLang="zh-CN" sz="1000">
                          <a:solidFill>
                            <a:srgbClr val="FF0000"/>
                          </a:solidFill>
                          <a:latin typeface="仿宋" panose="02010609060101010101" charset="-122"/>
                          <a:ea typeface="仿宋" panose="02010609060101010101" charset="-122"/>
                        </a:rPr>
                        <a:t>学校指定人员或通知家长陪伴学生到属地结核病定点医疗机构进一步诊治</a:t>
                      </a:r>
                      <a:r>
                        <a:rPr lang="en-US" altLang="zh-CN" sz="1000">
                          <a:solidFill>
                            <a:schemeClr val="tx1"/>
                          </a:solidFill>
                          <a:latin typeface="仿宋" panose="02010609060101010101" charset="-122"/>
                          <a:ea typeface="仿宋" panose="02010609060101010101" charset="-122"/>
                        </a:rPr>
                        <a:t>，并根据诊断证明，将诊断结果填写在《学生晨检记录表》或《学生因病缺勤病因追查登记表》中</a:t>
                      </a:r>
                      <a:r>
                        <a:rPr lang="zh-CN" altLang="en-US" sz="1000">
                          <a:solidFill>
                            <a:schemeClr val="tx1"/>
                          </a:solidFill>
                          <a:latin typeface="仿宋" panose="02010609060101010101" charset="-122"/>
                          <a:ea typeface="仿宋" panose="02010609060101010101" charset="-122"/>
                        </a:rPr>
                        <a:t>。</a:t>
                      </a:r>
                      <a:endParaRPr lang="zh-CN" altLang="en-US" sz="1000">
                        <a:solidFill>
                          <a:srgbClr val="FF0000"/>
                        </a:solidFill>
                        <a:latin typeface="仿宋" panose="02010609060101010101" charset="-122"/>
                        <a:ea typeface="仿宋" panose="02010609060101010101" charset="-122"/>
                      </a:endParaRPr>
                    </a:p>
                  </a:txBody>
                  <a:tcPr anchor="ctr" anchorCtr="0"/>
                </a:tc>
                <a:tc>
                  <a:txBody>
                    <a:bodyPr/>
                    <a:p>
                      <a:pPr algn="l">
                        <a:buNone/>
                      </a:pPr>
                      <a:r>
                        <a:rPr lang="zh-CN" altLang="en-US" sz="1000">
                          <a:solidFill>
                            <a:schemeClr val="tx1"/>
                          </a:solidFill>
                          <a:latin typeface="仿宋" panose="02010609060101010101" charset="-122"/>
                          <a:ea typeface="仿宋" panose="02010609060101010101" charset="-122"/>
                        </a:rPr>
                        <a:t>对学校发现的肺结核疑似病例或确诊病例，由学校疫情报告人立即向属地疾病预防控制机构和教育行政部门报告</a:t>
                      </a:r>
                      <a:endParaRPr lang="zh-CN" altLang="en-US" sz="1000">
                        <a:solidFill>
                          <a:schemeClr val="tx1"/>
                        </a:solidFill>
                        <a:latin typeface="仿宋" panose="02010609060101010101" charset="-122"/>
                        <a:ea typeface="仿宋" panose="02010609060101010101" charset="-122"/>
                      </a:endParaRPr>
                    </a:p>
                    <a:p>
                      <a:pPr algn="l">
                        <a:buNone/>
                      </a:pPr>
                      <a:endParaRPr lang="zh-CN" altLang="en-US" sz="1000">
                        <a:solidFill>
                          <a:schemeClr val="tx1"/>
                        </a:solidFill>
                        <a:latin typeface="仿宋" panose="02010609060101010101" charset="-122"/>
                        <a:ea typeface="仿宋" panose="02010609060101010101" charset="-122"/>
                      </a:endParaRPr>
                    </a:p>
                    <a:p>
                      <a:pPr algn="l">
                        <a:buNone/>
                      </a:pPr>
                      <a:r>
                        <a:rPr lang="zh-CN" altLang="en-US" sz="1000">
                          <a:solidFill>
                            <a:srgbClr val="FF0000"/>
                          </a:solidFill>
                          <a:latin typeface="仿宋" panose="02010609060101010101" charset="-122"/>
                          <a:ea typeface="仿宋" panose="02010609060101010101" charset="-122"/>
                        </a:rPr>
                        <a:t>未明确转诊要求和相关记录表单</a:t>
                      </a:r>
                      <a:endParaRPr lang="zh-CN" altLang="en-US" sz="1000">
                        <a:solidFill>
                          <a:srgbClr val="FF0000"/>
                        </a:solidFill>
                        <a:latin typeface="仿宋" panose="02010609060101010101" charset="-122"/>
                        <a:ea typeface="仿宋" panose="02010609060101010101" charset="-122"/>
                      </a:endParaRPr>
                    </a:p>
                  </a:txBody>
                  <a:tcPr anchor="t" anchorCtr="0"/>
                </a:tc>
              </a:tr>
            </a:tbl>
          </a:graphicData>
        </a:graphic>
      </p:graphicFrame>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13" name="AutoShape 12"/>
          <p:cNvSpPr>
            <a:spLocks noChangeArrowheads="1"/>
          </p:cNvSpPr>
          <p:nvPr/>
        </p:nvSpPr>
        <p:spPr bwMode="auto">
          <a:xfrm>
            <a:off x="-36195" y="990600"/>
            <a:ext cx="1016635" cy="481330"/>
          </a:xfrm>
          <a:prstGeom prst="homePlate">
            <a:avLst>
              <a:gd name="adj" fmla="val 63872"/>
            </a:avLst>
          </a:prstGeom>
          <a:solidFill>
            <a:srgbClr val="C00000"/>
          </a:solidFill>
          <a:ln w="9525">
            <a:noFill/>
            <a:miter lim="800000"/>
          </a:ln>
        </p:spPr>
        <p:txBody>
          <a:bodyPr wrap="none" lIns="91472" tIns="45736" rIns="91472" bIns="45736" anchor="ctr"/>
          <a:p>
            <a:pPr algn="ctr"/>
            <a:r>
              <a:rPr lang="zh-CN" altLang="en-US" sz="1400" b="1" dirty="0">
                <a:solidFill>
                  <a:prstClr val="white"/>
                </a:solidFill>
                <a:latin typeface="微软雅黑" panose="020B0503020204020204" pitchFamily="34" charset="-122"/>
                <a:ea typeface="微软雅黑" panose="020B0503020204020204" pitchFamily="34" charset="-122"/>
                <a:sym typeface="+mn-ea"/>
              </a:rPr>
              <a:t>《指南》</a:t>
            </a:r>
            <a:endParaRPr lang="zh-CN" altLang="en-US" sz="1400" b="1" dirty="0">
              <a:solidFill>
                <a:prstClr val="white"/>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756920" y="699770"/>
            <a:ext cx="8088630" cy="460375"/>
          </a:xfrm>
          <a:prstGeom prst="rect">
            <a:avLst/>
          </a:prstGeom>
          <a:noFill/>
          <a:ln w="9525">
            <a:noFill/>
          </a:ln>
        </p:spPr>
        <p:txBody>
          <a:bodyPr wrap="square">
            <a:spAutoFit/>
          </a:bodyPr>
          <a:p>
            <a:pPr indent="0" algn="ctr"/>
            <a:r>
              <a:rPr lang="zh-CN" sz="2400" b="1">
                <a:ea typeface="宋体" panose="02010600030101010101" pitchFamily="2" charset="-122"/>
                <a:sym typeface="+mn-ea"/>
              </a:rPr>
              <a:t>晨检病因追查及登记</a:t>
            </a:r>
            <a:endParaRPr lang="zh-CN" sz="2400" b="1">
              <a:ea typeface="宋体" panose="02010600030101010101" pitchFamily="2" charset="-122"/>
              <a:sym typeface="+mn-ea"/>
            </a:endParaRPr>
          </a:p>
        </p:txBody>
      </p:sp>
      <p:pic>
        <p:nvPicPr>
          <p:cNvPr id="100" name="图片 99" descr="C:\Users\Administrator\Desktop\3.jpg3"/>
          <p:cNvPicPr/>
          <p:nvPr/>
        </p:nvPicPr>
        <p:blipFill>
          <a:blip r:embed="rId2"/>
          <a:srcRect/>
          <a:stretch>
            <a:fillRect/>
          </a:stretch>
        </p:blipFill>
        <p:spPr>
          <a:xfrm>
            <a:off x="1755458" y="1347470"/>
            <a:ext cx="6091555" cy="3380105"/>
          </a:xfrm>
          <a:prstGeom prst="rect">
            <a:avLst/>
          </a:prstGeom>
          <a:noFill/>
          <a:ln w="9525">
            <a:noFill/>
          </a:ln>
        </p:spPr>
      </p:pic>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背景</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圆角矩形 1"/>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3" name="TextBox 4"/>
          <p:cNvSpPr txBox="1"/>
          <p:nvPr/>
        </p:nvSpPr>
        <p:spPr>
          <a:xfrm>
            <a:off x="293370" y="720725"/>
            <a:ext cx="8644255" cy="3794760"/>
          </a:xfrm>
          <a:prstGeom prst="rect">
            <a:avLst/>
          </a:prstGeom>
          <a:noFill/>
          <a:ln w="9525">
            <a:noFill/>
          </a:ln>
        </p:spPr>
        <p:txBody>
          <a:bodyPr wrap="square" anchor="t">
            <a:spAutoFit/>
          </a:bodyPr>
          <a:p>
            <a:pPr>
              <a:lnSpc>
                <a:spcPts val="2600"/>
              </a:lnSpc>
            </a:pPr>
            <a:r>
              <a:rPr lang="zh-CN" altLang="en-US" sz="2000" dirty="0">
                <a:latin typeface="宋体" panose="02010600030101010101" pitchFamily="2" charset="-122"/>
                <a:ea typeface="宋体" panose="02010600030101010101" pitchFamily="2" charset="-122"/>
              </a:rPr>
              <a:t>背景：</a:t>
            </a:r>
            <a:endParaRPr lang="en-US" altLang="zh-CN" sz="2000" dirty="0">
              <a:latin typeface="宋体" panose="02010600030101010101" pitchFamily="2" charset="-122"/>
              <a:ea typeface="宋体" panose="02010600030101010101" pitchFamily="2" charset="-122"/>
            </a:endParaRPr>
          </a:p>
          <a:p>
            <a:pPr marL="342900" indent="-342900">
              <a:lnSpc>
                <a:spcPct val="150000"/>
              </a:lnSpc>
              <a:buFont typeface="Wingdings" panose="05000000000000000000" charset="0"/>
              <a:buChar char="Ø"/>
            </a:pPr>
            <a:r>
              <a:rPr lang="zh-CN" altLang="en-US" sz="1400" dirty="0">
                <a:latin typeface="宋体" panose="02010600030101010101" pitchFamily="2" charset="-122"/>
                <a:ea typeface="宋体" panose="02010600030101010101" pitchFamily="2" charset="-122"/>
              </a:rPr>
              <a:t>《指南》全文共10章、27个附件。</a:t>
            </a:r>
            <a:endParaRPr lang="zh-CN" altLang="en-US" sz="1400" dirty="0">
              <a:latin typeface="宋体" panose="02010600030101010101" pitchFamily="2" charset="-122"/>
              <a:ea typeface="宋体" panose="02010600030101010101" pitchFamily="2" charset="-122"/>
            </a:endParaRPr>
          </a:p>
          <a:p>
            <a:pPr marL="342900" indent="-342900">
              <a:lnSpc>
                <a:spcPct val="150000"/>
              </a:lnSpc>
              <a:buFont typeface="Wingdings" panose="05000000000000000000" charset="0"/>
              <a:buChar char="Ø"/>
            </a:pPr>
            <a:r>
              <a:rPr lang="zh-CN" altLang="en-US" sz="1400" dirty="0">
                <a:latin typeface="宋体" panose="02010600030101010101" pitchFamily="2" charset="-122"/>
                <a:ea typeface="宋体" panose="02010600030101010101" pitchFamily="2" charset="-122"/>
              </a:rPr>
              <a:t>《指南》适用于包括普通中小学、中等职业学校、普通高等学校、特殊教育学校和托幼机构等各级各类学校，供各级卫生健康行政部门、教育行政部门、学校、疾病预防控制机构和医疗机构从事学校结核病防控工作的相关人员使用。</a:t>
            </a:r>
            <a:endParaRPr lang="zh-CN" altLang="en-US" sz="1400" dirty="0">
              <a:latin typeface="宋体" panose="02010600030101010101" pitchFamily="2" charset="-122"/>
              <a:ea typeface="宋体" panose="02010600030101010101" pitchFamily="2" charset="-122"/>
            </a:endParaRPr>
          </a:p>
          <a:p>
            <a:pPr marL="342900" indent="-342900">
              <a:lnSpc>
                <a:spcPct val="150000"/>
              </a:lnSpc>
              <a:buFont typeface="Wingdings" panose="05000000000000000000" charset="0"/>
              <a:buChar char="Ø"/>
            </a:pPr>
            <a:r>
              <a:rPr lang="zh-CN" altLang="en-US" dirty="0">
                <a:solidFill>
                  <a:srgbClr val="FF0000"/>
                </a:solidFill>
                <a:latin typeface="宋体" panose="02010600030101010101" pitchFamily="2" charset="-122"/>
                <a:ea typeface="宋体" panose="02010600030101010101" pitchFamily="2" charset="-122"/>
              </a:rPr>
              <a:t>《指南》较《工作规范》更加强调：</a:t>
            </a:r>
            <a:endParaRPr lang="zh-CN" altLang="en-US" dirty="0">
              <a:solidFill>
                <a:srgbClr val="FF0000"/>
              </a:solidFill>
              <a:latin typeface="宋体" panose="02010600030101010101" pitchFamily="2" charset="-122"/>
              <a:ea typeface="宋体" panose="02010600030101010101" pitchFamily="2" charset="-122"/>
            </a:endParaRPr>
          </a:p>
          <a:p>
            <a:pPr marL="800100" lvl="1" indent="-342900">
              <a:lnSpc>
                <a:spcPct val="150000"/>
              </a:lnSpc>
              <a:buFont typeface="Wingdings" panose="05000000000000000000" charset="0"/>
              <a:buChar char="u"/>
            </a:pPr>
            <a:r>
              <a:rPr lang="zh-CN" altLang="en-US" dirty="0">
                <a:solidFill>
                  <a:srgbClr val="FF0000"/>
                </a:solidFill>
                <a:latin typeface="宋体" panose="02010600030101010101" pitchFamily="2" charset="-122"/>
                <a:ea typeface="宋体" panose="02010600030101010101" pitchFamily="2" charset="-122"/>
              </a:rPr>
              <a:t>一是结核感染人群检测上，要积极探索新技术新方法的论证使用，提升检测效果；</a:t>
            </a:r>
            <a:endParaRPr lang="zh-CN" altLang="en-US" dirty="0">
              <a:solidFill>
                <a:srgbClr val="FF0000"/>
              </a:solidFill>
              <a:latin typeface="宋体" panose="02010600030101010101" pitchFamily="2" charset="-122"/>
              <a:ea typeface="宋体" panose="02010600030101010101" pitchFamily="2" charset="-122"/>
            </a:endParaRPr>
          </a:p>
          <a:p>
            <a:pPr marL="800100" lvl="1" indent="-342900">
              <a:lnSpc>
                <a:spcPct val="150000"/>
              </a:lnSpc>
              <a:buFont typeface="Wingdings" panose="05000000000000000000" charset="0"/>
              <a:buChar char="u"/>
            </a:pPr>
            <a:r>
              <a:rPr lang="zh-CN" altLang="en-US" dirty="0">
                <a:solidFill>
                  <a:srgbClr val="FF0000"/>
                </a:solidFill>
                <a:latin typeface="宋体" panose="02010600030101010101" pitchFamily="2" charset="-122"/>
                <a:ea typeface="宋体" panose="02010600030101010101" pitchFamily="2" charset="-122"/>
              </a:rPr>
              <a:t>二是在接触者筛查环节，做到“应查尽查”；</a:t>
            </a:r>
            <a:endParaRPr lang="zh-CN" altLang="en-US" dirty="0">
              <a:solidFill>
                <a:srgbClr val="FF0000"/>
              </a:solidFill>
              <a:latin typeface="宋体" panose="02010600030101010101" pitchFamily="2" charset="-122"/>
              <a:ea typeface="宋体" panose="02010600030101010101" pitchFamily="2" charset="-122"/>
            </a:endParaRPr>
          </a:p>
          <a:p>
            <a:pPr marL="800100" lvl="1" indent="-342900">
              <a:lnSpc>
                <a:spcPct val="150000"/>
              </a:lnSpc>
              <a:buFont typeface="Wingdings" panose="05000000000000000000" charset="0"/>
              <a:buChar char="u"/>
            </a:pPr>
            <a:r>
              <a:rPr lang="zh-CN" altLang="en-US" dirty="0">
                <a:solidFill>
                  <a:srgbClr val="FF0000"/>
                </a:solidFill>
                <a:latin typeface="宋体" panose="02010600030101010101" pitchFamily="2" charset="-122"/>
                <a:ea typeface="宋体" panose="02010600030101010101" pitchFamily="2" charset="-122"/>
              </a:rPr>
              <a:t>三是对满足预防性服药条件的感染者，做到“应服尽服”。</a:t>
            </a:r>
            <a:endParaRPr lang="zh-CN" altLang="en-US" dirty="0">
              <a:solidFill>
                <a:srgbClr val="FF0000"/>
              </a:solidFill>
              <a:latin typeface="宋体" panose="02010600030101010101" pitchFamily="2" charset="-122"/>
              <a:ea typeface="宋体" panose="02010600030101010101" pitchFamily="2" charset="-122"/>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13" name="AutoShape 12"/>
          <p:cNvSpPr>
            <a:spLocks noChangeArrowheads="1"/>
          </p:cNvSpPr>
          <p:nvPr/>
        </p:nvSpPr>
        <p:spPr bwMode="auto">
          <a:xfrm>
            <a:off x="-36195" y="990600"/>
            <a:ext cx="1016635" cy="481330"/>
          </a:xfrm>
          <a:prstGeom prst="homePlate">
            <a:avLst>
              <a:gd name="adj" fmla="val 63872"/>
            </a:avLst>
          </a:prstGeom>
          <a:solidFill>
            <a:srgbClr val="C00000"/>
          </a:solidFill>
          <a:ln w="9525">
            <a:noFill/>
            <a:miter lim="800000"/>
          </a:ln>
        </p:spPr>
        <p:txBody>
          <a:bodyPr wrap="none" lIns="91472" tIns="45736" rIns="91472" bIns="45736" anchor="ctr"/>
          <a:p>
            <a:pPr algn="ctr"/>
            <a:r>
              <a:rPr lang="zh-CN" altLang="en-US" sz="1400" b="1" dirty="0">
                <a:solidFill>
                  <a:prstClr val="white"/>
                </a:solidFill>
                <a:latin typeface="微软雅黑" panose="020B0503020204020204" pitchFamily="34" charset="-122"/>
                <a:ea typeface="微软雅黑" panose="020B0503020204020204" pitchFamily="34" charset="-122"/>
                <a:sym typeface="+mn-ea"/>
              </a:rPr>
              <a:t>《指南》</a:t>
            </a:r>
            <a:endParaRPr lang="zh-CN" altLang="en-US" sz="1400" b="1" dirty="0">
              <a:solidFill>
                <a:prstClr val="white"/>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756920" y="699770"/>
            <a:ext cx="8088630" cy="460375"/>
          </a:xfrm>
          <a:prstGeom prst="rect">
            <a:avLst/>
          </a:prstGeom>
          <a:noFill/>
          <a:ln w="9525">
            <a:noFill/>
          </a:ln>
        </p:spPr>
        <p:txBody>
          <a:bodyPr wrap="square">
            <a:spAutoFit/>
          </a:bodyPr>
          <a:p>
            <a:pPr indent="0" algn="ctr"/>
            <a:r>
              <a:rPr lang="zh-CN" sz="2400" b="1">
                <a:ea typeface="宋体" panose="02010600030101010101" pitchFamily="2" charset="-122"/>
                <a:sym typeface="+mn-ea"/>
              </a:rPr>
              <a:t>因病缺勤病因追查及登记</a:t>
            </a:r>
            <a:endParaRPr lang="zh-CN" sz="2400" b="1">
              <a:ea typeface="宋体" panose="02010600030101010101" pitchFamily="2" charset="-122"/>
              <a:sym typeface="+mn-ea"/>
            </a:endParaRPr>
          </a:p>
        </p:txBody>
      </p:sp>
      <p:pic>
        <p:nvPicPr>
          <p:cNvPr id="100" name="图片 99" descr="C:\Users\Administrator\Desktop\4.jpg4"/>
          <p:cNvPicPr/>
          <p:nvPr/>
        </p:nvPicPr>
        <p:blipFill>
          <a:blip r:embed="rId2"/>
          <a:srcRect/>
          <a:stretch>
            <a:fillRect/>
          </a:stretch>
        </p:blipFill>
        <p:spPr>
          <a:xfrm>
            <a:off x="1755458" y="1352550"/>
            <a:ext cx="6091555" cy="3369945"/>
          </a:xfrm>
          <a:prstGeom prst="rect">
            <a:avLst/>
          </a:prstGeom>
          <a:noFill/>
          <a:ln w="9525">
            <a:noFill/>
          </a:ln>
        </p:spPr>
      </p:pic>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13" name="AutoShape 12"/>
          <p:cNvSpPr>
            <a:spLocks noChangeArrowheads="1"/>
          </p:cNvSpPr>
          <p:nvPr/>
        </p:nvSpPr>
        <p:spPr bwMode="auto">
          <a:xfrm>
            <a:off x="-36195" y="990600"/>
            <a:ext cx="1016635" cy="481330"/>
          </a:xfrm>
          <a:prstGeom prst="homePlate">
            <a:avLst>
              <a:gd name="adj" fmla="val 63872"/>
            </a:avLst>
          </a:prstGeom>
          <a:solidFill>
            <a:srgbClr val="C00000"/>
          </a:solidFill>
          <a:ln w="9525">
            <a:noFill/>
            <a:miter lim="800000"/>
          </a:ln>
        </p:spPr>
        <p:txBody>
          <a:bodyPr wrap="none" lIns="91472" tIns="45736" rIns="91472" bIns="45736" anchor="ctr"/>
          <a:p>
            <a:pPr algn="ctr"/>
            <a:r>
              <a:rPr lang="zh-CN" altLang="en-US" sz="1400" b="1" dirty="0">
                <a:solidFill>
                  <a:prstClr val="white"/>
                </a:solidFill>
                <a:latin typeface="微软雅黑" panose="020B0503020204020204" pitchFamily="34" charset="-122"/>
                <a:ea typeface="微软雅黑" panose="020B0503020204020204" pitchFamily="34" charset="-122"/>
                <a:sym typeface="+mn-ea"/>
              </a:rPr>
              <a:t>《指南》</a:t>
            </a:r>
            <a:endParaRPr lang="zh-CN" altLang="en-US" sz="1400" b="1" dirty="0">
              <a:solidFill>
                <a:prstClr val="white"/>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756920" y="699770"/>
            <a:ext cx="8088630" cy="4102735"/>
          </a:xfrm>
          <a:prstGeom prst="rect">
            <a:avLst/>
          </a:prstGeom>
          <a:noFill/>
          <a:ln w="9525">
            <a:noFill/>
          </a:ln>
        </p:spPr>
        <p:txBody>
          <a:bodyPr wrap="square">
            <a:spAutoFit/>
          </a:bodyPr>
          <a:p>
            <a:pPr indent="0" algn="ctr"/>
            <a:r>
              <a:rPr lang="zh-CN" sz="2400" b="1">
                <a:ea typeface="宋体" panose="02010600030101010101" pitchFamily="2" charset="-122"/>
              </a:rPr>
              <a:t>疫情主动监测与信息反馈</a:t>
            </a:r>
            <a:endParaRPr lang="zh-CN" sz="2400" b="1">
              <a:ea typeface="宋体" panose="02010600030101010101" pitchFamily="2" charset="-122"/>
            </a:endParaRPr>
          </a:p>
          <a:p>
            <a:pPr indent="0"/>
            <a:r>
              <a:rPr lang="zh-CN">
                <a:ea typeface="宋体" panose="02010600030101010101" pitchFamily="2" charset="-122"/>
                <a:sym typeface="+mn-ea"/>
              </a:rPr>
              <a:t> </a:t>
            </a:r>
            <a:r>
              <a:rPr lang="en-US" altLang="zh-CN">
                <a:ea typeface="宋体" panose="02010600030101010101" pitchFamily="2" charset="-122"/>
                <a:sym typeface="+mn-ea"/>
              </a:rPr>
              <a:t>        </a:t>
            </a:r>
            <a:r>
              <a:rPr lang="zh-CN">
                <a:ea typeface="宋体" panose="02010600030101010101" pitchFamily="2" charset="-122"/>
                <a:sym typeface="+mn-ea"/>
              </a:rPr>
              <a:t>一、疫情主动监测</a:t>
            </a:r>
            <a:r>
              <a:rPr lang="en-US" altLang="zh-CN">
                <a:ea typeface="宋体" panose="02010600030101010101" pitchFamily="2" charset="-122"/>
                <a:sym typeface="+mn-ea"/>
              </a:rPr>
              <a:t>                                                   </a:t>
            </a:r>
            <a:endParaRPr lang="zh-CN">
              <a:solidFill>
                <a:srgbClr val="FF0000"/>
              </a:solidFill>
              <a:ea typeface="宋体" panose="02010600030101010101" pitchFamily="2" charset="-122"/>
              <a:sym typeface="+mn-ea"/>
            </a:endParaRPr>
          </a:p>
          <a:p>
            <a:pPr indent="0">
              <a:lnSpc>
                <a:spcPct val="150000"/>
              </a:lnSpc>
            </a:pPr>
            <a:r>
              <a:rPr lang="en-US" altLang="zh-CN" b="1">
                <a:latin typeface="楷体" panose="02010609060101010101" charset="-122"/>
                <a:ea typeface="楷体" panose="02010609060101010101" charset="-122"/>
                <a:cs typeface="楷体" panose="02010609060101010101" charset="-122"/>
                <a:sym typeface="+mn-ea"/>
              </a:rPr>
              <a:t>   </a:t>
            </a:r>
            <a:r>
              <a:rPr lang="zh-CN" altLang="en-US" b="1">
                <a:latin typeface="楷体" panose="02010609060101010101" charset="-122"/>
                <a:ea typeface="楷体" panose="02010609060101010101" charset="-122"/>
                <a:cs typeface="楷体" panose="02010609060101010101" charset="-122"/>
                <a:sym typeface="+mn-ea"/>
              </a:rPr>
              <a:t>（一</a:t>
            </a:r>
            <a:r>
              <a:rPr lang="en-US" altLang="zh-CN" b="1">
                <a:latin typeface="楷体" panose="02010609060101010101" charset="-122"/>
                <a:ea typeface="楷体" panose="02010609060101010101" charset="-122"/>
                <a:cs typeface="楷体" panose="02010609060101010101" charset="-122"/>
                <a:sym typeface="+mn-ea"/>
              </a:rPr>
              <a:t>）疾病预防控制机构                 </a:t>
            </a:r>
            <a:r>
              <a:rPr lang="zh-CN" altLang="en-US">
                <a:solidFill>
                  <a:srgbClr val="FF0000"/>
                </a:solidFill>
                <a:ea typeface="宋体" panose="02010600030101010101" pitchFamily="2" charset="-122"/>
                <a:sym typeface="+mn-ea"/>
              </a:rPr>
              <a:t>《工作规范》未明确细则</a:t>
            </a:r>
            <a:endParaRPr lang="en-US" altLang="zh-CN" b="1">
              <a:latin typeface="楷体" panose="02010609060101010101" charset="-122"/>
              <a:ea typeface="楷体" panose="02010609060101010101" charset="-122"/>
              <a:cs typeface="楷体" panose="02010609060101010101" charset="-122"/>
              <a:sym typeface="+mn-ea"/>
            </a:endParaRPr>
          </a:p>
          <a:p>
            <a:pPr indent="0" algn="just">
              <a:lnSpc>
                <a:spcPct val="120000"/>
              </a:lnSpc>
              <a:spcBef>
                <a:spcPts val="0"/>
              </a:spcBef>
              <a:spcAft>
                <a:spcPts val="0"/>
              </a:spcAft>
            </a:pPr>
            <a:r>
              <a:rPr lang="en-US" altLang="zh-CN" sz="1600">
                <a:latin typeface="宋体" panose="02010600030101010101" pitchFamily="2" charset="-122"/>
                <a:ea typeface="宋体" panose="02010600030101010101" pitchFamily="2" charset="-122"/>
                <a:cs typeface="宋体" panose="02010600030101010101" pitchFamily="2" charset="-122"/>
                <a:sym typeface="+mn-ea"/>
              </a:rPr>
              <a:t>    1．常规开展学校结核病疫情主动监测</a:t>
            </a:r>
            <a:endParaRPr lang="en-US" altLang="zh-CN"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20000"/>
              </a:lnSpc>
              <a:spcBef>
                <a:spcPts val="0"/>
              </a:spcBef>
              <a:spcAft>
                <a:spcPts val="0"/>
              </a:spcAft>
            </a:pPr>
            <a:r>
              <a:rPr lang="en-US" altLang="zh-CN" sz="1600">
                <a:latin typeface="宋体" panose="02010600030101010101" pitchFamily="2" charset="-122"/>
                <a:ea typeface="宋体" panose="02010600030101010101" pitchFamily="2" charset="-122"/>
                <a:cs typeface="宋体" panose="02010600030101010101" pitchFamily="2" charset="-122"/>
                <a:sym typeface="+mn-ea"/>
              </a:rPr>
              <a:t>    通过国家传染病自动预警信息系统开展学校</a:t>
            </a:r>
            <a:r>
              <a:rPr lang="en-US" altLang="zh-CN" sz="16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肺结核单病例预警</a:t>
            </a:r>
            <a:r>
              <a:rPr lang="en-US" altLang="zh-CN" sz="1600">
                <a:latin typeface="宋体" panose="02010600030101010101" pitchFamily="2" charset="-122"/>
                <a:ea typeface="宋体" panose="02010600030101010101" pitchFamily="2" charset="-122"/>
                <a:cs typeface="宋体" panose="02010600030101010101" pitchFamily="2" charset="-122"/>
                <a:sym typeface="+mn-ea"/>
              </a:rPr>
              <a:t>，各地疾病预防控制机构也应定期浏览传染病网络报告信息系统，以免遗漏学校肺结核疫情信息。</a:t>
            </a:r>
            <a:endParaRPr lang="en-US" altLang="zh-CN"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20000"/>
              </a:lnSpc>
              <a:spcBef>
                <a:spcPts val="0"/>
              </a:spcBef>
              <a:spcAft>
                <a:spcPts val="0"/>
              </a:spcAft>
            </a:pPr>
            <a:r>
              <a:rPr lang="en-US" altLang="zh-CN" sz="1600">
                <a:latin typeface="宋体" panose="02010600030101010101" pitchFamily="2" charset="-122"/>
                <a:ea typeface="宋体" panose="02010600030101010101" pitchFamily="2" charset="-122"/>
                <a:cs typeface="宋体" panose="02010600030101010101" pitchFamily="2" charset="-122"/>
                <a:sym typeface="+mn-ea"/>
              </a:rPr>
              <a:t>    2．定期汇总分析辖区内学校肺结核疫情</a:t>
            </a:r>
            <a:endParaRPr lang="en-US" altLang="zh-CN"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20000"/>
              </a:lnSpc>
              <a:spcBef>
                <a:spcPts val="0"/>
              </a:spcBef>
              <a:spcAft>
                <a:spcPts val="0"/>
              </a:spcAft>
            </a:pPr>
            <a:r>
              <a:rPr lang="en-US" altLang="zh-CN" sz="1600">
                <a:latin typeface="宋体" panose="02010600030101010101" pitchFamily="2" charset="-122"/>
                <a:ea typeface="宋体" panose="02010600030101010101" pitchFamily="2" charset="-122"/>
                <a:cs typeface="宋体" panose="02010600030101010101" pitchFamily="2" charset="-122"/>
                <a:sym typeface="+mn-ea"/>
              </a:rPr>
              <a:t>    县（区）级疾病预防控制机构应根据《学生年龄段/教师肺结核患者信息核查表》和传染病网络报告信息系统中的相关内容，每月统计一次本辖区报告的、以及现住址为本辖区的人群分类为“幼托儿童”“学生”和“教师”的肺结核患者数量</a:t>
            </a:r>
            <a:r>
              <a:rPr lang="zh-CN" altLang="en-US" sz="1600">
                <a:latin typeface="宋体" panose="02010600030101010101" pitchFamily="2" charset="-122"/>
                <a:ea typeface="宋体" panose="02010600030101010101" pitchFamily="2" charset="-122"/>
                <a:cs typeface="宋体" panose="02010600030101010101" pitchFamily="2" charset="-122"/>
                <a:sym typeface="+mn-ea"/>
              </a:rPr>
              <a:t>。根据当地结核病疫情现状、学校结核病疫情特征等进行</a:t>
            </a: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流行趋势分析和预测</a:t>
            </a:r>
            <a:r>
              <a:rPr lang="zh-CN" altLang="en-US" sz="1600">
                <a:latin typeface="宋体" panose="02010600030101010101" pitchFamily="2" charset="-122"/>
                <a:ea typeface="宋体" panose="02010600030101010101" pitchFamily="2" charset="-122"/>
                <a:cs typeface="宋体" panose="02010600030101010101" pitchFamily="2" charset="-122"/>
                <a:sym typeface="+mn-ea"/>
              </a:rPr>
              <a:t>，及时发现高风险学校，将分析结果向本级卫生健康行政部门和上级疾病预防控制机构报告，并由卫生健康行政部门向教育部门通报学校疫情分析情况。</a:t>
            </a:r>
            <a:endParaRPr lang="zh-CN" altLang="en-US" sz="160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13" name="AutoShape 12"/>
          <p:cNvSpPr>
            <a:spLocks noChangeArrowheads="1"/>
          </p:cNvSpPr>
          <p:nvPr/>
        </p:nvSpPr>
        <p:spPr bwMode="auto">
          <a:xfrm>
            <a:off x="-36195" y="990600"/>
            <a:ext cx="1016635" cy="481330"/>
          </a:xfrm>
          <a:prstGeom prst="homePlate">
            <a:avLst>
              <a:gd name="adj" fmla="val 63872"/>
            </a:avLst>
          </a:prstGeom>
          <a:solidFill>
            <a:srgbClr val="C00000"/>
          </a:solidFill>
          <a:ln w="9525">
            <a:noFill/>
            <a:miter lim="800000"/>
          </a:ln>
        </p:spPr>
        <p:txBody>
          <a:bodyPr wrap="none" lIns="91472" tIns="45736" rIns="91472" bIns="45736" anchor="ctr"/>
          <a:p>
            <a:pPr algn="ctr"/>
            <a:r>
              <a:rPr lang="zh-CN" altLang="en-US" sz="1400" b="1" dirty="0">
                <a:solidFill>
                  <a:prstClr val="white"/>
                </a:solidFill>
                <a:latin typeface="微软雅黑" panose="020B0503020204020204" pitchFamily="34" charset="-122"/>
                <a:ea typeface="微软雅黑" panose="020B0503020204020204" pitchFamily="34" charset="-122"/>
                <a:sym typeface="+mn-ea"/>
              </a:rPr>
              <a:t>《指南》</a:t>
            </a:r>
            <a:endParaRPr lang="zh-CN" altLang="en-US" sz="1400" b="1" dirty="0">
              <a:solidFill>
                <a:prstClr val="white"/>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756920" y="699770"/>
            <a:ext cx="8088630" cy="3512820"/>
          </a:xfrm>
          <a:prstGeom prst="rect">
            <a:avLst/>
          </a:prstGeom>
          <a:noFill/>
          <a:ln w="9525">
            <a:noFill/>
          </a:ln>
        </p:spPr>
        <p:txBody>
          <a:bodyPr wrap="square">
            <a:spAutoFit/>
          </a:bodyPr>
          <a:p>
            <a:pPr indent="0" algn="ctr"/>
            <a:r>
              <a:rPr lang="zh-CN" sz="2400" b="1">
                <a:ea typeface="宋体" panose="02010600030101010101" pitchFamily="2" charset="-122"/>
              </a:rPr>
              <a:t>疫情主动监测与信息反馈</a:t>
            </a:r>
            <a:endParaRPr lang="zh-CN" sz="2400" b="1">
              <a:ea typeface="宋体" panose="02010600030101010101" pitchFamily="2" charset="-122"/>
            </a:endParaRPr>
          </a:p>
          <a:p>
            <a:pPr indent="0"/>
            <a:r>
              <a:rPr lang="zh-CN">
                <a:ea typeface="宋体" panose="02010600030101010101" pitchFamily="2" charset="-122"/>
                <a:sym typeface="+mn-ea"/>
              </a:rPr>
              <a:t> </a:t>
            </a:r>
            <a:r>
              <a:rPr lang="en-US" altLang="zh-CN">
                <a:ea typeface="宋体" panose="02010600030101010101" pitchFamily="2" charset="-122"/>
                <a:sym typeface="+mn-ea"/>
              </a:rPr>
              <a:t>        </a:t>
            </a:r>
            <a:r>
              <a:rPr lang="zh-CN">
                <a:ea typeface="宋体" panose="02010600030101010101" pitchFamily="2" charset="-122"/>
                <a:sym typeface="+mn-ea"/>
              </a:rPr>
              <a:t>一、疫情主动监测</a:t>
            </a:r>
            <a:endParaRPr lang="zh-CN">
              <a:ea typeface="宋体" panose="02010600030101010101" pitchFamily="2" charset="-122"/>
              <a:sym typeface="+mn-ea"/>
            </a:endParaRPr>
          </a:p>
          <a:p>
            <a:pPr indent="0">
              <a:lnSpc>
                <a:spcPct val="150000"/>
              </a:lnSpc>
            </a:pPr>
            <a:r>
              <a:rPr lang="en-US" altLang="zh-CN" b="1">
                <a:latin typeface="楷体" panose="02010609060101010101" charset="-122"/>
                <a:ea typeface="楷体" panose="02010609060101010101" charset="-122"/>
                <a:cs typeface="楷体" panose="02010609060101010101" charset="-122"/>
                <a:sym typeface="+mn-ea"/>
              </a:rPr>
              <a:t>   </a:t>
            </a:r>
            <a:r>
              <a:rPr lang="zh-CN" altLang="en-US" b="1">
                <a:latin typeface="楷体" panose="02010609060101010101" charset="-122"/>
                <a:ea typeface="楷体" panose="02010609060101010101" charset="-122"/>
                <a:cs typeface="楷体" panose="02010609060101010101" charset="-122"/>
                <a:sym typeface="+mn-ea"/>
              </a:rPr>
              <a:t>（二</a:t>
            </a:r>
            <a:r>
              <a:rPr lang="en-US" altLang="zh-CN" b="1">
                <a:latin typeface="楷体" panose="02010609060101010101" charset="-122"/>
                <a:ea typeface="楷体" panose="02010609060101010101" charset="-122"/>
                <a:cs typeface="楷体" panose="02010609060101010101" charset="-122"/>
                <a:sym typeface="+mn-ea"/>
              </a:rPr>
              <a:t>）医疗机构	                 </a:t>
            </a:r>
            <a:r>
              <a:rPr lang="zh-CN" altLang="en-US">
                <a:solidFill>
                  <a:srgbClr val="FF0000"/>
                </a:solidFill>
                <a:ea typeface="宋体" panose="02010600030101010101" pitchFamily="2" charset="-122"/>
                <a:sym typeface="+mn-ea"/>
              </a:rPr>
              <a:t>《工作规范》未明确细则</a:t>
            </a:r>
            <a:endParaRPr lang="en-US" altLang="zh-CN" b="1">
              <a:latin typeface="楷体" panose="02010609060101010101" charset="-122"/>
              <a:ea typeface="楷体" panose="02010609060101010101" charset="-122"/>
              <a:cs typeface="楷体" panose="02010609060101010101" charset="-122"/>
              <a:sym typeface="+mn-ea"/>
            </a:endParaRPr>
          </a:p>
          <a:p>
            <a:pPr indent="0" algn="just">
              <a:lnSpc>
                <a:spcPct val="120000"/>
              </a:lnSpc>
              <a:spcBef>
                <a:spcPts val="0"/>
              </a:spcBef>
              <a:spcAft>
                <a:spcPts val="0"/>
              </a:spcAft>
            </a:pPr>
            <a:r>
              <a:rPr lang="en-US" altLang="zh-CN" sz="1600">
                <a:latin typeface="宋体" panose="02010600030101010101" pitchFamily="2" charset="-122"/>
                <a:ea typeface="宋体" panose="02010600030101010101" pitchFamily="2" charset="-122"/>
                <a:cs typeface="宋体" panose="02010600030101010101" pitchFamily="2" charset="-122"/>
                <a:sym typeface="+mn-ea"/>
              </a:rPr>
              <a:t>    1．主动核实学生年龄段患者的身份</a:t>
            </a:r>
            <a:endParaRPr lang="en-US" altLang="zh-CN"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20000"/>
              </a:lnSpc>
              <a:spcBef>
                <a:spcPts val="0"/>
              </a:spcBef>
              <a:spcAft>
                <a:spcPts val="0"/>
              </a:spcAft>
            </a:pPr>
            <a:r>
              <a:rPr lang="en-US" altLang="zh-CN" sz="1600">
                <a:latin typeface="宋体" panose="02010600030101010101" pitchFamily="2" charset="-122"/>
                <a:ea typeface="宋体" panose="02010600030101010101" pitchFamily="2" charset="-122"/>
                <a:cs typeface="宋体" panose="02010600030101010101" pitchFamily="2" charset="-122"/>
                <a:sym typeface="+mn-ea"/>
              </a:rPr>
              <a:t>    各级各类医疗机构的门诊医生在日常诊疗中，一旦发现年龄为</a:t>
            </a:r>
            <a:r>
              <a:rPr lang="en-US" altLang="zh-CN" sz="16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“3-24 岁”</a:t>
            </a:r>
            <a:r>
              <a:rPr lang="en-US" altLang="zh-CN" sz="1600">
                <a:latin typeface="宋体" panose="02010600030101010101" pitchFamily="2" charset="-122"/>
                <a:ea typeface="宋体" panose="02010600030101010101" pitchFamily="2" charset="-122"/>
                <a:cs typeface="宋体" panose="02010600030101010101" pitchFamily="2" charset="-122"/>
                <a:sym typeface="+mn-ea"/>
              </a:rPr>
              <a:t>的肺结核患者，</a:t>
            </a:r>
            <a:r>
              <a:rPr lang="en-US" altLang="zh-CN" sz="16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需仔细核查，确定患者的身份是否为学生。</a:t>
            </a:r>
            <a:endParaRPr lang="en-US" altLang="zh-CN"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20000"/>
              </a:lnSpc>
              <a:spcBef>
                <a:spcPts val="0"/>
              </a:spcBef>
              <a:spcAft>
                <a:spcPts val="0"/>
              </a:spcAft>
            </a:pPr>
            <a:r>
              <a:rPr lang="en-US" altLang="zh-CN" sz="1600">
                <a:latin typeface="宋体" panose="02010600030101010101" pitchFamily="2" charset="-122"/>
                <a:ea typeface="宋体" panose="02010600030101010101" pitchFamily="2" charset="-122"/>
                <a:cs typeface="宋体" panose="02010600030101010101" pitchFamily="2" charset="-122"/>
                <a:sym typeface="+mn-ea"/>
              </a:rPr>
              <a:t>    2．详细填写传染病报告卡信息</a:t>
            </a:r>
            <a:endParaRPr lang="en-US" altLang="zh-CN"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20000"/>
              </a:lnSpc>
              <a:spcBef>
                <a:spcPts val="0"/>
              </a:spcBef>
              <a:spcAft>
                <a:spcPts val="0"/>
              </a:spcAft>
            </a:pPr>
            <a:r>
              <a:rPr lang="en-US" altLang="zh-CN" sz="1600">
                <a:latin typeface="宋体" panose="02010600030101010101" pitchFamily="2" charset="-122"/>
                <a:ea typeface="宋体" panose="02010600030101010101" pitchFamily="2" charset="-122"/>
                <a:cs typeface="宋体" panose="02010600030101010101" pitchFamily="2" charset="-122"/>
                <a:sym typeface="+mn-ea"/>
              </a:rPr>
              <a:t>    </a:t>
            </a:r>
            <a:r>
              <a:rPr sz="1600">
                <a:latin typeface="宋体" panose="02010600030101010101" pitchFamily="2" charset="-122"/>
                <a:ea typeface="宋体" panose="02010600030101010101" pitchFamily="2" charset="-122"/>
                <a:cs typeface="宋体" panose="02010600030101010101" pitchFamily="2" charset="-122"/>
                <a:sym typeface="+mn-ea"/>
              </a:rPr>
              <a:t>对于自报人群分类为“幼托儿童”“学生”或“教师”的肺结核患者或疑似肺结核患者，接诊医生必须逐项核实传染病报告卡的各项内容，在患者的工作单位栏中</a:t>
            </a:r>
            <a:r>
              <a:rPr sz="16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详细记录患者所在的学校（校区、学院和专业）和班级名称，</a:t>
            </a:r>
            <a:r>
              <a:rPr sz="1600">
                <a:latin typeface="宋体" panose="02010600030101010101" pitchFamily="2" charset="-122"/>
                <a:ea typeface="宋体" panose="02010600030101010101" pitchFamily="2" charset="-122"/>
                <a:cs typeface="宋体" panose="02010600030101010101" pitchFamily="2" charset="-122"/>
                <a:sym typeface="+mn-ea"/>
              </a:rPr>
              <a:t>还应清楚填写其现住址、身份证号码和联系电话。注意学校名称应填写当前的规范全称，避免错误填写同音异形字。</a:t>
            </a:r>
            <a:endParaRPr sz="160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13" name="AutoShape 12"/>
          <p:cNvSpPr>
            <a:spLocks noChangeArrowheads="1"/>
          </p:cNvSpPr>
          <p:nvPr/>
        </p:nvSpPr>
        <p:spPr bwMode="auto">
          <a:xfrm>
            <a:off x="-36195" y="990600"/>
            <a:ext cx="1016635" cy="481330"/>
          </a:xfrm>
          <a:prstGeom prst="homePlate">
            <a:avLst>
              <a:gd name="adj" fmla="val 63872"/>
            </a:avLst>
          </a:prstGeom>
          <a:solidFill>
            <a:srgbClr val="C00000"/>
          </a:solidFill>
          <a:ln w="9525">
            <a:noFill/>
            <a:miter lim="800000"/>
          </a:ln>
        </p:spPr>
        <p:txBody>
          <a:bodyPr wrap="none" lIns="91472" tIns="45736" rIns="91472" bIns="45736" anchor="ctr"/>
          <a:p>
            <a:pPr algn="ctr"/>
            <a:r>
              <a:rPr lang="zh-CN" altLang="en-US" sz="1400" b="1" dirty="0">
                <a:solidFill>
                  <a:prstClr val="white"/>
                </a:solidFill>
                <a:latin typeface="微软雅黑" panose="020B0503020204020204" pitchFamily="34" charset="-122"/>
                <a:ea typeface="微软雅黑" panose="020B0503020204020204" pitchFamily="34" charset="-122"/>
                <a:sym typeface="+mn-ea"/>
              </a:rPr>
              <a:t>《指南》</a:t>
            </a:r>
            <a:endParaRPr lang="zh-CN" altLang="en-US" sz="1400" b="1" dirty="0">
              <a:solidFill>
                <a:prstClr val="white"/>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756920" y="699770"/>
            <a:ext cx="8088630" cy="2646045"/>
          </a:xfrm>
          <a:prstGeom prst="rect">
            <a:avLst/>
          </a:prstGeom>
          <a:noFill/>
          <a:ln w="9525">
            <a:noFill/>
          </a:ln>
        </p:spPr>
        <p:txBody>
          <a:bodyPr wrap="square">
            <a:spAutoFit/>
          </a:bodyPr>
          <a:p>
            <a:pPr indent="0" algn="ctr"/>
            <a:r>
              <a:rPr lang="zh-CN" sz="2400" b="1">
                <a:ea typeface="宋体" panose="02010600030101010101" pitchFamily="2" charset="-122"/>
              </a:rPr>
              <a:t>疫情主动监测与信息反馈</a:t>
            </a:r>
            <a:endParaRPr lang="zh-CN" sz="2400" b="1">
              <a:ea typeface="宋体" panose="02010600030101010101" pitchFamily="2" charset="-122"/>
            </a:endParaRPr>
          </a:p>
          <a:p>
            <a:pPr indent="0">
              <a:lnSpc>
                <a:spcPct val="150000"/>
              </a:lnSpc>
            </a:pPr>
            <a:r>
              <a:rPr lang="zh-CN">
                <a:ea typeface="宋体" panose="02010600030101010101" pitchFamily="2" charset="-122"/>
                <a:sym typeface="+mn-ea"/>
              </a:rPr>
              <a:t> </a:t>
            </a:r>
            <a:r>
              <a:rPr lang="en-US" altLang="zh-CN">
                <a:ea typeface="宋体" panose="02010600030101010101" pitchFamily="2" charset="-122"/>
                <a:sym typeface="+mn-ea"/>
              </a:rPr>
              <a:t>        </a:t>
            </a:r>
            <a:r>
              <a:rPr lang="zh-CN">
                <a:ea typeface="宋体" panose="02010600030101010101" pitchFamily="2" charset="-122"/>
                <a:sym typeface="+mn-ea"/>
              </a:rPr>
              <a:t>二、舆情监测</a:t>
            </a:r>
            <a:r>
              <a:rPr lang="en-US" altLang="zh-CN" b="1">
                <a:latin typeface="楷体" panose="02010609060101010101" charset="-122"/>
                <a:ea typeface="楷体" panose="02010609060101010101" charset="-122"/>
                <a:cs typeface="楷体" panose="02010609060101010101" charset="-122"/>
                <a:sym typeface="+mn-ea"/>
              </a:rPr>
              <a:t>	                 </a:t>
            </a:r>
            <a:r>
              <a:rPr lang="zh-CN" altLang="en-US">
                <a:solidFill>
                  <a:srgbClr val="FF0000"/>
                </a:solidFill>
                <a:ea typeface="宋体" panose="02010600030101010101" pitchFamily="2" charset="-122"/>
                <a:sym typeface="+mn-ea"/>
              </a:rPr>
              <a:t>《工作规范》未明确细则</a:t>
            </a:r>
            <a:endParaRPr lang="en-US" altLang="zh-CN" b="1">
              <a:latin typeface="楷体" panose="02010609060101010101" charset="-122"/>
              <a:ea typeface="楷体" panose="02010609060101010101" charset="-122"/>
              <a:cs typeface="楷体" panose="02010609060101010101" charset="-122"/>
              <a:sym typeface="+mn-ea"/>
            </a:endParaRPr>
          </a:p>
          <a:p>
            <a:pPr indent="0" algn="just">
              <a:lnSpc>
                <a:spcPct val="120000"/>
              </a:lnSpc>
              <a:spcBef>
                <a:spcPts val="0"/>
              </a:spcBef>
              <a:spcAft>
                <a:spcPts val="0"/>
              </a:spcAft>
            </a:pPr>
            <a:r>
              <a:rPr lang="en-US" altLang="zh-CN" sz="1600">
                <a:latin typeface="宋体" panose="02010600030101010101" pitchFamily="2" charset="-122"/>
                <a:ea typeface="宋体" panose="02010600030101010101" pitchFamily="2" charset="-122"/>
                <a:cs typeface="宋体" panose="02010600030101010101" pitchFamily="2" charset="-122"/>
                <a:sym typeface="+mn-ea"/>
              </a:rPr>
              <a:t>    学校结核病疫情具有高度社会敏感性，容易成为媒体关注的焦点。疾病预防控制机构除通过主动监测发现学校结核病病例外，还应与当地舆情监测部门（如卫生健康、宣传或公安部门等）合作，充分利用各种渠道获得舆情信息，及时发现并核实学校肺结核病例和疫情信息，以便尽早规范处置疫情，及时应对舆情，平息社会恐慌，维护社会稳定</a:t>
            </a:r>
            <a:r>
              <a:rPr lang="zh-CN" altLang="en-US" sz="1600">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20000"/>
              </a:lnSpc>
              <a:spcBef>
                <a:spcPts val="0"/>
              </a:spcBef>
              <a:spcAft>
                <a:spcPts val="0"/>
              </a:spcAft>
            </a:pPr>
            <a:r>
              <a:rPr lang="en-US" altLang="zh-CN" sz="1600">
                <a:latin typeface="宋体" panose="02010600030101010101" pitchFamily="2" charset="-122"/>
                <a:ea typeface="宋体" panose="02010600030101010101" pitchFamily="2" charset="-122"/>
                <a:cs typeface="宋体" panose="02010600030101010101" pitchFamily="2" charset="-122"/>
                <a:sym typeface="+mn-ea"/>
              </a:rPr>
              <a:t>    </a:t>
            </a:r>
            <a:r>
              <a:rPr lang="zh-CN" altLang="en-US" sz="1600">
                <a:latin typeface="宋体" panose="02010600030101010101" pitchFamily="2" charset="-122"/>
                <a:ea typeface="宋体" panose="02010600030101010101" pitchFamily="2" charset="-122"/>
                <a:cs typeface="宋体" panose="02010600030101010101" pitchFamily="2" charset="-122"/>
                <a:sym typeface="+mn-ea"/>
              </a:rPr>
              <a:t>具体方法主要包括人工法、智能法，详见《指南》。</a:t>
            </a:r>
            <a:endParaRPr lang="zh-CN" altLang="en-US" sz="160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13" name="AutoShape 12"/>
          <p:cNvSpPr>
            <a:spLocks noChangeArrowheads="1"/>
          </p:cNvSpPr>
          <p:nvPr/>
        </p:nvSpPr>
        <p:spPr bwMode="auto">
          <a:xfrm>
            <a:off x="-36195" y="990600"/>
            <a:ext cx="1016635" cy="481330"/>
          </a:xfrm>
          <a:prstGeom prst="homePlate">
            <a:avLst>
              <a:gd name="adj" fmla="val 63872"/>
            </a:avLst>
          </a:prstGeom>
          <a:solidFill>
            <a:srgbClr val="C00000"/>
          </a:solidFill>
          <a:ln w="9525">
            <a:noFill/>
            <a:miter lim="800000"/>
          </a:ln>
        </p:spPr>
        <p:txBody>
          <a:bodyPr wrap="none" lIns="91472" tIns="45736" rIns="91472" bIns="45736" anchor="ctr"/>
          <a:p>
            <a:pPr algn="ctr"/>
            <a:r>
              <a:rPr lang="zh-CN" altLang="en-US" sz="1400" b="1" dirty="0">
                <a:solidFill>
                  <a:prstClr val="white"/>
                </a:solidFill>
                <a:latin typeface="微软雅黑" panose="020B0503020204020204" pitchFamily="34" charset="-122"/>
                <a:ea typeface="微软雅黑" panose="020B0503020204020204" pitchFamily="34" charset="-122"/>
                <a:sym typeface="+mn-ea"/>
              </a:rPr>
              <a:t>《指南》</a:t>
            </a:r>
            <a:endParaRPr lang="zh-CN" altLang="en-US" sz="1400" b="1" dirty="0">
              <a:solidFill>
                <a:prstClr val="white"/>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756920" y="699770"/>
            <a:ext cx="8088630" cy="2056130"/>
          </a:xfrm>
          <a:prstGeom prst="rect">
            <a:avLst/>
          </a:prstGeom>
          <a:noFill/>
          <a:ln w="9525">
            <a:noFill/>
          </a:ln>
        </p:spPr>
        <p:txBody>
          <a:bodyPr wrap="square">
            <a:spAutoFit/>
          </a:bodyPr>
          <a:p>
            <a:pPr indent="0" algn="ctr"/>
            <a:r>
              <a:rPr lang="zh-CN" sz="2400" b="1">
                <a:ea typeface="宋体" panose="02010600030101010101" pitchFamily="2" charset="-122"/>
              </a:rPr>
              <a:t>疫情主动监测与信息反馈</a:t>
            </a:r>
            <a:endParaRPr lang="zh-CN" sz="2400" b="1">
              <a:ea typeface="宋体" panose="02010600030101010101" pitchFamily="2" charset="-122"/>
            </a:endParaRPr>
          </a:p>
          <a:p>
            <a:pPr indent="0">
              <a:lnSpc>
                <a:spcPct val="150000"/>
              </a:lnSpc>
            </a:pPr>
            <a:r>
              <a:rPr lang="zh-CN">
                <a:ea typeface="宋体" panose="02010600030101010101" pitchFamily="2" charset="-122"/>
                <a:sym typeface="+mn-ea"/>
              </a:rPr>
              <a:t> </a:t>
            </a:r>
            <a:r>
              <a:rPr lang="en-US" altLang="zh-CN">
                <a:ea typeface="宋体" panose="02010600030101010101" pitchFamily="2" charset="-122"/>
                <a:sym typeface="+mn-ea"/>
              </a:rPr>
              <a:t>        </a:t>
            </a:r>
            <a:r>
              <a:rPr lang="zh-CN">
                <a:ea typeface="宋体" panose="02010600030101010101" pitchFamily="2" charset="-122"/>
                <a:sym typeface="+mn-ea"/>
              </a:rPr>
              <a:t>三、信息反馈</a:t>
            </a:r>
            <a:r>
              <a:rPr lang="en-US" altLang="zh-CN" b="1">
                <a:latin typeface="楷体" panose="02010609060101010101" charset="-122"/>
                <a:ea typeface="楷体" panose="02010609060101010101" charset="-122"/>
                <a:cs typeface="楷体" panose="02010609060101010101" charset="-122"/>
                <a:sym typeface="+mn-ea"/>
              </a:rPr>
              <a:t>                       	</a:t>
            </a:r>
            <a:endParaRPr lang="en-US" altLang="zh-CN" b="1">
              <a:latin typeface="楷体" panose="02010609060101010101" charset="-122"/>
              <a:ea typeface="楷体" panose="02010609060101010101" charset="-122"/>
              <a:cs typeface="楷体" panose="02010609060101010101" charset="-122"/>
              <a:sym typeface="+mn-ea"/>
            </a:endParaRPr>
          </a:p>
          <a:p>
            <a:pPr indent="0" algn="just">
              <a:lnSpc>
                <a:spcPct val="120000"/>
              </a:lnSpc>
              <a:spcBef>
                <a:spcPts val="0"/>
              </a:spcBef>
              <a:spcAft>
                <a:spcPts val="0"/>
              </a:spcAft>
            </a:pPr>
            <a:r>
              <a:rPr lang="en-US" altLang="zh-CN" sz="1600">
                <a:latin typeface="宋体" panose="02010600030101010101" pitchFamily="2" charset="-122"/>
                <a:ea typeface="宋体" panose="02010600030101010101" pitchFamily="2" charset="-122"/>
                <a:cs typeface="宋体" panose="02010600030101010101" pitchFamily="2" charset="-122"/>
                <a:sym typeface="+mn-ea"/>
              </a:rPr>
              <a:t>    </a:t>
            </a:r>
            <a:r>
              <a:rPr lang="zh-CN" altLang="en-US" sz="1600" b="1">
                <a:latin typeface="楷体" panose="02010609060101010101" charset="-122"/>
                <a:ea typeface="楷体" panose="02010609060101010101" charset="-122"/>
                <a:cs typeface="楷体" panose="02010609060101010101" charset="-122"/>
                <a:sym typeface="+mn-ea"/>
              </a:rPr>
              <a:t>（一</a:t>
            </a:r>
            <a:r>
              <a:rPr lang="en-US" altLang="zh-CN" sz="1600" b="1">
                <a:latin typeface="楷体" panose="02010609060101010101" charset="-122"/>
                <a:ea typeface="楷体" panose="02010609060101010101" charset="-122"/>
                <a:cs typeface="楷体" panose="02010609060101010101" charset="-122"/>
                <a:sym typeface="+mn-ea"/>
              </a:rPr>
              <a:t>）学校</a:t>
            </a:r>
            <a:endParaRPr lang="en-US" altLang="zh-CN" sz="1600" b="1">
              <a:latin typeface="楷体" panose="02010609060101010101" charset="-122"/>
              <a:ea typeface="楷体" panose="02010609060101010101" charset="-122"/>
              <a:cs typeface="楷体" panose="02010609060101010101" charset="-122"/>
              <a:sym typeface="+mn-ea"/>
            </a:endParaRPr>
          </a:p>
          <a:p>
            <a:pPr indent="0" algn="just">
              <a:lnSpc>
                <a:spcPct val="120000"/>
              </a:lnSpc>
              <a:spcBef>
                <a:spcPts val="0"/>
              </a:spcBef>
              <a:spcAft>
                <a:spcPts val="0"/>
              </a:spcAft>
            </a:pPr>
            <a:r>
              <a:rPr lang="en-US" altLang="zh-CN" sz="1600" b="1">
                <a:latin typeface="楷体" panose="02010609060101010101" charset="-122"/>
                <a:ea typeface="楷体" panose="02010609060101010101" charset="-122"/>
                <a:cs typeface="楷体" panose="02010609060101010101" charset="-122"/>
                <a:sym typeface="+mn-ea"/>
              </a:rPr>
              <a:t>    </a:t>
            </a:r>
            <a:r>
              <a:rPr sz="1600">
                <a:latin typeface="宋体" panose="02010600030101010101" pitchFamily="2" charset="-122"/>
                <a:ea typeface="宋体" panose="02010600030101010101" pitchFamily="2" charset="-122"/>
                <a:cs typeface="宋体" panose="02010600030101010101" pitchFamily="2" charset="-122"/>
                <a:sym typeface="+mn-ea"/>
              </a:rPr>
              <a:t>通过因病缺勤病因追查或其他途径发现肺结核或疑似肺结核病例，学校传染病疫情报告人应当以简单方便的通讯方式（如电话、传真等），在24小时内向属地县（区）级疾病预防控制机构报告。</a:t>
            </a:r>
            <a:endParaRPr lang="zh-CN" altLang="en-US" sz="1600">
              <a:latin typeface="宋体" panose="02010600030101010101" pitchFamily="2" charset="-122"/>
              <a:ea typeface="宋体" panose="02010600030101010101" pitchFamily="2" charset="-122"/>
              <a:cs typeface="宋体" panose="02010600030101010101" pitchFamily="2" charset="-122"/>
              <a:sym typeface="+mn-ea"/>
            </a:endParaRPr>
          </a:p>
        </p:txBody>
      </p:sp>
      <p:graphicFrame>
        <p:nvGraphicFramePr>
          <p:cNvPr id="2" name="表格 1"/>
          <p:cNvGraphicFramePr/>
          <p:nvPr>
            <p:custDataLst>
              <p:tags r:id="rId2"/>
            </p:custDataLst>
          </p:nvPr>
        </p:nvGraphicFramePr>
        <p:xfrm>
          <a:off x="1619885" y="2900045"/>
          <a:ext cx="6345555" cy="1637665"/>
        </p:xfrm>
        <a:graphic>
          <a:graphicData uri="http://schemas.openxmlformats.org/drawingml/2006/table">
            <a:tbl>
              <a:tblPr firstRow="1" bandRow="1">
                <a:tableStyleId>{5C22544A-7EE6-4342-B048-85BDC9FD1C3A}</a:tableStyleId>
              </a:tblPr>
              <a:tblGrid>
                <a:gridCol w="1353185"/>
                <a:gridCol w="2877185"/>
                <a:gridCol w="2115185"/>
              </a:tblGrid>
              <a:tr h="365760">
                <a:tc>
                  <a:txBody>
                    <a:bodyPr/>
                    <a:p>
                      <a:pPr algn="ctr">
                        <a:buNone/>
                      </a:pPr>
                      <a:r>
                        <a:rPr lang="zh-CN" altLang="en-US"/>
                        <a:t>内容</a:t>
                      </a:r>
                      <a:endParaRPr lang="zh-CN" altLang="en-US"/>
                    </a:p>
                  </a:txBody>
                  <a:tcPr anchor="ctr" anchorCtr="0"/>
                </a:tc>
                <a:tc>
                  <a:txBody>
                    <a:bodyPr/>
                    <a:p>
                      <a:pPr algn="ctr">
                        <a:buNone/>
                      </a:pPr>
                      <a:r>
                        <a:rPr lang="zh-CN" altLang="en-US"/>
                        <a:t>《指南》</a:t>
                      </a:r>
                      <a:endParaRPr lang="zh-CN" altLang="en-US"/>
                    </a:p>
                  </a:txBody>
                  <a:tcPr anchor="ctr" anchorCtr="0"/>
                </a:tc>
                <a:tc>
                  <a:txBody>
                    <a:bodyPr/>
                    <a:p>
                      <a:pPr algn="ctr">
                        <a:buNone/>
                      </a:pPr>
                      <a:r>
                        <a:rPr lang="zh-CN" altLang="en-US" sz="1800">
                          <a:sym typeface="+mn-ea"/>
                        </a:rPr>
                        <a:t>《工作规范》</a:t>
                      </a:r>
                      <a:endParaRPr lang="zh-CN" altLang="en-US"/>
                    </a:p>
                  </a:txBody>
                  <a:tcPr anchor="ctr" anchorCtr="0"/>
                </a:tc>
              </a:tr>
              <a:tr h="357505">
                <a:tc>
                  <a:txBody>
                    <a:bodyPr/>
                    <a:p>
                      <a:pPr algn="ctr">
                        <a:buNone/>
                      </a:pPr>
                      <a:r>
                        <a:rPr lang="zh-CN" altLang="en-US" sz="1400">
                          <a:latin typeface="楷体" panose="02010609060101010101" charset="-122"/>
                          <a:ea typeface="楷体" panose="02010609060101010101" charset="-122"/>
                        </a:rPr>
                        <a:t>报告反馈时限</a:t>
                      </a:r>
                      <a:endParaRPr lang="zh-CN" altLang="en-US" sz="1400">
                        <a:latin typeface="楷体" panose="02010609060101010101" charset="-122"/>
                        <a:ea typeface="楷体" panose="02010609060101010101" charset="-122"/>
                      </a:endParaRPr>
                    </a:p>
                  </a:txBody>
                  <a:tcPr anchor="ctr" anchorCtr="0"/>
                </a:tc>
                <a:tc>
                  <a:txBody>
                    <a:bodyPr/>
                    <a:p>
                      <a:pPr algn="l">
                        <a:buNone/>
                      </a:pPr>
                      <a:r>
                        <a:rPr lang="en-US" altLang="zh-CN" sz="1000">
                          <a:solidFill>
                            <a:srgbClr val="FF0000"/>
                          </a:solidFill>
                          <a:latin typeface="宋体" panose="02010600030101010101" pitchFamily="2" charset="-122"/>
                          <a:ea typeface="宋体" panose="02010600030101010101" pitchFamily="2" charset="-122"/>
                          <a:cs typeface="宋体" panose="02010600030101010101" pitchFamily="2" charset="-122"/>
                        </a:rPr>
                        <a:t>24</a:t>
                      </a:r>
                      <a:r>
                        <a:rPr lang="zh-CN" altLang="en-US" sz="1000">
                          <a:solidFill>
                            <a:srgbClr val="FF0000"/>
                          </a:solidFill>
                          <a:latin typeface="宋体" panose="02010600030101010101" pitchFamily="2" charset="-122"/>
                          <a:ea typeface="宋体" panose="02010600030101010101" pitchFamily="2" charset="-122"/>
                          <a:cs typeface="宋体" panose="02010600030101010101" pitchFamily="2" charset="-122"/>
                        </a:rPr>
                        <a:t>小时内</a:t>
                      </a:r>
                      <a:endParaRPr lang="zh-CN" altLang="en-US" sz="100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anchor="ctr" anchorCtr="0"/>
                </a:tc>
                <a:tc>
                  <a:txBody>
                    <a:bodyPr/>
                    <a:p>
                      <a:pPr algn="l">
                        <a:buNone/>
                      </a:pPr>
                      <a:r>
                        <a:rPr lang="zh-CN" altLang="en-US" sz="1000">
                          <a:solidFill>
                            <a:srgbClr val="FF0000"/>
                          </a:solidFill>
                          <a:latin typeface="宋体" panose="02010600030101010101" pitchFamily="2" charset="-122"/>
                          <a:ea typeface="宋体" panose="02010600030101010101" pitchFamily="2" charset="-122"/>
                        </a:rPr>
                        <a:t>及时</a:t>
                      </a:r>
                      <a:endParaRPr lang="zh-CN" altLang="en-US" sz="1000">
                        <a:solidFill>
                          <a:srgbClr val="FF0000"/>
                        </a:solidFill>
                        <a:latin typeface="宋体" panose="02010600030101010101" pitchFamily="2" charset="-122"/>
                        <a:ea typeface="宋体" panose="02010600030101010101" pitchFamily="2" charset="-122"/>
                      </a:endParaRPr>
                    </a:p>
                  </a:txBody>
                  <a:tcPr anchor="ctr" anchorCtr="0"/>
                </a:tc>
              </a:tr>
              <a:tr h="357505">
                <a:tc>
                  <a:txBody>
                    <a:bodyPr/>
                    <a:p>
                      <a:pPr algn="ctr">
                        <a:buNone/>
                      </a:pPr>
                      <a:r>
                        <a:rPr lang="zh-CN" altLang="en-US" sz="1400">
                          <a:latin typeface="楷体" panose="02010609060101010101" charset="-122"/>
                          <a:ea typeface="楷体" panose="02010609060101010101" charset="-122"/>
                        </a:rPr>
                        <a:t>报告反馈对象</a:t>
                      </a:r>
                      <a:endParaRPr lang="zh-CN" altLang="en-US" sz="1400">
                        <a:latin typeface="楷体" panose="02010609060101010101" charset="-122"/>
                        <a:ea typeface="楷体" panose="02010609060101010101" charset="-122"/>
                      </a:endParaRPr>
                    </a:p>
                  </a:txBody>
                  <a:tcPr anchor="ctr" anchorCtr="0"/>
                </a:tc>
                <a:tc>
                  <a:txBody>
                    <a:bodyPr/>
                    <a:p>
                      <a:pPr algn="l">
                        <a:buNone/>
                      </a:pPr>
                      <a:r>
                        <a:rPr sz="1000">
                          <a:latin typeface="宋体" panose="02010600030101010101" pitchFamily="2" charset="-122"/>
                          <a:ea typeface="宋体" panose="02010600030101010101" pitchFamily="2" charset="-122"/>
                          <a:cs typeface="宋体" panose="02010600030101010101" pitchFamily="2" charset="-122"/>
                          <a:sym typeface="+mn-ea"/>
                        </a:rPr>
                        <a:t>县（区）级疾病预防控制机构</a:t>
                      </a:r>
                      <a:endParaRPr lang="zh-CN" altLang="en-US" sz="100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txBody>
                  <a:tcPr anchor="ctr" anchorCtr="0"/>
                </a:tc>
                <a:tc>
                  <a:txBody>
                    <a:bodyPr/>
                    <a:p>
                      <a:pPr algn="l">
                        <a:buNone/>
                      </a:pPr>
                      <a:r>
                        <a:rPr lang="zh-CN" altLang="en-US" sz="1000">
                          <a:solidFill>
                            <a:schemeClr val="tx1"/>
                          </a:solidFill>
                          <a:latin typeface="宋体" panose="02010600030101010101" pitchFamily="2" charset="-122"/>
                          <a:ea typeface="宋体" panose="02010600030101010101" pitchFamily="2" charset="-122"/>
                        </a:rPr>
                        <a:t>属地疾病预防控制机构</a:t>
                      </a:r>
                      <a:r>
                        <a:rPr lang="zh-CN" altLang="en-US" sz="1000">
                          <a:solidFill>
                            <a:srgbClr val="FF0000"/>
                          </a:solidFill>
                          <a:latin typeface="宋体" panose="02010600030101010101" pitchFamily="2" charset="-122"/>
                          <a:ea typeface="宋体" panose="02010600030101010101" pitchFamily="2" charset="-122"/>
                        </a:rPr>
                        <a:t>和教育行政部门报告</a:t>
                      </a:r>
                      <a:endParaRPr lang="zh-CN" altLang="en-US" sz="1000">
                        <a:solidFill>
                          <a:srgbClr val="FF0000"/>
                        </a:solidFill>
                        <a:latin typeface="宋体" panose="02010600030101010101" pitchFamily="2" charset="-122"/>
                        <a:ea typeface="宋体" panose="02010600030101010101" pitchFamily="2" charset="-122"/>
                      </a:endParaRPr>
                    </a:p>
                  </a:txBody>
                  <a:tcPr anchor="ctr" anchorCtr="0"/>
                </a:tc>
              </a:tr>
              <a:tr h="357505">
                <a:tc>
                  <a:txBody>
                    <a:bodyPr/>
                    <a:p>
                      <a:pPr algn="ctr">
                        <a:buNone/>
                      </a:pPr>
                      <a:r>
                        <a:rPr lang="zh-CN" altLang="en-US" sz="1400">
                          <a:latin typeface="楷体" panose="02010609060101010101" charset="-122"/>
                          <a:ea typeface="楷体" panose="02010609060101010101" charset="-122"/>
                        </a:rPr>
                        <a:t>报告反馈方式</a:t>
                      </a:r>
                      <a:endParaRPr lang="zh-CN" altLang="en-US" sz="1400">
                        <a:latin typeface="楷体" panose="02010609060101010101" charset="-122"/>
                        <a:ea typeface="楷体" panose="02010609060101010101" charset="-122"/>
                      </a:endParaRPr>
                    </a:p>
                  </a:txBody>
                  <a:tcPr anchor="ctr" anchorCtr="0"/>
                </a:tc>
                <a:tc>
                  <a:txBody>
                    <a:bodyPr/>
                    <a:p>
                      <a:pPr algn="l">
                        <a:buNone/>
                      </a:pPr>
                      <a:r>
                        <a:rPr sz="1000">
                          <a:latin typeface="宋体" panose="02010600030101010101" pitchFamily="2" charset="-122"/>
                          <a:ea typeface="宋体" panose="02010600030101010101" pitchFamily="2" charset="-122"/>
                          <a:cs typeface="宋体" panose="02010600030101010101" pitchFamily="2" charset="-122"/>
                          <a:sym typeface="+mn-ea"/>
                        </a:rPr>
                        <a:t>以简单方便的通讯方式（如电话、传真等）</a:t>
                      </a:r>
                      <a:endParaRPr lang="zh-CN" altLang="en-US" sz="100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txBody>
                  <a:tcPr anchor="ctr" anchorCtr="0"/>
                </a:tc>
                <a:tc>
                  <a:txBody>
                    <a:bodyPr/>
                    <a:p>
                      <a:pPr algn="l">
                        <a:buNone/>
                      </a:pPr>
                      <a:r>
                        <a:rPr lang="zh-CN" altLang="en-US" sz="1000">
                          <a:solidFill>
                            <a:srgbClr val="FF0000"/>
                          </a:solidFill>
                          <a:latin typeface="宋体" panose="02010600030101010101" pitchFamily="2" charset="-122"/>
                          <a:ea typeface="宋体" panose="02010600030101010101" pitchFamily="2" charset="-122"/>
                        </a:rPr>
                        <a:t>未明确表述</a:t>
                      </a:r>
                      <a:endParaRPr lang="zh-CN" altLang="en-US" sz="1000">
                        <a:solidFill>
                          <a:srgbClr val="FF0000"/>
                        </a:solidFill>
                        <a:latin typeface="宋体" panose="02010600030101010101" pitchFamily="2" charset="-122"/>
                        <a:ea typeface="宋体" panose="02010600030101010101" pitchFamily="2" charset="-122"/>
                      </a:endParaRPr>
                    </a:p>
                  </a:txBody>
                  <a:tcPr anchor="ctr" anchorCtr="0"/>
                </a:tc>
              </a:tr>
            </a:tbl>
          </a:graphicData>
        </a:graphic>
      </p:graphicFrame>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13" name="AutoShape 12"/>
          <p:cNvSpPr>
            <a:spLocks noChangeArrowheads="1"/>
          </p:cNvSpPr>
          <p:nvPr/>
        </p:nvSpPr>
        <p:spPr bwMode="auto">
          <a:xfrm>
            <a:off x="-36195" y="990600"/>
            <a:ext cx="1016635" cy="481330"/>
          </a:xfrm>
          <a:prstGeom prst="homePlate">
            <a:avLst>
              <a:gd name="adj" fmla="val 63872"/>
            </a:avLst>
          </a:prstGeom>
          <a:solidFill>
            <a:srgbClr val="C00000"/>
          </a:solidFill>
          <a:ln w="9525">
            <a:noFill/>
            <a:miter lim="800000"/>
          </a:ln>
        </p:spPr>
        <p:txBody>
          <a:bodyPr wrap="none" lIns="91472" tIns="45736" rIns="91472" bIns="45736" anchor="ctr"/>
          <a:p>
            <a:pPr algn="ctr"/>
            <a:r>
              <a:rPr lang="zh-CN" altLang="en-US" sz="1400" b="1" dirty="0">
                <a:solidFill>
                  <a:prstClr val="white"/>
                </a:solidFill>
                <a:latin typeface="微软雅黑" panose="020B0503020204020204" pitchFamily="34" charset="-122"/>
                <a:ea typeface="微软雅黑" panose="020B0503020204020204" pitchFamily="34" charset="-122"/>
                <a:sym typeface="+mn-ea"/>
              </a:rPr>
              <a:t>《指南》</a:t>
            </a:r>
            <a:endParaRPr lang="zh-CN" altLang="en-US" sz="1400" b="1" dirty="0">
              <a:solidFill>
                <a:prstClr val="white"/>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756920" y="699770"/>
            <a:ext cx="8088630" cy="4415790"/>
          </a:xfrm>
          <a:prstGeom prst="rect">
            <a:avLst/>
          </a:prstGeom>
          <a:noFill/>
          <a:ln w="9525">
            <a:noFill/>
          </a:ln>
        </p:spPr>
        <p:txBody>
          <a:bodyPr wrap="square">
            <a:spAutoFit/>
          </a:bodyPr>
          <a:p>
            <a:pPr indent="0" algn="ctr"/>
            <a:r>
              <a:rPr lang="zh-CN" sz="2400" b="1">
                <a:ea typeface="宋体" panose="02010600030101010101" pitchFamily="2" charset="-122"/>
              </a:rPr>
              <a:t>疫情主动监测与信息反馈</a:t>
            </a:r>
            <a:endParaRPr lang="zh-CN" sz="2400" b="1">
              <a:ea typeface="宋体" panose="02010600030101010101" pitchFamily="2" charset="-122"/>
            </a:endParaRPr>
          </a:p>
          <a:p>
            <a:pPr indent="0">
              <a:lnSpc>
                <a:spcPct val="150000"/>
              </a:lnSpc>
            </a:pPr>
            <a:r>
              <a:rPr lang="zh-CN">
                <a:ea typeface="宋体" panose="02010600030101010101" pitchFamily="2" charset="-122"/>
                <a:sym typeface="+mn-ea"/>
              </a:rPr>
              <a:t> </a:t>
            </a:r>
            <a:r>
              <a:rPr lang="en-US" altLang="zh-CN">
                <a:ea typeface="宋体" panose="02010600030101010101" pitchFamily="2" charset="-122"/>
                <a:sym typeface="+mn-ea"/>
              </a:rPr>
              <a:t>        </a:t>
            </a:r>
            <a:r>
              <a:rPr lang="zh-CN">
                <a:ea typeface="宋体" panose="02010600030101010101" pitchFamily="2" charset="-122"/>
                <a:sym typeface="+mn-ea"/>
              </a:rPr>
              <a:t>三、信息反馈</a:t>
            </a:r>
            <a:r>
              <a:rPr lang="en-US" altLang="zh-CN" b="1">
                <a:latin typeface="楷体" panose="02010609060101010101" charset="-122"/>
                <a:ea typeface="楷体" panose="02010609060101010101" charset="-122"/>
                <a:cs typeface="楷体" panose="02010609060101010101" charset="-122"/>
                <a:sym typeface="+mn-ea"/>
              </a:rPr>
              <a:t>                         </a:t>
            </a:r>
            <a:endParaRPr lang="en-US" altLang="zh-CN" b="1">
              <a:latin typeface="楷体" panose="02010609060101010101" charset="-122"/>
              <a:ea typeface="楷体" panose="02010609060101010101" charset="-122"/>
              <a:cs typeface="楷体" panose="02010609060101010101" charset="-122"/>
              <a:sym typeface="+mn-ea"/>
            </a:endParaRPr>
          </a:p>
          <a:p>
            <a:pPr indent="0" algn="just">
              <a:lnSpc>
                <a:spcPct val="120000"/>
              </a:lnSpc>
              <a:spcBef>
                <a:spcPts val="0"/>
              </a:spcBef>
              <a:spcAft>
                <a:spcPts val="0"/>
              </a:spcAft>
            </a:pPr>
            <a:r>
              <a:rPr lang="en-US" altLang="zh-CN" sz="1600">
                <a:latin typeface="宋体" panose="02010600030101010101" pitchFamily="2" charset="-122"/>
                <a:ea typeface="宋体" panose="02010600030101010101" pitchFamily="2" charset="-122"/>
                <a:cs typeface="宋体" panose="02010600030101010101" pitchFamily="2" charset="-122"/>
                <a:sym typeface="+mn-ea"/>
              </a:rPr>
              <a:t>   </a:t>
            </a:r>
            <a:r>
              <a:rPr lang="zh-CN" altLang="en-US" sz="1600" b="1">
                <a:latin typeface="楷体" panose="02010609060101010101" charset="-122"/>
                <a:ea typeface="楷体" panose="02010609060101010101" charset="-122"/>
                <a:cs typeface="楷体" panose="02010609060101010101" charset="-122"/>
                <a:sym typeface="+mn-ea"/>
              </a:rPr>
              <a:t>（二</a:t>
            </a:r>
            <a:r>
              <a:rPr lang="en-US" altLang="zh-CN" sz="1600" b="1">
                <a:latin typeface="楷体" panose="02010609060101010101" charset="-122"/>
                <a:ea typeface="楷体" panose="02010609060101010101" charset="-122"/>
                <a:cs typeface="楷体" panose="02010609060101010101" charset="-122"/>
                <a:sym typeface="+mn-ea"/>
              </a:rPr>
              <a:t>）县（区）级疾病预防控制机构</a:t>
            </a:r>
            <a:endParaRPr lang="en-US" altLang="zh-CN"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20000"/>
              </a:lnSpc>
              <a:spcBef>
                <a:spcPts val="0"/>
              </a:spcBef>
              <a:spcAft>
                <a:spcPts val="0"/>
              </a:spcAft>
            </a:pPr>
            <a:r>
              <a:rPr lang="en-US" altLang="zh-CN" sz="1600">
                <a:latin typeface="宋体" panose="02010600030101010101" pitchFamily="2" charset="-122"/>
                <a:ea typeface="宋体" panose="02010600030101010101" pitchFamily="2" charset="-122"/>
                <a:cs typeface="宋体" panose="02010600030101010101" pitchFamily="2" charset="-122"/>
                <a:sym typeface="+mn-ea"/>
              </a:rPr>
              <a:t>    </a:t>
            </a:r>
            <a:r>
              <a:rPr lang="zh-CN" altLang="en-US" sz="1600">
                <a:latin typeface="宋体" panose="02010600030101010101" pitchFamily="2" charset="-122"/>
                <a:ea typeface="宋体" panose="02010600030101010101" pitchFamily="2" charset="-122"/>
                <a:cs typeface="宋体" panose="02010600030101010101" pitchFamily="2" charset="-122"/>
                <a:sym typeface="+mn-ea"/>
              </a:rPr>
              <a:t>1．本地学校的学生/教职员工患者的信息反馈。应在获知患者信息后的24小时内向病例所在学校通报，并向学校发送《学校结核病病例处置告知书》。</a:t>
            </a:r>
            <a:endParaRPr lang="zh-CN" altLang="en-US"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20000"/>
              </a:lnSpc>
              <a:spcBef>
                <a:spcPts val="0"/>
              </a:spcBef>
              <a:spcAft>
                <a:spcPts val="0"/>
              </a:spcAft>
            </a:pPr>
            <a:r>
              <a:rPr lang="en-US" altLang="zh-CN" sz="1600">
                <a:latin typeface="宋体" panose="02010600030101010101" pitchFamily="2" charset="-122"/>
                <a:ea typeface="宋体" panose="02010600030101010101" pitchFamily="2" charset="-122"/>
                <a:cs typeface="宋体" panose="02010600030101010101" pitchFamily="2" charset="-122"/>
                <a:sym typeface="+mn-ea"/>
              </a:rPr>
              <a:t>    </a:t>
            </a:r>
            <a:r>
              <a:rPr lang="zh-CN" altLang="en-US" sz="1600">
                <a:latin typeface="宋体" panose="02010600030101010101" pitchFamily="2" charset="-122"/>
                <a:ea typeface="宋体" panose="02010600030101010101" pitchFamily="2" charset="-122"/>
                <a:cs typeface="宋体" panose="02010600030101010101" pitchFamily="2" charset="-122"/>
                <a:sym typeface="+mn-ea"/>
              </a:rPr>
              <a:t>2．非本地学校的学生/教职员工患者的信息反馈。应填写《跨区域学生肺结核患者告知单》，并在获知患者信息后的48小时内通过电话、网络、传真、邮件等形式向学校所在地疾病预防控制机构通报，必要时可由上级疾病预防控制机构逐级通报相关信息。</a:t>
            </a:r>
            <a:r>
              <a:rPr lang="en-US" altLang="zh-CN" sz="1600">
                <a:latin typeface="宋体" panose="02010600030101010101" pitchFamily="2" charset="-122"/>
                <a:ea typeface="宋体" panose="02010600030101010101" pitchFamily="2" charset="-122"/>
                <a:cs typeface="宋体" panose="02010600030101010101" pitchFamily="2" charset="-122"/>
                <a:sym typeface="+mn-ea"/>
              </a:rPr>
              <a:t>   </a:t>
            </a:r>
            <a:endParaRPr lang="en-US" altLang="zh-CN"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20000"/>
              </a:lnSpc>
              <a:spcBef>
                <a:spcPts val="0"/>
              </a:spcBef>
              <a:spcAft>
                <a:spcPts val="0"/>
              </a:spcAft>
            </a:pPr>
            <a:r>
              <a:rPr lang="en-US" altLang="zh-CN" sz="1600">
                <a:latin typeface="宋体" panose="02010600030101010101" pitchFamily="2" charset="-122"/>
                <a:ea typeface="宋体" panose="02010600030101010101" pitchFamily="2" charset="-122"/>
                <a:cs typeface="宋体" panose="02010600030101010101" pitchFamily="2" charset="-122"/>
                <a:sym typeface="+mn-ea"/>
              </a:rPr>
              <a:t>    </a:t>
            </a:r>
            <a:r>
              <a:rPr lang="zh-CN" altLang="en-US" sz="1600">
                <a:latin typeface="宋体" panose="02010600030101010101" pitchFamily="2" charset="-122"/>
                <a:ea typeface="宋体" panose="02010600030101010101" pitchFamily="2" charset="-122"/>
                <a:cs typeface="宋体" panose="02010600030101010101" pitchFamily="2" charset="-122"/>
                <a:sym typeface="+mn-ea"/>
              </a:rPr>
              <a:t>3．学校结核病散发疫情的信息报告。疾病预防控制机构发现同一学校同一学期出现3例及以上有流行病学关联病例的散发疫情时，应在24小时向同级卫生健康行政部门和上级疾病预防控制机构报告，并向学校反馈。 </a:t>
            </a:r>
            <a:endParaRPr lang="zh-CN" altLang="en-US"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20000"/>
              </a:lnSpc>
              <a:spcBef>
                <a:spcPts val="0"/>
              </a:spcBef>
              <a:spcAft>
                <a:spcPts val="0"/>
              </a:spcAft>
            </a:pPr>
            <a:r>
              <a:rPr lang="zh-CN" altLang="en-US" sz="1600">
                <a:latin typeface="宋体" panose="02010600030101010101" pitchFamily="2" charset="-122"/>
                <a:ea typeface="宋体" panose="02010600030101010101" pitchFamily="2" charset="-122"/>
                <a:cs typeface="宋体" panose="02010600030101010101" pitchFamily="2" charset="-122"/>
                <a:sym typeface="+mn-ea"/>
              </a:rPr>
              <a:t> </a:t>
            </a:r>
            <a:r>
              <a:rPr lang="en-US" altLang="zh-CN" sz="1600">
                <a:latin typeface="宋体" panose="02010600030101010101" pitchFamily="2" charset="-122"/>
                <a:ea typeface="宋体" panose="02010600030101010101" pitchFamily="2" charset="-122"/>
                <a:cs typeface="宋体" panose="02010600030101010101" pitchFamily="2" charset="-122"/>
                <a:sym typeface="+mn-ea"/>
              </a:rPr>
              <a:t>   </a:t>
            </a:r>
            <a:r>
              <a:rPr lang="zh-CN" altLang="en-US" sz="1600">
                <a:latin typeface="宋体" panose="02010600030101010101" pitchFamily="2" charset="-122"/>
                <a:ea typeface="宋体" panose="02010600030101010101" pitchFamily="2" charset="-122"/>
                <a:cs typeface="宋体" panose="02010600030101010101" pitchFamily="2" charset="-122"/>
                <a:sym typeface="+mn-ea"/>
              </a:rPr>
              <a:t>4．突发公共卫生事件的信息报告。疾病预防控制机构经过现场流行病学调查核实判定达到突发公共卫生事件标准、判断可能构成突发公共卫生事件后，应在2小时内向同级卫生健康行政部门、上级疾病预防控制机构和学校报告。</a:t>
            </a:r>
            <a:endParaRPr lang="zh-CN" altLang="en-US" sz="160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13" name="AutoShape 12"/>
          <p:cNvSpPr>
            <a:spLocks noChangeArrowheads="1"/>
          </p:cNvSpPr>
          <p:nvPr/>
        </p:nvSpPr>
        <p:spPr bwMode="auto">
          <a:xfrm>
            <a:off x="-36195" y="990600"/>
            <a:ext cx="1016635" cy="481330"/>
          </a:xfrm>
          <a:prstGeom prst="homePlate">
            <a:avLst>
              <a:gd name="adj" fmla="val 63872"/>
            </a:avLst>
          </a:prstGeom>
          <a:solidFill>
            <a:srgbClr val="C00000"/>
          </a:solidFill>
          <a:ln w="9525">
            <a:noFill/>
            <a:miter lim="800000"/>
          </a:ln>
        </p:spPr>
        <p:txBody>
          <a:bodyPr wrap="none" lIns="91472" tIns="45736" rIns="91472" bIns="45736" anchor="ctr"/>
          <a:p>
            <a:pPr algn="ctr"/>
            <a:r>
              <a:rPr lang="zh-CN" altLang="en-US" sz="1400" b="1" dirty="0">
                <a:solidFill>
                  <a:prstClr val="white"/>
                </a:solidFill>
                <a:latin typeface="微软雅黑" panose="020B0503020204020204" pitchFamily="34" charset="-122"/>
                <a:ea typeface="微软雅黑" panose="020B0503020204020204" pitchFamily="34" charset="-122"/>
                <a:sym typeface="+mn-ea"/>
              </a:rPr>
              <a:t>《指南》</a:t>
            </a:r>
            <a:endParaRPr lang="zh-CN" altLang="en-US" sz="1400" b="1" dirty="0">
              <a:solidFill>
                <a:prstClr val="white"/>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756920" y="699770"/>
            <a:ext cx="8088630" cy="875665"/>
          </a:xfrm>
          <a:prstGeom prst="rect">
            <a:avLst/>
          </a:prstGeom>
          <a:noFill/>
          <a:ln w="9525">
            <a:noFill/>
          </a:ln>
        </p:spPr>
        <p:txBody>
          <a:bodyPr wrap="square">
            <a:spAutoFit/>
          </a:bodyPr>
          <a:p>
            <a:pPr indent="0" algn="ctr"/>
            <a:r>
              <a:rPr lang="zh-CN" sz="2400" b="1">
                <a:ea typeface="宋体" panose="02010600030101010101" pitchFamily="2" charset="-122"/>
              </a:rPr>
              <a:t>疫情主动监测与信息反馈</a:t>
            </a:r>
            <a:endParaRPr lang="zh-CN" sz="2400" b="1">
              <a:ea typeface="宋体" panose="02010600030101010101" pitchFamily="2" charset="-122"/>
            </a:endParaRPr>
          </a:p>
          <a:p>
            <a:pPr indent="0">
              <a:lnSpc>
                <a:spcPct val="150000"/>
              </a:lnSpc>
            </a:pPr>
            <a:r>
              <a:rPr lang="zh-CN">
                <a:ea typeface="宋体" panose="02010600030101010101" pitchFamily="2" charset="-122"/>
                <a:sym typeface="+mn-ea"/>
              </a:rPr>
              <a:t> </a:t>
            </a:r>
            <a:r>
              <a:rPr lang="en-US" altLang="zh-CN">
                <a:ea typeface="宋体" panose="02010600030101010101" pitchFamily="2" charset="-122"/>
                <a:sym typeface="+mn-ea"/>
              </a:rPr>
              <a:t>     </a:t>
            </a:r>
            <a:endParaRPr lang="zh-CN" altLang="en-US" sz="1600">
              <a:latin typeface="宋体" panose="02010600030101010101" pitchFamily="2" charset="-122"/>
              <a:ea typeface="宋体" panose="02010600030101010101" pitchFamily="2" charset="-122"/>
              <a:cs typeface="宋体" panose="02010600030101010101" pitchFamily="2" charset="-122"/>
              <a:sym typeface="+mn-ea"/>
            </a:endParaRPr>
          </a:p>
        </p:txBody>
      </p:sp>
      <p:graphicFrame>
        <p:nvGraphicFramePr>
          <p:cNvPr id="2" name="表格 1"/>
          <p:cNvGraphicFramePr/>
          <p:nvPr>
            <p:custDataLst>
              <p:tags r:id="rId2"/>
            </p:custDataLst>
          </p:nvPr>
        </p:nvGraphicFramePr>
        <p:xfrm>
          <a:off x="1403985" y="1203960"/>
          <a:ext cx="6609080" cy="3344545"/>
        </p:xfrm>
        <a:graphic>
          <a:graphicData uri="http://schemas.openxmlformats.org/drawingml/2006/table">
            <a:tbl>
              <a:tblPr firstRow="1" bandRow="1">
                <a:tableStyleId>{5C22544A-7EE6-4342-B048-85BDC9FD1C3A}</a:tableStyleId>
              </a:tblPr>
              <a:tblGrid>
                <a:gridCol w="1353185"/>
                <a:gridCol w="2749550"/>
                <a:gridCol w="2506345"/>
              </a:tblGrid>
              <a:tr h="365760">
                <a:tc>
                  <a:txBody>
                    <a:bodyPr/>
                    <a:p>
                      <a:pPr algn="ctr">
                        <a:buNone/>
                      </a:pPr>
                      <a:r>
                        <a:rPr lang="zh-CN" altLang="en-US"/>
                        <a:t>内容</a:t>
                      </a:r>
                      <a:endParaRPr lang="zh-CN" altLang="en-US"/>
                    </a:p>
                  </a:txBody>
                  <a:tcPr anchor="ctr" anchorCtr="0"/>
                </a:tc>
                <a:tc>
                  <a:txBody>
                    <a:bodyPr/>
                    <a:p>
                      <a:pPr algn="ctr">
                        <a:buNone/>
                      </a:pPr>
                      <a:r>
                        <a:rPr lang="zh-CN" altLang="en-US"/>
                        <a:t>《指南》</a:t>
                      </a:r>
                      <a:endParaRPr lang="zh-CN" altLang="en-US"/>
                    </a:p>
                  </a:txBody>
                  <a:tcPr anchor="ctr" anchorCtr="0"/>
                </a:tc>
                <a:tc>
                  <a:txBody>
                    <a:bodyPr/>
                    <a:p>
                      <a:pPr algn="ctr">
                        <a:buNone/>
                      </a:pPr>
                      <a:r>
                        <a:rPr lang="zh-CN" altLang="en-US" sz="1800">
                          <a:sym typeface="+mn-ea"/>
                        </a:rPr>
                        <a:t>《工作规范》</a:t>
                      </a:r>
                      <a:endParaRPr lang="zh-CN" altLang="en-US"/>
                    </a:p>
                  </a:txBody>
                  <a:tcPr anchor="ctr" anchorCtr="0"/>
                </a:tc>
              </a:tr>
              <a:tr h="357505">
                <a:tc>
                  <a:txBody>
                    <a:bodyPr/>
                    <a:p>
                      <a:pPr algn="ctr">
                        <a:buNone/>
                      </a:pPr>
                      <a:r>
                        <a:rPr lang="zh-CN" altLang="en-US" sz="1400">
                          <a:latin typeface="楷体" panose="02010609060101010101" charset="-122"/>
                          <a:ea typeface="楷体" panose="02010609060101010101" charset="-122"/>
                        </a:rPr>
                        <a:t>监测信息反馈时限</a:t>
                      </a:r>
                      <a:endParaRPr lang="zh-CN" altLang="en-US" sz="1400">
                        <a:latin typeface="楷体" panose="02010609060101010101" charset="-122"/>
                        <a:ea typeface="楷体" panose="02010609060101010101" charset="-122"/>
                      </a:endParaRPr>
                    </a:p>
                  </a:txBody>
                  <a:tcPr anchor="ctr" anchorCtr="0"/>
                </a:tc>
                <a:tc>
                  <a:txBody>
                    <a:bodyPr/>
                    <a:p>
                      <a:pPr algn="l">
                        <a:buNone/>
                      </a:pPr>
                      <a:r>
                        <a:rPr lang="zh-CN" altLang="en-US" sz="1000">
                          <a:solidFill>
                            <a:srgbClr val="FF0000"/>
                          </a:solidFill>
                          <a:latin typeface="宋体" panose="02010600030101010101" pitchFamily="2" charset="-122"/>
                          <a:ea typeface="宋体" panose="02010600030101010101" pitchFamily="2" charset="-122"/>
                          <a:cs typeface="宋体" panose="02010600030101010101" pitchFamily="2" charset="-122"/>
                        </a:rPr>
                        <a:t>本地学校：</a:t>
                      </a:r>
                      <a:r>
                        <a:rPr lang="en-US" altLang="zh-CN" sz="1000">
                          <a:solidFill>
                            <a:srgbClr val="FF0000"/>
                          </a:solidFill>
                          <a:latin typeface="宋体" panose="02010600030101010101" pitchFamily="2" charset="-122"/>
                          <a:ea typeface="宋体" panose="02010600030101010101" pitchFamily="2" charset="-122"/>
                          <a:cs typeface="宋体" panose="02010600030101010101" pitchFamily="2" charset="-122"/>
                        </a:rPr>
                        <a:t>24</a:t>
                      </a:r>
                      <a:r>
                        <a:rPr lang="zh-CN" altLang="en-US" sz="1000">
                          <a:solidFill>
                            <a:srgbClr val="FF0000"/>
                          </a:solidFill>
                          <a:latin typeface="宋体" panose="02010600030101010101" pitchFamily="2" charset="-122"/>
                          <a:ea typeface="宋体" panose="02010600030101010101" pitchFamily="2" charset="-122"/>
                          <a:cs typeface="宋体" panose="02010600030101010101" pitchFamily="2" charset="-122"/>
                        </a:rPr>
                        <a:t>小时内</a:t>
                      </a:r>
                      <a:endParaRPr lang="zh-CN" altLang="en-US" sz="1000">
                        <a:solidFill>
                          <a:srgbClr val="FF0000"/>
                        </a:solidFill>
                        <a:latin typeface="宋体" panose="02010600030101010101" pitchFamily="2" charset="-122"/>
                        <a:ea typeface="宋体" panose="02010600030101010101" pitchFamily="2" charset="-122"/>
                        <a:cs typeface="宋体" panose="02010600030101010101" pitchFamily="2" charset="-122"/>
                      </a:endParaRPr>
                    </a:p>
                    <a:p>
                      <a:pPr algn="l">
                        <a:buNone/>
                      </a:pPr>
                      <a:r>
                        <a:rPr lang="zh-CN" altLang="en-US" sz="1000">
                          <a:solidFill>
                            <a:srgbClr val="FF0000"/>
                          </a:solidFill>
                          <a:latin typeface="宋体" panose="02010600030101010101" pitchFamily="2" charset="-122"/>
                          <a:ea typeface="宋体" panose="02010600030101010101" pitchFamily="2" charset="-122"/>
                          <a:cs typeface="宋体" panose="02010600030101010101" pitchFamily="2" charset="-122"/>
                        </a:rPr>
                        <a:t>非本地学校：</a:t>
                      </a:r>
                      <a:r>
                        <a:rPr lang="en-US" altLang="zh-CN" sz="1000">
                          <a:solidFill>
                            <a:srgbClr val="FF0000"/>
                          </a:solidFill>
                          <a:latin typeface="宋体" panose="02010600030101010101" pitchFamily="2" charset="-122"/>
                          <a:ea typeface="宋体" panose="02010600030101010101" pitchFamily="2" charset="-122"/>
                          <a:cs typeface="宋体" panose="02010600030101010101" pitchFamily="2" charset="-122"/>
                        </a:rPr>
                        <a:t>48</a:t>
                      </a:r>
                      <a:r>
                        <a:rPr lang="zh-CN" altLang="en-US" sz="1000">
                          <a:solidFill>
                            <a:srgbClr val="FF0000"/>
                          </a:solidFill>
                          <a:latin typeface="宋体" panose="02010600030101010101" pitchFamily="2" charset="-122"/>
                          <a:ea typeface="宋体" panose="02010600030101010101" pitchFamily="2" charset="-122"/>
                          <a:cs typeface="宋体" panose="02010600030101010101" pitchFamily="2" charset="-122"/>
                        </a:rPr>
                        <a:t>小时内</a:t>
                      </a:r>
                      <a:endParaRPr lang="zh-CN" altLang="en-US" sz="100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anchor="ctr" anchorCtr="0"/>
                </a:tc>
                <a:tc>
                  <a:txBody>
                    <a:bodyPr/>
                    <a:p>
                      <a:pPr algn="l">
                        <a:buNone/>
                      </a:pPr>
                      <a:r>
                        <a:rPr lang="zh-CN" altLang="en-US" sz="1000">
                          <a:solidFill>
                            <a:srgbClr val="FF0000"/>
                          </a:solidFill>
                          <a:latin typeface="宋体" panose="02010600030101010101" pitchFamily="2" charset="-122"/>
                          <a:ea typeface="宋体" panose="02010600030101010101" pitchFamily="2" charset="-122"/>
                        </a:rPr>
                        <a:t>一般</a:t>
                      </a:r>
                      <a:r>
                        <a:rPr lang="en-US" altLang="zh-CN" sz="1000">
                          <a:solidFill>
                            <a:srgbClr val="FF0000"/>
                          </a:solidFill>
                          <a:latin typeface="宋体" panose="02010600030101010101" pitchFamily="2" charset="-122"/>
                          <a:ea typeface="宋体" panose="02010600030101010101" pitchFamily="2" charset="-122"/>
                        </a:rPr>
                        <a:t>24</a:t>
                      </a:r>
                      <a:r>
                        <a:rPr lang="zh-CN" altLang="en-US" sz="1000">
                          <a:solidFill>
                            <a:srgbClr val="FF0000"/>
                          </a:solidFill>
                          <a:latin typeface="宋体" panose="02010600030101010101" pitchFamily="2" charset="-122"/>
                          <a:ea typeface="宋体" panose="02010600030101010101" pitchFamily="2" charset="-122"/>
                        </a:rPr>
                        <a:t>小时</a:t>
                      </a:r>
                      <a:endParaRPr lang="zh-CN" altLang="en-US" sz="1000">
                        <a:solidFill>
                          <a:srgbClr val="FF0000"/>
                        </a:solidFill>
                        <a:latin typeface="宋体" panose="02010600030101010101" pitchFamily="2" charset="-122"/>
                        <a:ea typeface="宋体" panose="02010600030101010101" pitchFamily="2" charset="-122"/>
                      </a:endParaRPr>
                    </a:p>
                    <a:p>
                      <a:pPr algn="l">
                        <a:buNone/>
                      </a:pPr>
                      <a:r>
                        <a:rPr lang="zh-CN" altLang="en-US" sz="1000">
                          <a:solidFill>
                            <a:srgbClr val="FF0000"/>
                          </a:solidFill>
                          <a:latin typeface="宋体" panose="02010600030101010101" pitchFamily="2" charset="-122"/>
                          <a:ea typeface="宋体" panose="02010600030101010101" pitchFamily="2" charset="-122"/>
                        </a:rPr>
                        <a:t>寒暑假</a:t>
                      </a:r>
                      <a:r>
                        <a:rPr lang="en-US" altLang="zh-CN" sz="1000">
                          <a:solidFill>
                            <a:srgbClr val="FF0000"/>
                          </a:solidFill>
                          <a:latin typeface="宋体" panose="02010600030101010101" pitchFamily="2" charset="-122"/>
                          <a:ea typeface="宋体" panose="02010600030101010101" pitchFamily="2" charset="-122"/>
                        </a:rPr>
                        <a:t>72</a:t>
                      </a:r>
                      <a:r>
                        <a:rPr lang="zh-CN" altLang="en-US" sz="1000">
                          <a:solidFill>
                            <a:srgbClr val="FF0000"/>
                          </a:solidFill>
                          <a:latin typeface="宋体" panose="02010600030101010101" pitchFamily="2" charset="-122"/>
                          <a:ea typeface="宋体" panose="02010600030101010101" pitchFamily="2" charset="-122"/>
                        </a:rPr>
                        <a:t>小时</a:t>
                      </a:r>
                      <a:endParaRPr lang="zh-CN" altLang="en-US" sz="1000">
                        <a:solidFill>
                          <a:srgbClr val="FF0000"/>
                        </a:solidFill>
                        <a:latin typeface="宋体" panose="02010600030101010101" pitchFamily="2" charset="-122"/>
                        <a:ea typeface="宋体" panose="02010600030101010101" pitchFamily="2" charset="-122"/>
                      </a:endParaRPr>
                    </a:p>
                  </a:txBody>
                  <a:tcPr anchor="ctr" anchorCtr="0"/>
                </a:tc>
              </a:tr>
              <a:tr h="357505">
                <a:tc>
                  <a:txBody>
                    <a:bodyPr/>
                    <a:p>
                      <a:pPr algn="ctr">
                        <a:buNone/>
                      </a:pPr>
                      <a:r>
                        <a:rPr lang="zh-CN" altLang="en-US" sz="1400">
                          <a:latin typeface="楷体" panose="02010609060101010101" charset="-122"/>
                          <a:ea typeface="楷体" panose="02010609060101010101" charset="-122"/>
                        </a:rPr>
                        <a:t>报告目标单位</a:t>
                      </a:r>
                      <a:endParaRPr lang="zh-CN" altLang="en-US" sz="1400">
                        <a:latin typeface="楷体" panose="02010609060101010101" charset="-122"/>
                        <a:ea typeface="楷体" panose="02010609060101010101" charset="-122"/>
                      </a:endParaRPr>
                    </a:p>
                  </a:txBody>
                  <a:tcPr anchor="ctr" anchorCtr="0"/>
                </a:tc>
                <a:tc>
                  <a:txBody>
                    <a:bodyPr/>
                    <a:p>
                      <a:pPr algn="l">
                        <a:buNone/>
                      </a:pPr>
                      <a:r>
                        <a:rPr lang="zh-CN" altLang="en-US" sz="10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本地学校：病例所在学校</a:t>
                      </a:r>
                      <a:endParaRPr lang="zh-CN" altLang="en-US" sz="100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buNone/>
                      </a:pPr>
                      <a:r>
                        <a:rPr lang="zh-CN" altLang="en-US" sz="10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非本地学校：病例所在学校的辖区疾控机构</a:t>
                      </a:r>
                      <a:endParaRPr lang="zh-CN" altLang="en-US" sz="100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txBody>
                  <a:tcPr anchor="ctr" anchorCtr="0"/>
                </a:tc>
                <a:tc>
                  <a:txBody>
                    <a:bodyPr/>
                    <a:p>
                      <a:pPr algn="l">
                        <a:buNone/>
                      </a:pPr>
                      <a:r>
                        <a:rPr lang="zh-CN" altLang="en-US" sz="1000">
                          <a:solidFill>
                            <a:srgbClr val="FF0000"/>
                          </a:solidFill>
                          <a:latin typeface="宋体" panose="02010600030101010101" pitchFamily="2" charset="-122"/>
                          <a:ea typeface="宋体" panose="02010600030101010101" pitchFamily="2" charset="-122"/>
                        </a:rPr>
                        <a:t>学校，未区分本地和非本地要求，表述不明确</a:t>
                      </a:r>
                      <a:endParaRPr lang="zh-CN" altLang="en-US" sz="1000">
                        <a:solidFill>
                          <a:srgbClr val="FF0000"/>
                        </a:solidFill>
                        <a:latin typeface="宋体" panose="02010600030101010101" pitchFamily="2" charset="-122"/>
                        <a:ea typeface="宋体" panose="02010600030101010101" pitchFamily="2" charset="-122"/>
                      </a:endParaRPr>
                    </a:p>
                  </a:txBody>
                  <a:tcPr anchor="ctr" anchorCtr="0"/>
                </a:tc>
              </a:tr>
              <a:tr h="357505">
                <a:tc>
                  <a:txBody>
                    <a:bodyPr/>
                    <a:p>
                      <a:pPr algn="ctr">
                        <a:buNone/>
                      </a:pPr>
                      <a:r>
                        <a:rPr lang="zh-CN" altLang="en-US" sz="1400">
                          <a:latin typeface="楷体" panose="02010609060101010101" charset="-122"/>
                          <a:ea typeface="楷体" panose="02010609060101010101" charset="-122"/>
                        </a:rPr>
                        <a:t>反馈方式</a:t>
                      </a:r>
                      <a:endParaRPr lang="zh-CN" altLang="en-US" sz="1400">
                        <a:latin typeface="楷体" panose="02010609060101010101" charset="-122"/>
                        <a:ea typeface="楷体" panose="02010609060101010101" charset="-122"/>
                      </a:endParaRPr>
                    </a:p>
                  </a:txBody>
                  <a:tcPr anchor="ctr" anchorCtr="0"/>
                </a:tc>
                <a:tc>
                  <a:txBody>
                    <a:bodyPr/>
                    <a:p>
                      <a:pPr algn="l">
                        <a:buNone/>
                      </a:pPr>
                      <a:r>
                        <a:rPr lang="zh-CN" altLang="en-US" sz="10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本地学校：《学校结核病病例处置告知书》</a:t>
                      </a:r>
                      <a:endParaRPr lang="zh-CN" altLang="en-US" sz="100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buNone/>
                      </a:pPr>
                      <a:r>
                        <a:rPr lang="zh-CN" altLang="en-US" sz="10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非本地学校：《跨区域学生肺结核患者告知单》</a:t>
                      </a:r>
                      <a:endParaRPr lang="zh-CN" altLang="en-US" sz="100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txBody>
                  <a:tcPr anchor="ctr" anchorCtr="0"/>
                </a:tc>
                <a:tc>
                  <a:txBody>
                    <a:bodyPr/>
                    <a:p>
                      <a:pPr algn="l">
                        <a:buNone/>
                      </a:pPr>
                      <a:r>
                        <a:rPr lang="zh-CN" altLang="en-US" sz="1000">
                          <a:solidFill>
                            <a:srgbClr val="FF0000"/>
                          </a:solidFill>
                          <a:latin typeface="宋体" panose="02010600030101010101" pitchFamily="2" charset="-122"/>
                          <a:ea typeface="宋体" panose="02010600030101010101" pitchFamily="2" charset="-122"/>
                        </a:rPr>
                        <a:t>《学校结核病病例处置告知书》</a:t>
                      </a:r>
                      <a:endParaRPr lang="zh-CN" altLang="en-US" sz="1000">
                        <a:solidFill>
                          <a:srgbClr val="FF0000"/>
                        </a:solidFill>
                        <a:latin typeface="宋体" panose="02010600030101010101" pitchFamily="2" charset="-122"/>
                        <a:ea typeface="宋体" panose="02010600030101010101" pitchFamily="2" charset="-122"/>
                      </a:endParaRPr>
                    </a:p>
                  </a:txBody>
                  <a:tcPr anchor="ctr" anchorCtr="0"/>
                </a:tc>
              </a:tr>
              <a:tr h="1310640">
                <a:tc>
                  <a:txBody>
                    <a:bodyPr/>
                    <a:p>
                      <a:pPr algn="ctr">
                        <a:buNone/>
                      </a:pPr>
                      <a:r>
                        <a:rPr lang="zh-CN" altLang="en-US" sz="1400">
                          <a:latin typeface="楷体" panose="02010609060101010101" charset="-122"/>
                          <a:ea typeface="楷体" panose="02010609060101010101" charset="-122"/>
                        </a:rPr>
                        <a:t>散发疫情报告</a:t>
                      </a:r>
                      <a:endParaRPr lang="zh-CN" altLang="en-US" sz="1400">
                        <a:latin typeface="楷体" panose="02010609060101010101" charset="-122"/>
                        <a:ea typeface="楷体" panose="02010609060101010101" charset="-122"/>
                      </a:endParaRPr>
                    </a:p>
                  </a:txBody>
                  <a:tcPr anchor="ctr" anchorCtr="0"/>
                </a:tc>
                <a:tc>
                  <a:txBody>
                    <a:bodyPr/>
                    <a:p>
                      <a:pPr algn="l">
                        <a:buNone/>
                      </a:pPr>
                      <a:r>
                        <a:rPr lang="zh-CN" altLang="en-US" sz="1000">
                          <a:latin typeface="宋体" panose="02010600030101010101" pitchFamily="2" charset="-122"/>
                          <a:ea typeface="宋体" panose="02010600030101010101" pitchFamily="2" charset="-122"/>
                          <a:cs typeface="宋体" panose="02010600030101010101" pitchFamily="2" charset="-122"/>
                          <a:sym typeface="+mn-ea"/>
                        </a:rPr>
                        <a:t>报告人：疾控机构</a:t>
                      </a:r>
                      <a:endParaRPr lang="zh-CN" altLang="en-US" sz="1000">
                        <a:latin typeface="宋体" panose="02010600030101010101" pitchFamily="2" charset="-122"/>
                        <a:ea typeface="宋体" panose="02010600030101010101" pitchFamily="2" charset="-122"/>
                        <a:cs typeface="宋体" panose="02010600030101010101" pitchFamily="2" charset="-122"/>
                        <a:sym typeface="+mn-ea"/>
                      </a:endParaRPr>
                    </a:p>
                    <a:p>
                      <a:pPr algn="l">
                        <a:buNone/>
                      </a:pPr>
                      <a:r>
                        <a:rPr lang="zh-CN" altLang="en-US" sz="1000">
                          <a:latin typeface="宋体" panose="02010600030101010101" pitchFamily="2" charset="-122"/>
                          <a:ea typeface="宋体" panose="02010600030101010101" pitchFamily="2" charset="-122"/>
                          <a:cs typeface="宋体" panose="02010600030101010101" pitchFamily="2" charset="-122"/>
                          <a:sym typeface="+mn-ea"/>
                        </a:rPr>
                        <a:t>条件：（</a:t>
                      </a:r>
                      <a:r>
                        <a:rPr lang="en-US" altLang="zh-CN" sz="1000">
                          <a:latin typeface="宋体" panose="02010600030101010101" pitchFamily="2" charset="-122"/>
                          <a:ea typeface="宋体" panose="02010600030101010101" pitchFamily="2" charset="-122"/>
                          <a:cs typeface="宋体" panose="02010600030101010101" pitchFamily="2" charset="-122"/>
                          <a:sym typeface="+mn-ea"/>
                        </a:rPr>
                        <a:t>1</a:t>
                      </a:r>
                      <a:r>
                        <a:rPr lang="zh-CN" altLang="en-US" sz="1000">
                          <a:latin typeface="宋体" panose="02010600030101010101" pitchFamily="2" charset="-122"/>
                          <a:ea typeface="宋体" panose="02010600030101010101" pitchFamily="2" charset="-122"/>
                          <a:cs typeface="宋体" panose="02010600030101010101" pitchFamily="2" charset="-122"/>
                          <a:sym typeface="+mn-ea"/>
                        </a:rPr>
                        <a:t>）通过预警系统核实为学生结核病患者（</a:t>
                      </a:r>
                      <a:r>
                        <a:rPr lang="en-US" altLang="zh-CN" sz="1000">
                          <a:latin typeface="宋体" panose="02010600030101010101" pitchFamily="2" charset="-122"/>
                          <a:ea typeface="宋体" panose="02010600030101010101" pitchFamily="2" charset="-122"/>
                          <a:cs typeface="宋体" panose="02010600030101010101" pitchFamily="2" charset="-122"/>
                          <a:sym typeface="+mn-ea"/>
                        </a:rPr>
                        <a:t>2</a:t>
                      </a:r>
                      <a:r>
                        <a:rPr lang="zh-CN" altLang="en-US" sz="1000">
                          <a:latin typeface="宋体" panose="02010600030101010101" pitchFamily="2" charset="-122"/>
                          <a:ea typeface="宋体" panose="02010600030101010101" pitchFamily="2" charset="-122"/>
                          <a:cs typeface="宋体" panose="02010600030101010101" pitchFamily="2" charset="-122"/>
                          <a:sym typeface="+mn-ea"/>
                        </a:rPr>
                        <a:t>）同一学校同一学期出现3例及以上有流行病学关联病例的散发疫情</a:t>
                      </a:r>
                      <a:endParaRPr lang="zh-CN" altLang="en-US" sz="1000">
                        <a:latin typeface="宋体" panose="02010600030101010101" pitchFamily="2" charset="-122"/>
                        <a:ea typeface="宋体" panose="02010600030101010101" pitchFamily="2" charset="-122"/>
                        <a:cs typeface="宋体" panose="02010600030101010101" pitchFamily="2" charset="-122"/>
                        <a:sym typeface="+mn-ea"/>
                      </a:endParaRPr>
                    </a:p>
                    <a:p>
                      <a:pPr algn="l">
                        <a:buNone/>
                      </a:pPr>
                      <a:r>
                        <a:rPr lang="zh-CN" altLang="en-US" sz="1000">
                          <a:latin typeface="宋体" panose="02010600030101010101" pitchFamily="2" charset="-122"/>
                          <a:ea typeface="宋体" panose="02010600030101010101" pitchFamily="2" charset="-122"/>
                          <a:cs typeface="宋体" panose="02010600030101010101" pitchFamily="2" charset="-122"/>
                          <a:sym typeface="+mn-ea"/>
                        </a:rPr>
                        <a:t>时限：</a:t>
                      </a:r>
                      <a:r>
                        <a:rPr lang="zh-CN" altLang="en-US" sz="10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24小时内</a:t>
                      </a:r>
                      <a:endParaRPr lang="zh-CN" altLang="en-US" sz="1000">
                        <a:latin typeface="宋体" panose="02010600030101010101" pitchFamily="2" charset="-122"/>
                        <a:ea typeface="宋体" panose="02010600030101010101" pitchFamily="2" charset="-122"/>
                        <a:cs typeface="宋体" panose="02010600030101010101" pitchFamily="2" charset="-122"/>
                        <a:sym typeface="+mn-ea"/>
                      </a:endParaRPr>
                    </a:p>
                    <a:p>
                      <a:pPr algn="l">
                        <a:buNone/>
                      </a:pPr>
                      <a:r>
                        <a:rPr lang="zh-CN" altLang="en-US" sz="1000">
                          <a:latin typeface="宋体" panose="02010600030101010101" pitchFamily="2" charset="-122"/>
                          <a:ea typeface="宋体" panose="02010600030101010101" pitchFamily="2" charset="-122"/>
                          <a:cs typeface="宋体" panose="02010600030101010101" pitchFamily="2" charset="-122"/>
                          <a:sym typeface="+mn-ea"/>
                        </a:rPr>
                        <a:t>报告对象：（</a:t>
                      </a:r>
                      <a:r>
                        <a:rPr lang="en-US" altLang="zh-CN" sz="1000">
                          <a:latin typeface="宋体" panose="02010600030101010101" pitchFamily="2" charset="-122"/>
                          <a:ea typeface="宋体" panose="02010600030101010101" pitchFamily="2" charset="-122"/>
                          <a:cs typeface="宋体" panose="02010600030101010101" pitchFamily="2" charset="-122"/>
                          <a:sym typeface="+mn-ea"/>
                        </a:rPr>
                        <a:t>1</a:t>
                      </a:r>
                      <a:r>
                        <a:rPr lang="zh-CN" altLang="en-US" sz="1000">
                          <a:latin typeface="宋体" panose="02010600030101010101" pitchFamily="2" charset="-122"/>
                          <a:ea typeface="宋体" panose="02010600030101010101" pitchFamily="2" charset="-122"/>
                          <a:cs typeface="宋体" panose="02010600030101010101" pitchFamily="2" charset="-122"/>
                          <a:sym typeface="+mn-ea"/>
                        </a:rPr>
                        <a:t>）</a:t>
                      </a:r>
                      <a:r>
                        <a:rPr lang="zh-CN" altLang="en-US" sz="1000">
                          <a:solidFill>
                            <a:schemeClr val="tx1"/>
                          </a:solidFill>
                          <a:latin typeface="宋体" panose="02010600030101010101" pitchFamily="2" charset="-122"/>
                          <a:ea typeface="宋体" panose="02010600030101010101" pitchFamily="2" charset="-122"/>
                          <a:sym typeface="+mn-ea"/>
                        </a:rPr>
                        <a:t>患者所在学校</a:t>
                      </a:r>
                      <a:r>
                        <a:rPr lang="zh-CN" altLang="en-US" sz="1000">
                          <a:latin typeface="宋体" panose="02010600030101010101" pitchFamily="2" charset="-122"/>
                          <a:ea typeface="宋体" panose="02010600030101010101" pitchFamily="2" charset="-122"/>
                          <a:cs typeface="宋体" panose="02010600030101010101" pitchFamily="2" charset="-122"/>
                          <a:sym typeface="+mn-ea"/>
                        </a:rPr>
                        <a:t>（</a:t>
                      </a:r>
                      <a:r>
                        <a:rPr lang="en-US" altLang="zh-CN" sz="1000">
                          <a:latin typeface="宋体" panose="02010600030101010101" pitchFamily="2" charset="-122"/>
                          <a:ea typeface="宋体" panose="02010600030101010101" pitchFamily="2" charset="-122"/>
                          <a:cs typeface="宋体" panose="02010600030101010101" pitchFamily="2" charset="-122"/>
                          <a:sym typeface="+mn-ea"/>
                        </a:rPr>
                        <a:t>2</a:t>
                      </a:r>
                      <a:r>
                        <a:rPr lang="zh-CN" altLang="en-US" sz="1000">
                          <a:latin typeface="宋体" panose="02010600030101010101" pitchFamily="2" charset="-122"/>
                          <a:ea typeface="宋体" panose="02010600030101010101" pitchFamily="2" charset="-122"/>
                          <a:cs typeface="宋体" panose="02010600030101010101" pitchFamily="2" charset="-122"/>
                          <a:sym typeface="+mn-ea"/>
                        </a:rPr>
                        <a:t>）向同级卫生健康行政部门和上级疾控机构报告，并向学校反馈。</a:t>
                      </a:r>
                      <a:endParaRPr lang="zh-CN" altLang="en-US" sz="100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txBody>
                  <a:tcPr anchor="ctr" anchorCtr="0"/>
                </a:tc>
                <a:tc>
                  <a:txBody>
                    <a:bodyPr/>
                    <a:p>
                      <a:pPr algn="l">
                        <a:buNone/>
                      </a:pPr>
                      <a:r>
                        <a:rPr lang="zh-CN" altLang="en-US" sz="1000">
                          <a:solidFill>
                            <a:schemeClr val="tx1"/>
                          </a:solidFill>
                          <a:latin typeface="宋体" panose="02010600030101010101" pitchFamily="2" charset="-122"/>
                          <a:ea typeface="宋体" panose="02010600030101010101" pitchFamily="2" charset="-122"/>
                        </a:rPr>
                        <a:t>报告人：疾控机构</a:t>
                      </a:r>
                      <a:endParaRPr lang="zh-CN" altLang="en-US" sz="1000">
                        <a:solidFill>
                          <a:schemeClr val="tx1"/>
                        </a:solidFill>
                        <a:latin typeface="宋体" panose="02010600030101010101" pitchFamily="2" charset="-122"/>
                        <a:ea typeface="宋体" panose="02010600030101010101" pitchFamily="2" charset="-122"/>
                      </a:endParaRPr>
                    </a:p>
                    <a:p>
                      <a:pPr algn="l">
                        <a:buNone/>
                      </a:pPr>
                      <a:r>
                        <a:rPr lang="zh-CN" altLang="en-US" sz="1000">
                          <a:solidFill>
                            <a:schemeClr val="tx1"/>
                          </a:solidFill>
                          <a:latin typeface="宋体" panose="02010600030101010101" pitchFamily="2" charset="-122"/>
                          <a:ea typeface="宋体" panose="02010600030101010101" pitchFamily="2" charset="-122"/>
                        </a:rPr>
                        <a:t>条件：（</a:t>
                      </a:r>
                      <a:r>
                        <a:rPr lang="en-US" altLang="zh-CN" sz="1000" b="0">
                          <a:solidFill>
                            <a:schemeClr val="tx1"/>
                          </a:solidFill>
                          <a:latin typeface="宋体" panose="02010600030101010101" pitchFamily="2" charset="-122"/>
                          <a:ea typeface="宋体" panose="02010600030101010101" pitchFamily="2" charset="-122"/>
                        </a:rPr>
                        <a:t>1</a:t>
                      </a:r>
                      <a:r>
                        <a:rPr lang="zh-CN" altLang="en-US" sz="1000" b="0">
                          <a:solidFill>
                            <a:schemeClr val="tx1"/>
                          </a:solidFill>
                          <a:latin typeface="宋体" panose="02010600030101010101" pitchFamily="2" charset="-122"/>
                          <a:ea typeface="宋体" panose="02010600030101010101" pitchFamily="2" charset="-122"/>
                        </a:rPr>
                        <a:t>）同一学校同一学期发现2例及以下患者；</a:t>
                      </a:r>
                      <a:r>
                        <a:rPr lang="zh-CN" altLang="en-US" sz="1000" b="0">
                          <a:solidFill>
                            <a:schemeClr val="tx1"/>
                          </a:solidFill>
                          <a:latin typeface="宋体" panose="02010600030101010101" pitchFamily="2" charset="-122"/>
                          <a:ea typeface="宋体" panose="02010600030101010101" pitchFamily="2" charset="-122"/>
                          <a:sym typeface="+mn-ea"/>
                        </a:rPr>
                        <a:t>（</a:t>
                      </a:r>
                      <a:r>
                        <a:rPr lang="en-US" altLang="zh-CN" sz="1000" b="0">
                          <a:solidFill>
                            <a:schemeClr val="tx1"/>
                          </a:solidFill>
                          <a:latin typeface="宋体" panose="02010600030101010101" pitchFamily="2" charset="-122"/>
                          <a:ea typeface="宋体" panose="02010600030101010101" pitchFamily="2" charset="-122"/>
                          <a:sym typeface="+mn-ea"/>
                        </a:rPr>
                        <a:t>2</a:t>
                      </a:r>
                      <a:r>
                        <a:rPr lang="zh-CN" altLang="en-US" sz="1000" b="0">
                          <a:solidFill>
                            <a:schemeClr val="tx1"/>
                          </a:solidFill>
                          <a:latin typeface="宋体" panose="02010600030101010101" pitchFamily="2" charset="-122"/>
                          <a:ea typeface="宋体" panose="02010600030101010101" pitchFamily="2" charset="-122"/>
                          <a:sym typeface="+mn-ea"/>
                        </a:rPr>
                        <a:t>）同一学校同一学期发现3例及以上有流行病学关联的患者</a:t>
                      </a:r>
                      <a:endParaRPr lang="zh-CN" altLang="en-US" sz="1000" b="0">
                        <a:solidFill>
                          <a:schemeClr val="tx1"/>
                        </a:solidFill>
                        <a:latin typeface="宋体" panose="02010600030101010101" pitchFamily="2" charset="-122"/>
                        <a:ea typeface="宋体" panose="02010600030101010101" pitchFamily="2" charset="-122"/>
                        <a:sym typeface="+mn-ea"/>
                      </a:endParaRPr>
                    </a:p>
                    <a:p>
                      <a:pPr algn="l">
                        <a:buNone/>
                      </a:pPr>
                      <a:r>
                        <a:rPr lang="zh-CN" altLang="en-US" sz="1000" b="0">
                          <a:solidFill>
                            <a:schemeClr val="tx1"/>
                          </a:solidFill>
                          <a:latin typeface="宋体" panose="02010600030101010101" pitchFamily="2" charset="-122"/>
                          <a:ea typeface="宋体" panose="02010600030101010101" pitchFamily="2" charset="-122"/>
                          <a:sym typeface="+mn-ea"/>
                        </a:rPr>
                        <a:t>时限：</a:t>
                      </a:r>
                      <a:r>
                        <a:rPr lang="en-US" altLang="zh-CN" sz="1000" b="0">
                          <a:solidFill>
                            <a:schemeClr val="tx1"/>
                          </a:solidFill>
                          <a:latin typeface="宋体" panose="02010600030101010101" pitchFamily="2" charset="-122"/>
                          <a:ea typeface="宋体" panose="02010600030101010101" pitchFamily="2" charset="-122"/>
                          <a:sym typeface="+mn-ea"/>
                        </a:rPr>
                        <a:t>24</a:t>
                      </a:r>
                      <a:r>
                        <a:rPr lang="zh-CN" altLang="en-US" sz="1000" b="0">
                          <a:solidFill>
                            <a:schemeClr val="tx1"/>
                          </a:solidFill>
                          <a:latin typeface="宋体" panose="02010600030101010101" pitchFamily="2" charset="-122"/>
                          <a:ea typeface="宋体" panose="02010600030101010101" pitchFamily="2" charset="-122"/>
                          <a:sym typeface="+mn-ea"/>
                        </a:rPr>
                        <a:t>小时内</a:t>
                      </a:r>
                      <a:endParaRPr lang="zh-CN" altLang="en-US" sz="1000" b="0">
                        <a:solidFill>
                          <a:schemeClr val="tx1"/>
                        </a:solidFill>
                        <a:latin typeface="宋体" panose="02010600030101010101" pitchFamily="2" charset="-122"/>
                        <a:ea typeface="宋体" panose="02010600030101010101" pitchFamily="2" charset="-122"/>
                        <a:sym typeface="+mn-ea"/>
                      </a:endParaRPr>
                    </a:p>
                    <a:p>
                      <a:pPr algn="l">
                        <a:buNone/>
                      </a:pPr>
                      <a:r>
                        <a:rPr lang="zh-CN" altLang="en-US" sz="1000">
                          <a:solidFill>
                            <a:schemeClr val="tx1"/>
                          </a:solidFill>
                          <a:latin typeface="宋体" panose="02010600030101010101" pitchFamily="2" charset="-122"/>
                          <a:ea typeface="宋体" panose="02010600030101010101" pitchFamily="2" charset="-122"/>
                        </a:rPr>
                        <a:t>报告对象：（</a:t>
                      </a:r>
                      <a:r>
                        <a:rPr lang="en-US" altLang="zh-CN" sz="1000" b="0">
                          <a:solidFill>
                            <a:schemeClr val="tx1"/>
                          </a:solidFill>
                          <a:latin typeface="宋体" panose="02010600030101010101" pitchFamily="2" charset="-122"/>
                          <a:ea typeface="宋体" panose="02010600030101010101" pitchFamily="2" charset="-122"/>
                        </a:rPr>
                        <a:t>1</a:t>
                      </a:r>
                      <a:r>
                        <a:rPr lang="zh-CN" altLang="en-US" sz="1000" b="0">
                          <a:solidFill>
                            <a:schemeClr val="tx1"/>
                          </a:solidFill>
                          <a:latin typeface="宋体" panose="02010600030101010101" pitchFamily="2" charset="-122"/>
                          <a:ea typeface="宋体" panose="02010600030101010101" pitchFamily="2" charset="-122"/>
                        </a:rPr>
                        <a:t>）患者所在学校反馈（</a:t>
                      </a:r>
                      <a:r>
                        <a:rPr lang="en-US" altLang="zh-CN" sz="1000" b="0">
                          <a:solidFill>
                            <a:schemeClr val="tx1"/>
                          </a:solidFill>
                          <a:latin typeface="宋体" panose="02010600030101010101" pitchFamily="2" charset="-122"/>
                          <a:ea typeface="宋体" panose="02010600030101010101" pitchFamily="2" charset="-122"/>
                        </a:rPr>
                        <a:t>2</a:t>
                      </a:r>
                      <a:r>
                        <a:rPr lang="zh-CN" altLang="en-US" sz="1000" b="0">
                          <a:solidFill>
                            <a:schemeClr val="tx1"/>
                          </a:solidFill>
                          <a:latin typeface="宋体" panose="02010600030101010101" pitchFamily="2" charset="-122"/>
                          <a:ea typeface="宋体" panose="02010600030101010101" pitchFamily="2" charset="-122"/>
                        </a:rPr>
                        <a:t>）向同级卫生计生行政部门、上级疾病预防控制机构和学校报告、反馈。</a:t>
                      </a:r>
                      <a:endParaRPr lang="zh-CN" altLang="en-US" sz="1000" b="0">
                        <a:solidFill>
                          <a:schemeClr val="tx1"/>
                        </a:solidFill>
                        <a:latin typeface="宋体" panose="02010600030101010101" pitchFamily="2" charset="-122"/>
                        <a:ea typeface="宋体" panose="02010600030101010101" pitchFamily="2" charset="-122"/>
                      </a:endParaRPr>
                    </a:p>
                  </a:txBody>
                  <a:tcPr anchor="ctr" anchorCtr="0"/>
                </a:tc>
              </a:tr>
              <a:tr h="357505">
                <a:tc>
                  <a:txBody>
                    <a:bodyPr/>
                    <a:p>
                      <a:pPr algn="ctr">
                        <a:buNone/>
                      </a:pPr>
                      <a:r>
                        <a:rPr lang="zh-CN" altLang="en-US" sz="1400">
                          <a:latin typeface="楷体" panose="02010609060101010101" charset="-122"/>
                          <a:ea typeface="楷体" panose="02010609060101010101" charset="-122"/>
                          <a:cs typeface="宋体" panose="02010600030101010101" pitchFamily="2" charset="-122"/>
                          <a:sym typeface="+mn-ea"/>
                        </a:rPr>
                        <a:t>评估可能构成突发公共卫生事件</a:t>
                      </a:r>
                      <a:endParaRPr lang="zh-CN" altLang="en-US" sz="1400">
                        <a:latin typeface="楷体" panose="02010609060101010101" charset="-122"/>
                        <a:ea typeface="楷体" panose="02010609060101010101" charset="-122"/>
                      </a:endParaRPr>
                    </a:p>
                  </a:txBody>
                  <a:tcPr anchor="ctr" anchorCtr="0"/>
                </a:tc>
                <a:tc>
                  <a:txBody>
                    <a:bodyPr/>
                    <a:p>
                      <a:pPr algn="l">
                        <a:buNone/>
                      </a:pPr>
                      <a:r>
                        <a:rPr lang="zh-CN" altLang="en-US" sz="1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评估机构：疾控机构</a:t>
                      </a:r>
                      <a:endParaRPr lang="zh-CN" altLang="en-US" sz="1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p>
                      <a:pPr algn="l">
                        <a:buNone/>
                      </a:pPr>
                      <a:r>
                        <a:rPr lang="zh-CN" altLang="en-US" sz="10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构成后报告时限：</a:t>
                      </a:r>
                      <a:r>
                        <a:rPr lang="en-US" altLang="zh-CN" sz="10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2</a:t>
                      </a:r>
                      <a:r>
                        <a:rPr lang="zh-CN" altLang="en-US" sz="10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小时内</a:t>
                      </a:r>
                      <a:endParaRPr lang="zh-CN" altLang="en-US" sz="10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buNone/>
                      </a:pPr>
                      <a:r>
                        <a:rPr lang="zh-CN" altLang="en-US" sz="1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报告对象</a:t>
                      </a:r>
                      <a:r>
                        <a:rPr lang="en-US" altLang="zh-CN" sz="1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1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同级卫生健康行政部门、上级疾病预防控制机构和学校报告</a:t>
                      </a:r>
                      <a:endParaRPr lang="zh-CN" altLang="en-US" sz="1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txBody>
                  <a:tcPr anchor="ctr" anchorCtr="0"/>
                </a:tc>
                <a:tc>
                  <a:txBody>
                    <a:bodyPr/>
                    <a:p>
                      <a:pPr algn="l">
                        <a:buNone/>
                      </a:pPr>
                      <a:r>
                        <a:rPr lang="zh-CN" altLang="en-US" sz="1000" b="1">
                          <a:solidFill>
                            <a:schemeClr val="tx1"/>
                          </a:solidFill>
                          <a:latin typeface="宋体" panose="02010600030101010101" pitchFamily="2" charset="-122"/>
                          <a:ea typeface="宋体" panose="02010600030101010101" pitchFamily="2" charset="-122"/>
                        </a:rPr>
                        <a:t>未提及</a:t>
                      </a:r>
                      <a:endParaRPr lang="zh-CN" altLang="en-US" sz="1000" b="1">
                        <a:solidFill>
                          <a:schemeClr val="tx1"/>
                        </a:solidFill>
                        <a:latin typeface="宋体" panose="02010600030101010101" pitchFamily="2" charset="-122"/>
                        <a:ea typeface="宋体" panose="02010600030101010101" pitchFamily="2" charset="-122"/>
                      </a:endParaRPr>
                    </a:p>
                  </a:txBody>
                  <a:tcPr anchor="ctr" anchorCtr="0"/>
                </a:tc>
              </a:tr>
            </a:tbl>
          </a:graphicData>
        </a:graphic>
      </p:graphicFrame>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679450" y="832485"/>
            <a:ext cx="7882890" cy="3046095"/>
          </a:xfrm>
          <a:prstGeom prst="rect">
            <a:avLst/>
          </a:prstGeom>
          <a:noFill/>
          <a:ln w="9525">
            <a:noFill/>
          </a:ln>
        </p:spPr>
        <p:txBody>
          <a:bodyPr wrap="square">
            <a:spAutoFit/>
          </a:bodyPr>
          <a:p>
            <a:pPr indent="0"/>
            <a:r>
              <a:rPr lang="zh-CN" sz="2400" b="1">
                <a:ea typeface="宋体" panose="02010600030101010101" pitchFamily="2" charset="-122"/>
              </a:rPr>
              <a:t>第五至八章</a:t>
            </a:r>
            <a:endParaRPr lang="zh-CN" sz="2400" b="1">
              <a:ea typeface="宋体" panose="02010600030101010101" pitchFamily="2" charset="-122"/>
            </a:endParaRPr>
          </a:p>
          <a:p>
            <a:pPr indent="0" algn="ctr"/>
            <a:r>
              <a:rPr lang="zh-CN" sz="2400" b="1">
                <a:ea typeface="宋体" panose="02010600030101010101" pitchFamily="2" charset="-122"/>
              </a:rPr>
              <a:t>“患者诊断、治疗和管理”</a:t>
            </a:r>
            <a:endParaRPr lang="zh-CN" sz="2400" b="1">
              <a:ea typeface="宋体" panose="02010600030101010101" pitchFamily="2" charset="-122"/>
            </a:endParaRPr>
          </a:p>
          <a:p>
            <a:pPr indent="0" algn="ctr"/>
            <a:r>
              <a:rPr lang="zh-CN" sz="2400" b="1">
                <a:ea typeface="宋体" panose="02010600030101010101" pitchFamily="2" charset="-122"/>
              </a:rPr>
              <a:t>“接触者检查”</a:t>
            </a:r>
            <a:endParaRPr lang="zh-CN" sz="2400" b="1">
              <a:ea typeface="宋体" panose="02010600030101010101" pitchFamily="2" charset="-122"/>
            </a:endParaRPr>
          </a:p>
          <a:p>
            <a:pPr indent="0" algn="ctr"/>
            <a:r>
              <a:rPr lang="zh-CN" sz="2400" b="1">
                <a:ea typeface="宋体" panose="02010600030101010101" pitchFamily="2" charset="-122"/>
              </a:rPr>
              <a:t>“预防性治疗”</a:t>
            </a:r>
            <a:endParaRPr lang="zh-CN" sz="2400" b="1">
              <a:ea typeface="宋体" panose="02010600030101010101" pitchFamily="2" charset="-122"/>
            </a:endParaRPr>
          </a:p>
          <a:p>
            <a:pPr indent="0" algn="ctr"/>
            <a:r>
              <a:rPr lang="zh-CN" sz="2400" b="1">
                <a:ea typeface="宋体" panose="02010600030101010101" pitchFamily="2" charset="-122"/>
              </a:rPr>
              <a:t>“感染控制”</a:t>
            </a:r>
            <a:endParaRPr lang="zh-CN" sz="2400" b="1">
              <a:ea typeface="宋体" panose="02010600030101010101" pitchFamily="2" charset="-122"/>
            </a:endParaRPr>
          </a:p>
          <a:p>
            <a:pPr indent="0"/>
            <a:endParaRPr lang="zh-CN">
              <a:ea typeface="宋体" panose="02010600030101010101" pitchFamily="2" charset="-122"/>
            </a:endParaRPr>
          </a:p>
          <a:p>
            <a:pPr indent="0">
              <a:lnSpc>
                <a:spcPct val="150000"/>
              </a:lnSpc>
            </a:pPr>
            <a:r>
              <a:rPr lang="zh-CN">
                <a:ea typeface="宋体" panose="02010600030101010101" pitchFamily="2" charset="-122"/>
              </a:rPr>
              <a:t>提供了发生学校结核病疫情时的处置措施，这些处置措施均适用于学校散发疫情和突发公共卫生事件。</a:t>
            </a:r>
            <a:endParaRPr lang="zh-CN" altLang="en-US"/>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9" name="文本框 8"/>
          <p:cNvSpPr txBox="1"/>
          <p:nvPr/>
        </p:nvSpPr>
        <p:spPr>
          <a:xfrm>
            <a:off x="756920" y="699770"/>
            <a:ext cx="8088630" cy="737235"/>
          </a:xfrm>
          <a:prstGeom prst="rect">
            <a:avLst/>
          </a:prstGeom>
          <a:noFill/>
          <a:ln w="9525">
            <a:noFill/>
          </a:ln>
        </p:spPr>
        <p:txBody>
          <a:bodyPr wrap="square">
            <a:spAutoFit/>
          </a:bodyPr>
          <a:p>
            <a:pPr indent="0" algn="ctr"/>
            <a:r>
              <a:rPr lang="zh-CN" sz="2400" b="1">
                <a:ea typeface="宋体" panose="02010600030101010101" pitchFamily="2" charset="-122"/>
                <a:sym typeface="+mn-ea"/>
              </a:rPr>
              <a:t>第五章      患者诊断、治疗和管理</a:t>
            </a:r>
            <a:endParaRPr lang="zh-CN" sz="2400" b="1">
              <a:ea typeface="宋体" panose="02010600030101010101" pitchFamily="2" charset="-122"/>
            </a:endParaRPr>
          </a:p>
          <a:p>
            <a:pPr indent="0"/>
            <a:r>
              <a:rPr lang="zh-CN">
                <a:ea typeface="宋体" panose="02010600030101010101" pitchFamily="2" charset="-122"/>
                <a:sym typeface="+mn-ea"/>
              </a:rPr>
              <a:t> </a:t>
            </a:r>
            <a:r>
              <a:rPr lang="en-US" altLang="zh-CN">
                <a:ea typeface="宋体" panose="02010600030101010101" pitchFamily="2" charset="-122"/>
                <a:sym typeface="+mn-ea"/>
              </a:rPr>
              <a:t>        </a:t>
            </a:r>
            <a:r>
              <a:rPr lang="zh-CN">
                <a:ea typeface="宋体" panose="02010600030101010101" pitchFamily="2" charset="-122"/>
                <a:sym typeface="+mn-ea"/>
              </a:rPr>
              <a:t>一、肺结核诊断和治疗</a:t>
            </a:r>
            <a:endParaRPr lang="en-US" altLang="zh-CN">
              <a:ea typeface="宋体" panose="02010600030101010101" pitchFamily="2" charset="-122"/>
              <a:sym typeface="+mn-ea"/>
            </a:endParaRPr>
          </a:p>
        </p:txBody>
      </p:sp>
      <p:graphicFrame>
        <p:nvGraphicFramePr>
          <p:cNvPr id="2" name="表格 1"/>
          <p:cNvGraphicFramePr/>
          <p:nvPr>
            <p:custDataLst>
              <p:tags r:id="rId2"/>
            </p:custDataLst>
          </p:nvPr>
        </p:nvGraphicFramePr>
        <p:xfrm>
          <a:off x="1327150" y="1492250"/>
          <a:ext cx="6532245" cy="2885440"/>
        </p:xfrm>
        <a:graphic>
          <a:graphicData uri="http://schemas.openxmlformats.org/drawingml/2006/table">
            <a:tbl>
              <a:tblPr firstRow="1" bandRow="1">
                <a:tableStyleId>{5C22544A-7EE6-4342-B048-85BDC9FD1C3A}</a:tableStyleId>
              </a:tblPr>
              <a:tblGrid>
                <a:gridCol w="1353185"/>
                <a:gridCol w="2877185"/>
                <a:gridCol w="2301875"/>
              </a:tblGrid>
              <a:tr h="365760">
                <a:tc>
                  <a:txBody>
                    <a:bodyPr/>
                    <a:p>
                      <a:pPr algn="ctr">
                        <a:buNone/>
                      </a:pPr>
                      <a:r>
                        <a:rPr lang="zh-CN" altLang="en-US"/>
                        <a:t>内容</a:t>
                      </a:r>
                      <a:endParaRPr lang="zh-CN" altLang="en-US"/>
                    </a:p>
                  </a:txBody>
                  <a:tcPr anchor="ctr" anchorCtr="0"/>
                </a:tc>
                <a:tc>
                  <a:txBody>
                    <a:bodyPr/>
                    <a:p>
                      <a:pPr algn="ctr">
                        <a:buNone/>
                      </a:pPr>
                      <a:r>
                        <a:rPr lang="zh-CN" altLang="en-US"/>
                        <a:t>《指南》</a:t>
                      </a:r>
                      <a:endParaRPr lang="zh-CN" altLang="en-US"/>
                    </a:p>
                  </a:txBody>
                  <a:tcPr anchor="ctr" anchorCtr="0"/>
                </a:tc>
                <a:tc>
                  <a:txBody>
                    <a:bodyPr/>
                    <a:p>
                      <a:pPr algn="ctr">
                        <a:buNone/>
                      </a:pPr>
                      <a:r>
                        <a:rPr lang="zh-CN" altLang="en-US" sz="1800">
                          <a:sym typeface="+mn-ea"/>
                        </a:rPr>
                        <a:t>《工作规范》</a:t>
                      </a:r>
                      <a:endParaRPr lang="zh-CN" altLang="en-US"/>
                    </a:p>
                  </a:txBody>
                  <a:tcPr anchor="ctr" anchorCtr="0"/>
                </a:tc>
              </a:tr>
              <a:tr h="501650">
                <a:tc>
                  <a:txBody>
                    <a:bodyPr/>
                    <a:p>
                      <a:pPr algn="ctr">
                        <a:buNone/>
                      </a:pPr>
                      <a:r>
                        <a:rPr lang="zh-CN" altLang="en-US" sz="1400">
                          <a:latin typeface="楷体" panose="02010609060101010101" charset="-122"/>
                          <a:ea typeface="楷体" panose="02010609060101010101" charset="-122"/>
                          <a:sym typeface="+mn-ea"/>
                        </a:rPr>
                        <a:t>检查流程</a:t>
                      </a:r>
                      <a:endParaRPr lang="zh-CN" altLang="en-US" sz="1400">
                        <a:latin typeface="楷体" panose="02010609060101010101" charset="-122"/>
                        <a:ea typeface="楷体" panose="02010609060101010101" charset="-122"/>
                      </a:endParaRPr>
                    </a:p>
                  </a:txBody>
                  <a:tcPr anchor="ctr" anchorCtr="0"/>
                </a:tc>
                <a:tc>
                  <a:txBody>
                    <a:bodyPr/>
                    <a:p>
                      <a:pPr algn="l">
                        <a:buNone/>
                      </a:pPr>
                      <a:r>
                        <a:rPr lang="en-US" altLang="zh-CN" sz="1000">
                          <a:solidFill>
                            <a:schemeClr val="tx1"/>
                          </a:solidFill>
                          <a:latin typeface="仿宋" panose="02010609060101010101" charset="-122"/>
                          <a:ea typeface="仿宋" panose="02010609060101010101" charset="-122"/>
                        </a:rPr>
                        <a:t>1.</a:t>
                      </a:r>
                      <a:r>
                        <a:rPr lang="zh-CN" altLang="en-US" sz="1000">
                          <a:solidFill>
                            <a:schemeClr val="tx1"/>
                          </a:solidFill>
                          <a:latin typeface="仿宋" panose="02010609060101010101" charset="-122"/>
                          <a:ea typeface="仿宋" panose="02010609060101010101" charset="-122"/>
                        </a:rPr>
                        <a:t>问诊：肺结核患者接触史和肺结核可疑症状</a:t>
                      </a:r>
                      <a:endParaRPr lang="zh-CN" altLang="en-US" sz="1000">
                        <a:solidFill>
                          <a:schemeClr val="tx1"/>
                        </a:solidFill>
                        <a:latin typeface="仿宋" panose="02010609060101010101" charset="-122"/>
                        <a:ea typeface="仿宋" panose="02010609060101010101" charset="-122"/>
                      </a:endParaRPr>
                    </a:p>
                    <a:p>
                      <a:pPr algn="l">
                        <a:buNone/>
                      </a:pPr>
                      <a:r>
                        <a:rPr lang="en-US" altLang="zh-CN" sz="1000">
                          <a:solidFill>
                            <a:schemeClr val="tx1"/>
                          </a:solidFill>
                          <a:latin typeface="仿宋" panose="02010609060101010101" charset="-122"/>
                          <a:ea typeface="仿宋" panose="02010609060101010101" charset="-122"/>
                        </a:rPr>
                        <a:t>2.</a:t>
                      </a:r>
                      <a:r>
                        <a:rPr lang="zh-CN" altLang="en-US" sz="1000">
                          <a:solidFill>
                            <a:schemeClr val="tx1"/>
                          </a:solidFill>
                          <a:latin typeface="仿宋" panose="02010609060101010101" charset="-122"/>
                          <a:ea typeface="仿宋" panose="02010609060101010101" charset="-122"/>
                        </a:rPr>
                        <a:t>感染检测：TST </a:t>
                      </a:r>
                      <a:r>
                        <a:rPr lang="zh-CN" altLang="en-US" sz="1000">
                          <a:solidFill>
                            <a:srgbClr val="FF0000"/>
                          </a:solidFill>
                          <a:latin typeface="仿宋" panose="02010609060101010101" charset="-122"/>
                          <a:ea typeface="仿宋" panose="02010609060101010101" charset="-122"/>
                        </a:rPr>
                        <a:t>或 IGRA </a:t>
                      </a:r>
                      <a:r>
                        <a:rPr lang="zh-CN" altLang="en-US" sz="1000">
                          <a:solidFill>
                            <a:schemeClr val="tx1"/>
                          </a:solidFill>
                          <a:latin typeface="仿宋" panose="02010609060101010101" charset="-122"/>
                          <a:ea typeface="仿宋" panose="02010609060101010101" charset="-122"/>
                        </a:rPr>
                        <a:t>等</a:t>
                      </a:r>
                      <a:endParaRPr lang="zh-CN" altLang="en-US" sz="1000">
                        <a:solidFill>
                          <a:schemeClr val="tx1"/>
                        </a:solidFill>
                        <a:latin typeface="仿宋" panose="02010609060101010101" charset="-122"/>
                        <a:ea typeface="仿宋" panose="02010609060101010101" charset="-122"/>
                      </a:endParaRPr>
                    </a:p>
                    <a:p>
                      <a:pPr algn="l">
                        <a:buNone/>
                      </a:pPr>
                      <a:r>
                        <a:rPr lang="en-US" altLang="zh-CN" sz="1000">
                          <a:solidFill>
                            <a:schemeClr val="tx1"/>
                          </a:solidFill>
                          <a:latin typeface="仿宋" panose="02010609060101010101" charset="-122"/>
                          <a:ea typeface="仿宋" panose="02010609060101010101" charset="-122"/>
                        </a:rPr>
                        <a:t>3.胸部影像学检查</a:t>
                      </a:r>
                      <a:r>
                        <a:rPr lang="zh-CN" altLang="en-US" sz="1000">
                          <a:solidFill>
                            <a:schemeClr val="tx1"/>
                          </a:solidFill>
                          <a:latin typeface="仿宋" panose="02010609060101010101" charset="-122"/>
                          <a:ea typeface="仿宋" panose="02010609060101010101" charset="-122"/>
                        </a:rPr>
                        <a:t>：15 岁及以上者均进行检查；15 岁以下者，对具有肺结核可疑症状、或 TST 检测强阳性/</a:t>
                      </a:r>
                      <a:r>
                        <a:rPr lang="zh-CN" altLang="en-US" sz="1000">
                          <a:solidFill>
                            <a:srgbClr val="FF0000"/>
                          </a:solidFill>
                          <a:latin typeface="仿宋" panose="02010609060101010101" charset="-122"/>
                          <a:ea typeface="仿宋" panose="02010609060101010101" charset="-122"/>
                        </a:rPr>
                        <a:t>IGRA 阳性者</a:t>
                      </a:r>
                      <a:r>
                        <a:rPr lang="zh-CN" altLang="en-US" sz="1000">
                          <a:solidFill>
                            <a:schemeClr val="tx1"/>
                          </a:solidFill>
                          <a:latin typeface="仿宋" panose="02010609060101010101" charset="-122"/>
                          <a:ea typeface="仿宋" panose="02010609060101010101" charset="-122"/>
                        </a:rPr>
                        <a:t>进行检查</a:t>
                      </a:r>
                      <a:endParaRPr lang="zh-CN" altLang="en-US" sz="1000">
                        <a:solidFill>
                          <a:schemeClr val="tx1"/>
                        </a:solidFill>
                        <a:latin typeface="仿宋" panose="02010609060101010101" charset="-122"/>
                        <a:ea typeface="仿宋" panose="02010609060101010101" charset="-122"/>
                      </a:endParaRPr>
                    </a:p>
                    <a:p>
                      <a:pPr algn="l">
                        <a:buNone/>
                      </a:pPr>
                      <a:r>
                        <a:rPr lang="en-US" altLang="zh-CN" sz="1000">
                          <a:solidFill>
                            <a:schemeClr val="tx1"/>
                          </a:solidFill>
                          <a:latin typeface="仿宋" panose="02010609060101010101" charset="-122"/>
                          <a:ea typeface="仿宋" panose="02010609060101010101" charset="-122"/>
                        </a:rPr>
                        <a:t>4.病原学检查</a:t>
                      </a:r>
                      <a:r>
                        <a:rPr lang="zh-CN" altLang="en-US" sz="1000">
                          <a:solidFill>
                            <a:schemeClr val="tx1"/>
                          </a:solidFill>
                          <a:latin typeface="仿宋" panose="02010609060101010101" charset="-122"/>
                          <a:ea typeface="仿宋" panose="02010609060101010101" charset="-122"/>
                        </a:rPr>
                        <a:t>：对具有肺结核可疑症状、或胸部影像学检查异常者、或 TST 检测强阳性 /</a:t>
                      </a:r>
                      <a:r>
                        <a:rPr lang="zh-CN" altLang="en-US" sz="1000">
                          <a:solidFill>
                            <a:srgbClr val="FF0000"/>
                          </a:solidFill>
                          <a:latin typeface="仿宋" panose="02010609060101010101" charset="-122"/>
                          <a:ea typeface="仿宋" panose="02010609060101010101" charset="-122"/>
                        </a:rPr>
                        <a:t>IGRA 阳性者</a:t>
                      </a:r>
                      <a:r>
                        <a:rPr lang="zh-CN" altLang="en-US" sz="1000">
                          <a:solidFill>
                            <a:schemeClr val="tx1"/>
                          </a:solidFill>
                          <a:latin typeface="仿宋" panose="02010609060101010101" charset="-122"/>
                          <a:ea typeface="仿宋" panose="02010609060101010101" charset="-122"/>
                        </a:rPr>
                        <a:t>，留取 3 份合格痰标本进行相关检查</a:t>
                      </a:r>
                      <a:endParaRPr lang="zh-CN" altLang="en-US" sz="1000">
                        <a:solidFill>
                          <a:schemeClr val="tx1"/>
                        </a:solidFill>
                        <a:latin typeface="仿宋" panose="02010609060101010101" charset="-122"/>
                        <a:ea typeface="仿宋" panose="02010609060101010101" charset="-122"/>
                      </a:endParaRPr>
                    </a:p>
                    <a:p>
                      <a:pPr algn="l">
                        <a:buNone/>
                      </a:pPr>
                      <a:r>
                        <a:rPr lang="en-US" altLang="zh-CN" sz="1000">
                          <a:solidFill>
                            <a:schemeClr val="tx1"/>
                          </a:solidFill>
                          <a:latin typeface="仿宋" panose="02010609060101010101" charset="-122"/>
                          <a:ea typeface="仿宋" panose="02010609060101010101" charset="-122"/>
                        </a:rPr>
                        <a:t>5.排查肺外结核</a:t>
                      </a:r>
                      <a:endParaRPr lang="en-US" altLang="zh-CN" sz="1000">
                        <a:solidFill>
                          <a:schemeClr val="tx1"/>
                        </a:solidFill>
                        <a:latin typeface="仿宋" panose="02010609060101010101" charset="-122"/>
                        <a:ea typeface="仿宋" panose="02010609060101010101" charset="-122"/>
                      </a:endParaRPr>
                    </a:p>
                  </a:txBody>
                  <a:tcPr anchor="ctr" anchorCtr="0"/>
                </a:tc>
                <a:tc>
                  <a:txBody>
                    <a:bodyPr/>
                    <a:p>
                      <a:pPr algn="l">
                        <a:buNone/>
                      </a:pPr>
                      <a:r>
                        <a:rPr lang="zh-CN" altLang="en-US" sz="1000">
                          <a:solidFill>
                            <a:schemeClr val="tx1"/>
                          </a:solidFill>
                          <a:latin typeface="仿宋" panose="02010609060101010101" charset="-122"/>
                          <a:ea typeface="仿宋" panose="02010609060101010101" charset="-122"/>
                        </a:rPr>
                        <a:t>基本相同。</a:t>
                      </a:r>
                      <a:endParaRPr lang="zh-CN" altLang="en-US" sz="1000">
                        <a:solidFill>
                          <a:schemeClr val="tx1"/>
                        </a:solidFill>
                        <a:latin typeface="仿宋" panose="02010609060101010101" charset="-122"/>
                        <a:ea typeface="仿宋" panose="02010609060101010101" charset="-122"/>
                      </a:endParaRPr>
                    </a:p>
                  </a:txBody>
                  <a:tcPr anchor="t" anchorCtr="0"/>
                </a:tc>
              </a:tr>
              <a:tr h="528320">
                <a:tc>
                  <a:txBody>
                    <a:bodyPr/>
                    <a:p>
                      <a:pPr algn="ctr">
                        <a:buNone/>
                      </a:pPr>
                      <a:r>
                        <a:rPr lang="zh-CN" altLang="en-US" sz="1400">
                          <a:latin typeface="楷体" panose="02010609060101010101" charset="-122"/>
                          <a:ea typeface="楷体" panose="02010609060101010101" charset="-122"/>
                        </a:rPr>
                        <a:t>诊断标准</a:t>
                      </a:r>
                      <a:endParaRPr lang="zh-CN" altLang="en-US" sz="1400">
                        <a:latin typeface="楷体" panose="02010609060101010101" charset="-122"/>
                        <a:ea typeface="楷体" panose="02010609060101010101" charset="-122"/>
                      </a:endParaRPr>
                    </a:p>
                  </a:txBody>
                  <a:tcPr anchor="ctr" anchorCtr="0"/>
                </a:tc>
                <a:tc>
                  <a:txBody>
                    <a:bodyPr/>
                    <a:p>
                      <a:pPr algn="l">
                        <a:buNone/>
                      </a:pPr>
                      <a:r>
                        <a:rPr lang="zh-CN" altLang="en-US" sz="1000">
                          <a:solidFill>
                            <a:schemeClr val="tx1"/>
                          </a:solidFill>
                          <a:latin typeface="仿宋" panose="02010609060101010101" charset="-122"/>
                          <a:ea typeface="仿宋" panose="02010609060101010101" charset="-122"/>
                        </a:rPr>
                        <a:t>《肺结核诊断》 （WS288-2017）</a:t>
                      </a:r>
                      <a:endParaRPr lang="zh-CN" altLang="en-US" sz="1000">
                        <a:solidFill>
                          <a:schemeClr val="tx1"/>
                        </a:solidFill>
                        <a:latin typeface="仿宋" panose="02010609060101010101" charset="-122"/>
                        <a:ea typeface="仿宋" panose="02010609060101010101" charset="-122"/>
                      </a:endParaRPr>
                    </a:p>
                    <a:p>
                      <a:pPr algn="l">
                        <a:buNone/>
                      </a:pPr>
                      <a:r>
                        <a:rPr lang="zh-CN" altLang="en-US" sz="1000">
                          <a:solidFill>
                            <a:schemeClr val="tx1"/>
                          </a:solidFill>
                          <a:latin typeface="仿宋" panose="02010609060101010101" charset="-122"/>
                          <a:ea typeface="仿宋" panose="02010609060101010101" charset="-122"/>
                        </a:rPr>
                        <a:t>《结核病分类》 （WS196-2017）</a:t>
                      </a:r>
                      <a:endParaRPr lang="zh-CN" altLang="en-US" sz="1000">
                        <a:solidFill>
                          <a:schemeClr val="tx1"/>
                        </a:solidFill>
                        <a:latin typeface="仿宋" panose="02010609060101010101" charset="-122"/>
                        <a:ea typeface="仿宋" panose="02010609060101010101" charset="-122"/>
                      </a:endParaRPr>
                    </a:p>
                  </a:txBody>
                  <a:tcPr anchor="ctr" anchorCtr="0"/>
                </a:tc>
                <a:tc>
                  <a:txBody>
                    <a:bodyPr/>
                    <a:p>
                      <a:pPr algn="l">
                        <a:buNone/>
                      </a:pPr>
                      <a:r>
                        <a:rPr lang="zh-CN" altLang="en-US" sz="1000">
                          <a:solidFill>
                            <a:srgbClr val="FF0000"/>
                          </a:solidFill>
                          <a:latin typeface="仿宋" panose="02010609060101010101" charset="-122"/>
                          <a:ea typeface="仿宋" panose="02010609060101010101" charset="-122"/>
                          <a:sym typeface="+mn-ea"/>
                        </a:rPr>
                        <a:t>未明确提及</a:t>
                      </a:r>
                      <a:endParaRPr lang="zh-CN" altLang="en-US" sz="1000">
                        <a:solidFill>
                          <a:srgbClr val="FF0000"/>
                        </a:solidFill>
                        <a:latin typeface="仿宋" panose="02010609060101010101" charset="-122"/>
                        <a:ea typeface="仿宋" panose="02010609060101010101" charset="-122"/>
                      </a:endParaRPr>
                    </a:p>
                  </a:txBody>
                  <a:tcPr anchor="ctr" anchorCtr="0"/>
                </a:tc>
              </a:tr>
              <a:tr h="528320">
                <a:tc>
                  <a:txBody>
                    <a:bodyPr/>
                    <a:p>
                      <a:pPr algn="ctr">
                        <a:buNone/>
                      </a:pPr>
                      <a:r>
                        <a:rPr lang="zh-CN" altLang="en-US" sz="1400">
                          <a:latin typeface="楷体" panose="02010609060101010101" charset="-122"/>
                          <a:ea typeface="楷体" panose="02010609060101010101" charset="-122"/>
                          <a:sym typeface="+mn-ea"/>
                        </a:rPr>
                        <a:t>治疗依据</a:t>
                      </a:r>
                      <a:endParaRPr lang="zh-CN" altLang="en-US" sz="1400">
                        <a:latin typeface="楷体" panose="02010609060101010101" charset="-122"/>
                        <a:ea typeface="楷体" panose="02010609060101010101" charset="-122"/>
                      </a:endParaRPr>
                    </a:p>
                  </a:txBody>
                  <a:tcPr anchor="ctr" anchorCtr="0"/>
                </a:tc>
                <a:tc>
                  <a:txBody>
                    <a:bodyPr/>
                    <a:p>
                      <a:pPr algn="l">
                        <a:buNone/>
                      </a:pPr>
                      <a:r>
                        <a:rPr sz="1000">
                          <a:solidFill>
                            <a:schemeClr val="tx1"/>
                          </a:solidFill>
                          <a:latin typeface="仿宋" panose="02010609060101010101" charset="-122"/>
                          <a:ea typeface="仿宋" panose="02010609060101010101" charset="-122"/>
                        </a:rPr>
                        <a:t>《中国结核病预防控制工作技术规范（2020 年版）》</a:t>
                      </a:r>
                      <a:endParaRPr sz="1000">
                        <a:solidFill>
                          <a:schemeClr val="tx1"/>
                        </a:solidFill>
                        <a:latin typeface="仿宋" panose="02010609060101010101" charset="-122"/>
                        <a:ea typeface="仿宋" panose="02010609060101010101" charset="-122"/>
                      </a:endParaRPr>
                    </a:p>
                  </a:txBody>
                  <a:tcPr anchor="ctr" anchorCtr="0"/>
                </a:tc>
                <a:tc>
                  <a:txBody>
                    <a:bodyPr/>
                    <a:p>
                      <a:pPr algn="l">
                        <a:buNone/>
                      </a:pPr>
                      <a:r>
                        <a:rPr lang="zh-CN" altLang="en-US" sz="1000">
                          <a:solidFill>
                            <a:srgbClr val="FF0000"/>
                          </a:solidFill>
                          <a:latin typeface="仿宋" panose="02010609060101010101" charset="-122"/>
                          <a:ea typeface="仿宋" panose="02010609060101010101" charset="-122"/>
                        </a:rPr>
                        <a:t>未明确提及</a:t>
                      </a:r>
                      <a:endParaRPr lang="zh-CN" altLang="en-US" sz="1000">
                        <a:solidFill>
                          <a:srgbClr val="FF0000"/>
                        </a:solidFill>
                        <a:latin typeface="仿宋" panose="02010609060101010101" charset="-122"/>
                        <a:ea typeface="仿宋" panose="02010609060101010101" charset="-122"/>
                      </a:endParaRPr>
                    </a:p>
                  </a:txBody>
                  <a:tcPr anchor="t" anchorCtr="0"/>
                </a:tc>
              </a:tr>
            </a:tbl>
          </a:graphicData>
        </a:graphic>
      </p:graphicFrame>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9" name="文本框 8"/>
          <p:cNvSpPr txBox="1"/>
          <p:nvPr/>
        </p:nvSpPr>
        <p:spPr>
          <a:xfrm>
            <a:off x="756920" y="699770"/>
            <a:ext cx="8088630" cy="737235"/>
          </a:xfrm>
          <a:prstGeom prst="rect">
            <a:avLst/>
          </a:prstGeom>
          <a:noFill/>
          <a:ln w="9525">
            <a:noFill/>
          </a:ln>
        </p:spPr>
        <p:txBody>
          <a:bodyPr wrap="square">
            <a:spAutoFit/>
          </a:bodyPr>
          <a:p>
            <a:pPr indent="0" algn="ctr"/>
            <a:r>
              <a:rPr lang="zh-CN" sz="2400" b="1">
                <a:ea typeface="宋体" panose="02010600030101010101" pitchFamily="2" charset="-122"/>
                <a:sym typeface="+mn-ea"/>
              </a:rPr>
              <a:t>第五章    </a:t>
            </a:r>
            <a:r>
              <a:rPr lang="zh-CN" sz="2400" b="1">
                <a:ea typeface="宋体" panose="02010600030101010101" pitchFamily="2" charset="-122"/>
                <a:sym typeface="+mn-ea"/>
              </a:rPr>
              <a:t>患者诊断、治疗和管理</a:t>
            </a:r>
            <a:endParaRPr lang="zh-CN" sz="2400" b="1">
              <a:ea typeface="宋体" panose="02010600030101010101" pitchFamily="2" charset="-122"/>
            </a:endParaRPr>
          </a:p>
          <a:p>
            <a:pPr indent="0"/>
            <a:r>
              <a:rPr lang="zh-CN">
                <a:ea typeface="宋体" panose="02010600030101010101" pitchFamily="2" charset="-122"/>
                <a:sym typeface="+mn-ea"/>
              </a:rPr>
              <a:t> </a:t>
            </a:r>
            <a:r>
              <a:rPr lang="en-US" altLang="zh-CN">
                <a:ea typeface="宋体" panose="02010600030101010101" pitchFamily="2" charset="-122"/>
                <a:sym typeface="+mn-ea"/>
              </a:rPr>
              <a:t>        </a:t>
            </a:r>
            <a:r>
              <a:rPr lang="zh-CN" altLang="en-US">
                <a:ea typeface="宋体" panose="02010600030101010101" pitchFamily="2" charset="-122"/>
                <a:sym typeface="+mn-ea"/>
              </a:rPr>
              <a:t>二</a:t>
            </a:r>
            <a:r>
              <a:rPr lang="zh-CN">
                <a:ea typeface="宋体" panose="02010600030101010101" pitchFamily="2" charset="-122"/>
                <a:sym typeface="+mn-ea"/>
              </a:rPr>
              <a:t>、治疗管理</a:t>
            </a:r>
            <a:endParaRPr lang="zh-CN">
              <a:ea typeface="宋体" panose="02010600030101010101" pitchFamily="2" charset="-122"/>
              <a:sym typeface="+mn-ea"/>
            </a:endParaRPr>
          </a:p>
        </p:txBody>
      </p:sp>
      <p:graphicFrame>
        <p:nvGraphicFramePr>
          <p:cNvPr id="2" name="表格 1"/>
          <p:cNvGraphicFramePr/>
          <p:nvPr>
            <p:custDataLst>
              <p:tags r:id="rId2"/>
            </p:custDataLst>
          </p:nvPr>
        </p:nvGraphicFramePr>
        <p:xfrm>
          <a:off x="1327150" y="1564005"/>
          <a:ext cx="6345555" cy="2556510"/>
        </p:xfrm>
        <a:graphic>
          <a:graphicData uri="http://schemas.openxmlformats.org/drawingml/2006/table">
            <a:tbl>
              <a:tblPr firstRow="1" bandRow="1">
                <a:tableStyleId>{5C22544A-7EE6-4342-B048-85BDC9FD1C3A}</a:tableStyleId>
              </a:tblPr>
              <a:tblGrid>
                <a:gridCol w="1353185"/>
                <a:gridCol w="2877185"/>
                <a:gridCol w="2115185"/>
              </a:tblGrid>
              <a:tr h="365760">
                <a:tc>
                  <a:txBody>
                    <a:bodyPr/>
                    <a:p>
                      <a:pPr algn="ctr">
                        <a:buNone/>
                      </a:pPr>
                      <a:r>
                        <a:rPr lang="zh-CN" altLang="en-US"/>
                        <a:t>内容</a:t>
                      </a:r>
                      <a:endParaRPr lang="zh-CN" altLang="en-US"/>
                    </a:p>
                  </a:txBody>
                  <a:tcPr anchor="ctr" anchorCtr="0"/>
                </a:tc>
                <a:tc>
                  <a:txBody>
                    <a:bodyPr/>
                    <a:p>
                      <a:pPr algn="ctr">
                        <a:buNone/>
                      </a:pPr>
                      <a:r>
                        <a:rPr lang="zh-CN" altLang="en-US"/>
                        <a:t>《指南》</a:t>
                      </a:r>
                      <a:endParaRPr lang="zh-CN" altLang="en-US"/>
                    </a:p>
                  </a:txBody>
                  <a:tcPr anchor="ctr" anchorCtr="0"/>
                </a:tc>
                <a:tc>
                  <a:txBody>
                    <a:bodyPr/>
                    <a:p>
                      <a:pPr algn="ctr">
                        <a:buNone/>
                      </a:pPr>
                      <a:r>
                        <a:rPr lang="zh-CN" altLang="en-US" sz="1800">
                          <a:sym typeface="+mn-ea"/>
                        </a:rPr>
                        <a:t>《工作规范》</a:t>
                      </a:r>
                      <a:endParaRPr lang="zh-CN" altLang="en-US"/>
                    </a:p>
                  </a:txBody>
                  <a:tcPr anchor="ctr" anchorCtr="0"/>
                </a:tc>
              </a:tr>
              <a:tr h="501650">
                <a:tc>
                  <a:txBody>
                    <a:bodyPr/>
                    <a:p>
                      <a:pPr algn="ctr">
                        <a:buNone/>
                      </a:pPr>
                      <a:r>
                        <a:rPr lang="zh-CN" altLang="en-US" sz="1400">
                          <a:latin typeface="楷体" panose="02010609060101010101" charset="-122"/>
                          <a:ea typeface="楷体" panose="02010609060101010101" charset="-122"/>
                          <a:sym typeface="+mn-ea"/>
                        </a:rPr>
                        <a:t>个案调查</a:t>
                      </a:r>
                      <a:endParaRPr lang="zh-CN" altLang="en-US" sz="1400">
                        <a:latin typeface="楷体" panose="02010609060101010101" charset="-122"/>
                        <a:ea typeface="楷体" panose="02010609060101010101" charset="-122"/>
                      </a:endParaRPr>
                    </a:p>
                  </a:txBody>
                  <a:tcPr anchor="ctr" anchorCtr="0"/>
                </a:tc>
                <a:tc>
                  <a:txBody>
                    <a:bodyPr/>
                    <a:p>
                      <a:pPr algn="l">
                        <a:buNone/>
                      </a:pPr>
                      <a:r>
                        <a:rPr lang="zh-CN" sz="1000">
                          <a:solidFill>
                            <a:schemeClr val="tx1"/>
                          </a:solidFill>
                          <a:latin typeface="仿宋" panose="02010609060101010101" charset="-122"/>
                          <a:ea typeface="仿宋" panose="02010609060101010101" charset="-122"/>
                        </a:rPr>
                        <a:t>疾控机构尽快对报告的“幼托儿童”“学生” 和“教师”活动性肺结核患者开展流行病学个案调查</a:t>
                      </a:r>
                      <a:endParaRPr lang="zh-CN" sz="1000">
                        <a:solidFill>
                          <a:schemeClr val="tx1"/>
                        </a:solidFill>
                        <a:latin typeface="仿宋" panose="02010609060101010101" charset="-122"/>
                        <a:ea typeface="仿宋" panose="02010609060101010101" charset="-122"/>
                      </a:endParaRPr>
                    </a:p>
                  </a:txBody>
                  <a:tcPr anchor="ctr" anchorCtr="0"/>
                </a:tc>
                <a:tc>
                  <a:txBody>
                    <a:bodyPr/>
                    <a:p>
                      <a:pPr algn="l">
                        <a:buNone/>
                      </a:pPr>
                      <a:r>
                        <a:rPr lang="zh-CN" altLang="en-US" sz="1000">
                          <a:solidFill>
                            <a:srgbClr val="FF0000"/>
                          </a:solidFill>
                          <a:latin typeface="仿宋" panose="02010609060101010101" charset="-122"/>
                          <a:ea typeface="仿宋" panose="02010609060101010101" charset="-122"/>
                        </a:rPr>
                        <a:t>未明确提及</a:t>
                      </a:r>
                      <a:endParaRPr lang="zh-CN" altLang="en-US" sz="1000">
                        <a:solidFill>
                          <a:srgbClr val="FF0000"/>
                        </a:solidFill>
                        <a:latin typeface="仿宋" panose="02010609060101010101" charset="-122"/>
                        <a:ea typeface="仿宋" panose="02010609060101010101" charset="-122"/>
                      </a:endParaRPr>
                    </a:p>
                  </a:txBody>
                  <a:tcPr anchor="t" anchorCtr="0"/>
                </a:tc>
              </a:tr>
              <a:tr h="422275">
                <a:tc>
                  <a:txBody>
                    <a:bodyPr/>
                    <a:p>
                      <a:pPr algn="ctr">
                        <a:buNone/>
                      </a:pPr>
                      <a:r>
                        <a:rPr lang="zh-CN" altLang="en-US" sz="1400">
                          <a:latin typeface="楷体" panose="02010609060101010101" charset="-122"/>
                          <a:ea typeface="楷体" panose="02010609060101010101" charset="-122"/>
                        </a:rPr>
                        <a:t>服药管理</a:t>
                      </a:r>
                      <a:endParaRPr lang="zh-CN" altLang="en-US" sz="1400">
                        <a:latin typeface="楷体" panose="02010609060101010101" charset="-122"/>
                        <a:ea typeface="楷体" panose="02010609060101010101" charset="-122"/>
                      </a:endParaRPr>
                    </a:p>
                  </a:txBody>
                  <a:tcPr anchor="ctr" anchorCtr="0"/>
                </a:tc>
                <a:tc>
                  <a:txBody>
                    <a:bodyPr/>
                    <a:p>
                      <a:pPr algn="l">
                        <a:buNone/>
                      </a:pPr>
                      <a:r>
                        <a:rPr lang="zh-CN" altLang="en-US" sz="1000">
                          <a:solidFill>
                            <a:srgbClr val="FF0000"/>
                          </a:solidFill>
                          <a:latin typeface="仿宋" panose="02010609060101010101" charset="-122"/>
                          <a:ea typeface="仿宋" panose="02010609060101010101" charset="-122"/>
                        </a:rPr>
                        <a:t>1</a:t>
                      </a:r>
                      <a:r>
                        <a:rPr lang="en-US" altLang="zh-CN" sz="1000">
                          <a:solidFill>
                            <a:srgbClr val="FF0000"/>
                          </a:solidFill>
                          <a:latin typeface="仿宋" panose="02010609060101010101" charset="-122"/>
                          <a:ea typeface="仿宋" panose="02010609060101010101" charset="-122"/>
                        </a:rPr>
                        <a:t>.</a:t>
                      </a:r>
                      <a:r>
                        <a:rPr lang="zh-CN" altLang="en-US" sz="1000">
                          <a:solidFill>
                            <a:srgbClr val="FF0000"/>
                          </a:solidFill>
                          <a:latin typeface="仿宋" panose="02010609060101010101" charset="-122"/>
                          <a:ea typeface="仿宋" panose="02010609060101010101" charset="-122"/>
                        </a:rPr>
                        <a:t>住院治疗：医护人员直接面试下服药。</a:t>
                      </a:r>
                      <a:endParaRPr lang="zh-CN" altLang="en-US" sz="1000">
                        <a:solidFill>
                          <a:srgbClr val="FF0000"/>
                        </a:solidFill>
                        <a:latin typeface="仿宋" panose="02010609060101010101" charset="-122"/>
                        <a:ea typeface="仿宋" panose="02010609060101010101" charset="-122"/>
                      </a:endParaRPr>
                    </a:p>
                    <a:p>
                      <a:pPr algn="l">
                        <a:buNone/>
                      </a:pPr>
                      <a:r>
                        <a:rPr lang="en-US" altLang="zh-CN" sz="1000">
                          <a:solidFill>
                            <a:srgbClr val="FF0000"/>
                          </a:solidFill>
                          <a:latin typeface="仿宋" panose="02010609060101010101" charset="-122"/>
                          <a:ea typeface="仿宋" panose="02010609060101010101" charset="-122"/>
                        </a:rPr>
                        <a:t>2.</a:t>
                      </a:r>
                      <a:r>
                        <a:rPr lang="zh-CN" altLang="en-US" sz="1000">
                          <a:solidFill>
                            <a:srgbClr val="FF0000"/>
                          </a:solidFill>
                          <a:latin typeface="仿宋" panose="02010609060101010101" charset="-122"/>
                          <a:ea typeface="仿宋" panose="02010609060101010101" charset="-122"/>
                        </a:rPr>
                        <a:t>门诊治疗：基层医疗卫生机构定期访视、督促服药、提醒复查和做好药物不良反应监测。</a:t>
                      </a:r>
                      <a:endParaRPr lang="zh-CN" altLang="en-US" sz="1000">
                        <a:solidFill>
                          <a:srgbClr val="FF0000"/>
                        </a:solidFill>
                        <a:latin typeface="仿宋" panose="02010609060101010101" charset="-122"/>
                        <a:ea typeface="仿宋" panose="02010609060101010101" charset="-122"/>
                      </a:endParaRPr>
                    </a:p>
                    <a:p>
                      <a:pPr algn="l">
                        <a:buNone/>
                      </a:pPr>
                      <a:r>
                        <a:rPr lang="en-US" altLang="zh-CN" sz="1000">
                          <a:solidFill>
                            <a:schemeClr val="tx1"/>
                          </a:solidFill>
                          <a:latin typeface="仿宋" panose="02010609060101010101" charset="-122"/>
                          <a:ea typeface="仿宋" panose="02010609060101010101" charset="-122"/>
                        </a:rPr>
                        <a:t>3.</a:t>
                      </a:r>
                      <a:r>
                        <a:rPr lang="zh-CN" altLang="en-US" sz="1000">
                          <a:solidFill>
                            <a:schemeClr val="tx1"/>
                          </a:solidFill>
                          <a:latin typeface="仿宋" panose="02010609060101010101" charset="-122"/>
                          <a:ea typeface="仿宋" panose="02010609060101010101" charset="-122"/>
                        </a:rPr>
                        <a:t>在校治疗：学校卫生机构负责患病学生的治疗 管理，督促患者按时服药和定期复查</a:t>
                      </a:r>
                      <a:endParaRPr lang="zh-CN" altLang="en-US" sz="1000">
                        <a:solidFill>
                          <a:schemeClr val="tx1"/>
                        </a:solidFill>
                        <a:latin typeface="仿宋" panose="02010609060101010101" charset="-122"/>
                        <a:ea typeface="仿宋" panose="02010609060101010101" charset="-122"/>
                      </a:endParaRPr>
                    </a:p>
                  </a:txBody>
                  <a:tcPr anchor="ctr" anchorCtr="0"/>
                </a:tc>
                <a:tc>
                  <a:txBody>
                    <a:bodyPr/>
                    <a:p>
                      <a:pPr algn="l">
                        <a:buNone/>
                      </a:pPr>
                      <a:r>
                        <a:rPr lang="en-US" altLang="zh-CN" sz="1000">
                          <a:solidFill>
                            <a:srgbClr val="FF0000"/>
                          </a:solidFill>
                          <a:latin typeface="仿宋" panose="02010609060101010101" charset="-122"/>
                          <a:ea typeface="仿宋" panose="02010609060101010101" charset="-122"/>
                          <a:sym typeface="+mn-ea"/>
                        </a:rPr>
                        <a:t>1.</a:t>
                      </a:r>
                      <a:r>
                        <a:rPr lang="zh-CN" altLang="en-US" sz="1000">
                          <a:solidFill>
                            <a:srgbClr val="FF0000"/>
                          </a:solidFill>
                          <a:latin typeface="仿宋" panose="02010609060101010101" charset="-122"/>
                          <a:ea typeface="仿宋" panose="02010609060101010101" charset="-122"/>
                          <a:sym typeface="+mn-ea"/>
                        </a:rPr>
                        <a:t>对休学在家的病例，居住地的疾控机构应当组织落实治疗期间的规范管理</a:t>
                      </a:r>
                      <a:r>
                        <a:rPr lang="en-US" altLang="zh-CN" sz="1000">
                          <a:solidFill>
                            <a:srgbClr val="FF0000"/>
                          </a:solidFill>
                          <a:latin typeface="仿宋" panose="02010609060101010101" charset="-122"/>
                          <a:ea typeface="仿宋" panose="02010609060101010101" charset="-122"/>
                          <a:sym typeface="+mn-ea"/>
                        </a:rPr>
                        <a:t>.</a:t>
                      </a:r>
                      <a:endParaRPr lang="zh-CN" altLang="en-US" sz="1000">
                        <a:solidFill>
                          <a:srgbClr val="FF0000"/>
                        </a:solidFill>
                        <a:latin typeface="仿宋" panose="02010609060101010101" charset="-122"/>
                        <a:ea typeface="仿宋" panose="02010609060101010101" charset="-122"/>
                        <a:sym typeface="+mn-ea"/>
                      </a:endParaRPr>
                    </a:p>
                    <a:p>
                      <a:pPr algn="l">
                        <a:buNone/>
                      </a:pPr>
                      <a:r>
                        <a:rPr lang="en-US" altLang="zh-CN" sz="1000">
                          <a:solidFill>
                            <a:schemeClr val="tx1"/>
                          </a:solidFill>
                          <a:latin typeface="仿宋" panose="02010609060101010101" charset="-122"/>
                          <a:ea typeface="仿宋" panose="02010609060101010101" charset="-122"/>
                          <a:sym typeface="+mn-ea"/>
                        </a:rPr>
                        <a:t>2.</a:t>
                      </a:r>
                      <a:r>
                        <a:rPr lang="zh-CN" altLang="en-US" sz="1000">
                          <a:solidFill>
                            <a:schemeClr val="tx1"/>
                          </a:solidFill>
                          <a:latin typeface="仿宋" panose="02010609060101010101" charset="-122"/>
                          <a:ea typeface="仿宋" panose="02010609060101010101" charset="-122"/>
                          <a:sym typeface="+mn-ea"/>
                        </a:rPr>
                        <a:t>对在校治疗的病例，学校所在地的疾防控机构应当与学校共同组织落实治疗期间的规范管理，校医或班主任应当协助医疗卫生机构督促患者按时服药并定期复查。</a:t>
                      </a:r>
                      <a:endParaRPr lang="zh-CN" altLang="en-US" sz="1000">
                        <a:solidFill>
                          <a:schemeClr val="tx1"/>
                        </a:solidFill>
                        <a:latin typeface="仿宋" panose="02010609060101010101" charset="-122"/>
                        <a:ea typeface="仿宋" panose="02010609060101010101" charset="-122"/>
                        <a:sym typeface="+mn-ea"/>
                      </a:endParaRPr>
                    </a:p>
                  </a:txBody>
                  <a:tcPr anchor="ctr" anchorCtr="0"/>
                </a:tc>
              </a:tr>
              <a:tr h="422275">
                <a:tc>
                  <a:txBody>
                    <a:bodyPr/>
                    <a:p>
                      <a:pPr algn="ctr">
                        <a:buNone/>
                      </a:pPr>
                      <a:r>
                        <a:rPr lang="zh-CN" altLang="en-US" sz="1400">
                          <a:latin typeface="楷体" panose="02010609060101010101" charset="-122"/>
                          <a:ea typeface="楷体" panose="02010609060101010101" charset="-122"/>
                        </a:rPr>
                        <a:t>跨区域管理</a:t>
                      </a:r>
                      <a:endParaRPr lang="zh-CN" altLang="en-US" sz="1400">
                        <a:latin typeface="楷体" panose="02010609060101010101" charset="-122"/>
                        <a:ea typeface="楷体" panose="02010609060101010101" charset="-122"/>
                      </a:endParaRPr>
                    </a:p>
                  </a:txBody>
                  <a:tcPr anchor="ctr" anchorCtr="0"/>
                </a:tc>
                <a:tc>
                  <a:txBody>
                    <a:bodyPr/>
                    <a:p>
                      <a:pPr algn="l">
                        <a:buNone/>
                      </a:pPr>
                      <a:r>
                        <a:rPr lang="zh-CN" altLang="en-US" sz="1000">
                          <a:solidFill>
                            <a:srgbClr val="FF0000"/>
                          </a:solidFill>
                          <a:latin typeface="仿宋" panose="02010609060101010101" charset="-122"/>
                          <a:ea typeface="仿宋" panose="02010609060101010101" charset="-122"/>
                        </a:rPr>
                        <a:t>参照《中国结核病预防控制工作技术规范（2020 年版）》</a:t>
                      </a:r>
                      <a:endParaRPr lang="zh-CN" altLang="en-US" sz="1000">
                        <a:solidFill>
                          <a:srgbClr val="FF0000"/>
                        </a:solidFill>
                        <a:latin typeface="仿宋" panose="02010609060101010101" charset="-122"/>
                        <a:ea typeface="仿宋" panose="02010609060101010101" charset="-122"/>
                      </a:endParaRPr>
                    </a:p>
                  </a:txBody>
                  <a:tcPr anchor="ctr" anchorCtr="0"/>
                </a:tc>
                <a:tc>
                  <a:txBody>
                    <a:bodyPr/>
                    <a:p>
                      <a:pPr algn="l">
                        <a:buNone/>
                      </a:pPr>
                      <a:r>
                        <a:rPr lang="zh-CN" altLang="en-US" sz="1000">
                          <a:solidFill>
                            <a:srgbClr val="FF0000"/>
                          </a:solidFill>
                          <a:latin typeface="仿宋" panose="02010609060101010101" charset="-122"/>
                          <a:ea typeface="仿宋" panose="02010609060101010101" charset="-122"/>
                          <a:sym typeface="+mn-ea"/>
                        </a:rPr>
                        <a:t>未明确提及</a:t>
                      </a:r>
                      <a:endParaRPr lang="zh-CN" altLang="en-US" sz="1000">
                        <a:solidFill>
                          <a:srgbClr val="FF0000"/>
                        </a:solidFill>
                        <a:latin typeface="仿宋" panose="02010609060101010101" charset="-122"/>
                        <a:ea typeface="仿宋" panose="02010609060101010101" charset="-122"/>
                      </a:endParaRPr>
                    </a:p>
                  </a:txBody>
                  <a:tcPr anchor="ctr" anchorCtr="0"/>
                </a:tc>
              </a:tr>
            </a:tbl>
          </a:graphicData>
        </a:graphic>
      </p:graphicFrame>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679450" y="832485"/>
            <a:ext cx="7882890" cy="1938020"/>
          </a:xfrm>
          <a:prstGeom prst="rect">
            <a:avLst/>
          </a:prstGeom>
          <a:noFill/>
          <a:ln w="9525">
            <a:noFill/>
          </a:ln>
        </p:spPr>
        <p:txBody>
          <a:bodyPr wrap="square">
            <a:spAutoFit/>
          </a:bodyPr>
          <a:p>
            <a:pPr indent="0"/>
            <a:r>
              <a:rPr lang="zh-CN" sz="2400" b="1">
                <a:ea typeface="宋体" panose="02010600030101010101" pitchFamily="2" charset="-122"/>
              </a:rPr>
              <a:t>第一章</a:t>
            </a:r>
            <a:endParaRPr lang="zh-CN" sz="2400" b="1">
              <a:ea typeface="宋体" panose="02010600030101010101" pitchFamily="2" charset="-122"/>
            </a:endParaRPr>
          </a:p>
          <a:p>
            <a:pPr indent="0" algn="ctr"/>
            <a:r>
              <a:rPr lang="zh-CN" sz="2400" b="1">
                <a:ea typeface="宋体" panose="02010600030101010101" pitchFamily="2" charset="-122"/>
              </a:rPr>
              <a:t>“疫情特点和防控策略”</a:t>
            </a:r>
            <a:endParaRPr lang="zh-CN" sz="2400" b="1">
              <a:ea typeface="宋体" panose="02010600030101010101" pitchFamily="2" charset="-122"/>
            </a:endParaRPr>
          </a:p>
          <a:p>
            <a:pPr indent="0"/>
            <a:endParaRPr lang="zh-CN">
              <a:ea typeface="宋体" panose="02010600030101010101" pitchFamily="2" charset="-122"/>
            </a:endParaRPr>
          </a:p>
          <a:p>
            <a:pPr indent="0">
              <a:lnSpc>
                <a:spcPct val="150000"/>
              </a:lnSpc>
            </a:pPr>
            <a:r>
              <a:rPr lang="zh-CN">
                <a:ea typeface="宋体" panose="02010600030101010101" pitchFamily="2" charset="-122"/>
              </a:rPr>
              <a:t>介绍了学生人群特点和学校肺结核疫情特点，提出了日常防控、散发疫情处置和突发事件应对等在内的防控策略和措施。</a:t>
            </a:r>
            <a:endParaRPr lang="zh-CN" altLang="en-US"/>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9" name="文本框 8"/>
          <p:cNvSpPr txBox="1"/>
          <p:nvPr/>
        </p:nvSpPr>
        <p:spPr>
          <a:xfrm>
            <a:off x="756920" y="699770"/>
            <a:ext cx="8088630" cy="737235"/>
          </a:xfrm>
          <a:prstGeom prst="rect">
            <a:avLst/>
          </a:prstGeom>
          <a:noFill/>
          <a:ln w="9525">
            <a:noFill/>
          </a:ln>
        </p:spPr>
        <p:txBody>
          <a:bodyPr wrap="square">
            <a:spAutoFit/>
          </a:bodyPr>
          <a:p>
            <a:pPr indent="0" algn="ctr"/>
            <a:r>
              <a:rPr lang="zh-CN" sz="2400" b="1">
                <a:ea typeface="宋体" panose="02010600030101010101" pitchFamily="2" charset="-122"/>
                <a:sym typeface="+mn-ea"/>
              </a:rPr>
              <a:t>第五章    </a:t>
            </a:r>
            <a:r>
              <a:rPr lang="zh-CN" sz="2400" b="1">
                <a:ea typeface="宋体" panose="02010600030101010101" pitchFamily="2" charset="-122"/>
                <a:sym typeface="+mn-ea"/>
              </a:rPr>
              <a:t>患者诊断、治疗和管理</a:t>
            </a:r>
            <a:endParaRPr lang="zh-CN" sz="2400" b="1">
              <a:ea typeface="宋体" panose="02010600030101010101" pitchFamily="2" charset="-122"/>
            </a:endParaRPr>
          </a:p>
          <a:p>
            <a:pPr indent="0"/>
            <a:r>
              <a:rPr lang="zh-CN">
                <a:ea typeface="宋体" panose="02010600030101010101" pitchFamily="2" charset="-122"/>
                <a:sym typeface="+mn-ea"/>
              </a:rPr>
              <a:t> </a:t>
            </a:r>
            <a:r>
              <a:rPr lang="en-US" altLang="zh-CN">
                <a:ea typeface="宋体" panose="02010600030101010101" pitchFamily="2" charset="-122"/>
                <a:sym typeface="+mn-ea"/>
              </a:rPr>
              <a:t>        </a:t>
            </a:r>
            <a:r>
              <a:rPr lang="zh-CN">
                <a:ea typeface="宋体" panose="02010600030101010101" pitchFamily="2" charset="-122"/>
                <a:sym typeface="+mn-ea"/>
              </a:rPr>
              <a:t>三、治疗管理</a:t>
            </a:r>
            <a:endParaRPr lang="zh-CN">
              <a:ea typeface="宋体" panose="02010600030101010101" pitchFamily="2" charset="-122"/>
              <a:sym typeface="+mn-ea"/>
            </a:endParaRPr>
          </a:p>
        </p:txBody>
      </p:sp>
      <p:graphicFrame>
        <p:nvGraphicFramePr>
          <p:cNvPr id="2" name="表格 1"/>
          <p:cNvGraphicFramePr/>
          <p:nvPr>
            <p:custDataLst>
              <p:tags r:id="rId2"/>
            </p:custDataLst>
          </p:nvPr>
        </p:nvGraphicFramePr>
        <p:xfrm>
          <a:off x="1327150" y="1564005"/>
          <a:ext cx="6345555" cy="2426970"/>
        </p:xfrm>
        <a:graphic>
          <a:graphicData uri="http://schemas.openxmlformats.org/drawingml/2006/table">
            <a:tbl>
              <a:tblPr firstRow="1" bandRow="1">
                <a:tableStyleId>{5C22544A-7EE6-4342-B048-85BDC9FD1C3A}</a:tableStyleId>
              </a:tblPr>
              <a:tblGrid>
                <a:gridCol w="1311910"/>
                <a:gridCol w="1598727"/>
                <a:gridCol w="1979600"/>
                <a:gridCol w="1455318"/>
              </a:tblGrid>
              <a:tr h="365760">
                <a:tc gridSpan="2">
                  <a:txBody>
                    <a:bodyPr/>
                    <a:p>
                      <a:pPr algn="ctr">
                        <a:buNone/>
                      </a:pPr>
                      <a:r>
                        <a:rPr lang="zh-CN" altLang="en-US"/>
                        <a:t>内容</a:t>
                      </a:r>
                      <a:endParaRPr lang="zh-CN" altLang="en-US"/>
                    </a:p>
                  </a:txBody>
                  <a:tcPr anchor="ctr" anchorCtr="0"/>
                </a:tc>
                <a:tc hMerge="1">
                  <a:tcPr anchor="ctr" anchorCtr="0"/>
                </a:tc>
                <a:tc>
                  <a:txBody>
                    <a:bodyPr/>
                    <a:p>
                      <a:pPr algn="ctr">
                        <a:buNone/>
                      </a:pPr>
                      <a:r>
                        <a:rPr lang="zh-CN" altLang="en-US"/>
                        <a:t>《指南》</a:t>
                      </a:r>
                      <a:endParaRPr lang="zh-CN" altLang="en-US"/>
                    </a:p>
                  </a:txBody>
                  <a:tcPr anchor="ctr" anchorCtr="0"/>
                </a:tc>
                <a:tc>
                  <a:txBody>
                    <a:bodyPr/>
                    <a:p>
                      <a:pPr algn="ctr">
                        <a:buNone/>
                      </a:pPr>
                      <a:r>
                        <a:rPr lang="zh-CN" altLang="en-US" sz="1800">
                          <a:sym typeface="+mn-ea"/>
                        </a:rPr>
                        <a:t>《工作规范》</a:t>
                      </a:r>
                      <a:endParaRPr lang="zh-CN" altLang="en-US"/>
                    </a:p>
                  </a:txBody>
                  <a:tcPr anchor="ctr" anchorCtr="0"/>
                </a:tc>
              </a:tr>
              <a:tr h="504000">
                <a:tc rowSpan="4">
                  <a:txBody>
                    <a:bodyPr/>
                    <a:p>
                      <a:pPr algn="ctr">
                        <a:buNone/>
                      </a:pPr>
                      <a:r>
                        <a:rPr lang="zh-CN" altLang="en-US" sz="1400">
                          <a:latin typeface="楷体" panose="02010609060101010101" charset="-122"/>
                          <a:ea typeface="楷体" panose="02010609060101010101" charset="-122"/>
                          <a:sym typeface="+mn-ea"/>
                        </a:rPr>
                        <a:t>休复学管理</a:t>
                      </a:r>
                      <a:endParaRPr lang="zh-CN" altLang="en-US" sz="1400">
                        <a:latin typeface="楷体" panose="02010609060101010101" charset="-122"/>
                        <a:ea typeface="楷体" panose="02010609060101010101" charset="-122"/>
                      </a:endParaRPr>
                    </a:p>
                  </a:txBody>
                  <a:tcPr anchor="ctr" anchorCtr="0"/>
                </a:tc>
                <a:tc rowSpan="4">
                  <a:txBody>
                    <a:bodyPr/>
                    <a:p>
                      <a:pPr algn="ctr">
                        <a:buClrTx/>
                        <a:buSzTx/>
                        <a:buFontTx/>
                        <a:buNone/>
                      </a:pPr>
                      <a:r>
                        <a:rPr lang="zh-CN" altLang="en-US" sz="1400">
                          <a:latin typeface="楷体" panose="02010609060101010101" charset="-122"/>
                          <a:ea typeface="楷体" panose="02010609060101010101" charset="-122"/>
                        </a:rPr>
                        <a:t>休学标准</a:t>
                      </a:r>
                      <a:endParaRPr lang="zh-CN" altLang="en-US" sz="1400">
                        <a:latin typeface="楷体" panose="02010609060101010101" charset="-122"/>
                        <a:ea typeface="楷体" panose="02010609060101010101" charset="-122"/>
                      </a:endParaRPr>
                    </a:p>
                  </a:txBody>
                  <a:tcPr anchor="ctr" anchorCtr="0"/>
                </a:tc>
                <a:tc>
                  <a:txBody>
                    <a:bodyPr/>
                    <a:p>
                      <a:pPr algn="l">
                        <a:buNone/>
                      </a:pPr>
                      <a:r>
                        <a:rPr lang="zh-CN" sz="1000">
                          <a:solidFill>
                            <a:srgbClr val="FF0000"/>
                          </a:solidFill>
                          <a:latin typeface="仿宋" panose="02010609060101010101" charset="-122"/>
                          <a:ea typeface="仿宋" panose="02010609060101010101" charset="-122"/>
                        </a:rPr>
                        <a:t>病原学阳性</a:t>
                      </a:r>
                      <a:r>
                        <a:rPr lang="zh-CN" altLang="en-US" sz="1000">
                          <a:solidFill>
                            <a:schemeClr val="tx1"/>
                          </a:solidFill>
                          <a:latin typeface="仿宋" panose="02010609060101010101" charset="-122"/>
                          <a:ea typeface="仿宋" panose="02010609060101010101" charset="-122"/>
                          <a:sym typeface="+mn-ea"/>
                        </a:rPr>
                        <a:t>肺结核患者</a:t>
                      </a:r>
                      <a:endParaRPr lang="zh-CN" sz="1000">
                        <a:solidFill>
                          <a:schemeClr val="tx1"/>
                        </a:solidFill>
                        <a:latin typeface="仿宋" panose="02010609060101010101" charset="-122"/>
                        <a:ea typeface="仿宋" panose="02010609060101010101" charset="-122"/>
                      </a:endParaRPr>
                    </a:p>
                  </a:txBody>
                  <a:tcPr anchor="ctr" anchorCtr="0"/>
                </a:tc>
                <a:tc>
                  <a:txBody>
                    <a:bodyPr/>
                    <a:p>
                      <a:pPr algn="l">
                        <a:buClrTx/>
                        <a:buSzTx/>
                        <a:buFontTx/>
                        <a:buNone/>
                      </a:pPr>
                      <a:r>
                        <a:rPr lang="zh-CN" altLang="en-US" sz="1000">
                          <a:solidFill>
                            <a:srgbClr val="FF0000"/>
                          </a:solidFill>
                          <a:latin typeface="仿宋" panose="02010609060101010101" charset="-122"/>
                          <a:ea typeface="仿宋" panose="02010609060101010101" charset="-122"/>
                        </a:rPr>
                        <a:t>菌阳</a:t>
                      </a:r>
                      <a:r>
                        <a:rPr lang="zh-CN" altLang="en-US" sz="1000">
                          <a:solidFill>
                            <a:schemeClr val="tx1"/>
                          </a:solidFill>
                          <a:latin typeface="仿宋" panose="02010609060101010101" charset="-122"/>
                          <a:ea typeface="仿宋" panose="02010609060101010101" charset="-122"/>
                        </a:rPr>
                        <a:t>肺结核患者</a:t>
                      </a:r>
                      <a:endParaRPr lang="zh-CN" altLang="en-US" sz="1000">
                        <a:solidFill>
                          <a:schemeClr val="tx1"/>
                        </a:solidFill>
                        <a:latin typeface="仿宋" panose="02010609060101010101" charset="-122"/>
                        <a:ea typeface="仿宋" panose="02010609060101010101" charset="-122"/>
                      </a:endParaRPr>
                    </a:p>
                  </a:txBody>
                  <a:tcPr anchor="ctr" anchorCtr="0"/>
                </a:tc>
              </a:tr>
              <a:tr h="504000">
                <a:tc vMerge="1">
                  <a:tcPr anchor="ctr" anchorCtr="0"/>
                </a:tc>
                <a:tc vMerge="1">
                  <a:tcPr anchor="ctr" anchorCtr="0"/>
                </a:tc>
                <a:tc>
                  <a:txBody>
                    <a:bodyPr/>
                    <a:p>
                      <a:pPr algn="l">
                        <a:buNone/>
                      </a:pPr>
                      <a:r>
                        <a:rPr lang="zh-CN" altLang="en-US" sz="1000">
                          <a:solidFill>
                            <a:schemeClr val="tx1"/>
                          </a:solidFill>
                          <a:latin typeface="仿宋" panose="02010609060101010101" charset="-122"/>
                          <a:ea typeface="仿宋" panose="02010609060101010101" charset="-122"/>
                        </a:rPr>
                        <a:t>胸部X光片显示肺部病灶范围广泛和/或伴有空洞的</a:t>
                      </a:r>
                      <a:r>
                        <a:rPr lang="zh-CN" altLang="en-US" sz="1000">
                          <a:solidFill>
                            <a:srgbClr val="FF0000"/>
                          </a:solidFill>
                          <a:latin typeface="仿宋" panose="02010609060101010101" charset="-122"/>
                          <a:ea typeface="仿宋" panose="02010609060101010101" charset="-122"/>
                        </a:rPr>
                        <a:t>病原学阴性</a:t>
                      </a:r>
                      <a:r>
                        <a:rPr lang="zh-CN" altLang="en-US" sz="1000">
                          <a:solidFill>
                            <a:schemeClr val="tx1"/>
                          </a:solidFill>
                          <a:latin typeface="仿宋" panose="02010609060101010101" charset="-122"/>
                          <a:ea typeface="仿宋" panose="02010609060101010101" charset="-122"/>
                        </a:rPr>
                        <a:t>肺结核患者</a:t>
                      </a:r>
                      <a:endParaRPr lang="zh-CN" altLang="en-US" sz="1000">
                        <a:solidFill>
                          <a:schemeClr val="tx1"/>
                        </a:solidFill>
                        <a:latin typeface="仿宋" panose="02010609060101010101" charset="-122"/>
                        <a:ea typeface="仿宋" panose="02010609060101010101" charset="-122"/>
                      </a:endParaRPr>
                    </a:p>
                  </a:txBody>
                  <a:tcPr anchor="ctr" anchorCtr="0"/>
                </a:tc>
                <a:tc>
                  <a:txBody>
                    <a:bodyPr/>
                    <a:p>
                      <a:pPr algn="l">
                        <a:buClrTx/>
                        <a:buSzTx/>
                        <a:buFontTx/>
                        <a:buNone/>
                      </a:pPr>
                      <a:r>
                        <a:rPr lang="zh-CN" altLang="en-US" sz="1000">
                          <a:solidFill>
                            <a:schemeClr val="tx1"/>
                          </a:solidFill>
                          <a:latin typeface="仿宋" panose="02010609060101010101" charset="-122"/>
                          <a:ea typeface="仿宋" panose="02010609060101010101" charset="-122"/>
                        </a:rPr>
                        <a:t>胸部X光片显示肺部病灶范围广泛和／或伴有空洞的</a:t>
                      </a:r>
                      <a:r>
                        <a:rPr lang="zh-CN" altLang="en-US" sz="1000">
                          <a:solidFill>
                            <a:srgbClr val="FF0000"/>
                          </a:solidFill>
                          <a:latin typeface="仿宋" panose="02010609060101010101" charset="-122"/>
                          <a:ea typeface="仿宋" panose="02010609060101010101" charset="-122"/>
                        </a:rPr>
                        <a:t>菌阴</a:t>
                      </a:r>
                      <a:r>
                        <a:rPr lang="zh-CN" altLang="en-US" sz="1000">
                          <a:solidFill>
                            <a:schemeClr val="tx1"/>
                          </a:solidFill>
                          <a:latin typeface="仿宋" panose="02010609060101010101" charset="-122"/>
                          <a:ea typeface="仿宋" panose="02010609060101010101" charset="-122"/>
                        </a:rPr>
                        <a:t>肺结核患者</a:t>
                      </a:r>
                      <a:endParaRPr lang="zh-CN" altLang="en-US" sz="1000">
                        <a:solidFill>
                          <a:schemeClr val="tx1"/>
                        </a:solidFill>
                        <a:latin typeface="仿宋" panose="02010609060101010101" charset="-122"/>
                        <a:ea typeface="仿宋" panose="02010609060101010101" charset="-122"/>
                      </a:endParaRPr>
                    </a:p>
                  </a:txBody>
                  <a:tcPr anchor="ctr" anchorCtr="0"/>
                </a:tc>
              </a:tr>
              <a:tr h="504000">
                <a:tc vMerge="1">
                  <a:tcPr anchor="ctr" anchorCtr="0"/>
                </a:tc>
                <a:tc vMerge="1">
                  <a:tcPr anchor="ctr" anchorCtr="0"/>
                </a:tc>
                <a:tc>
                  <a:txBody>
                    <a:bodyPr/>
                    <a:p>
                      <a:pPr algn="l">
                        <a:buNone/>
                      </a:pPr>
                      <a:r>
                        <a:rPr lang="zh-CN" altLang="en-US" sz="1000">
                          <a:solidFill>
                            <a:schemeClr val="tx1"/>
                          </a:solidFill>
                          <a:latin typeface="仿宋" panose="02010609060101010101" charset="-122"/>
                          <a:ea typeface="仿宋" panose="02010609060101010101" charset="-122"/>
                        </a:rPr>
                        <a:t>具有明显的肺结核症状，</a:t>
                      </a:r>
                      <a:r>
                        <a:rPr lang="zh-CN" altLang="en-US" sz="1000">
                          <a:solidFill>
                            <a:srgbClr val="FF0000"/>
                          </a:solidFill>
                          <a:latin typeface="仿宋" panose="02010609060101010101" charset="-122"/>
                          <a:ea typeface="仿宋" panose="02010609060101010101" charset="-122"/>
                        </a:rPr>
                        <a:t>如咳嗽、咳痰、咯血等</a:t>
                      </a:r>
                      <a:endParaRPr lang="zh-CN" altLang="en-US" sz="1000">
                        <a:solidFill>
                          <a:srgbClr val="FF0000"/>
                        </a:solidFill>
                        <a:latin typeface="仿宋" panose="02010609060101010101" charset="-122"/>
                        <a:ea typeface="仿宋" panose="02010609060101010101" charset="-122"/>
                      </a:endParaRPr>
                    </a:p>
                  </a:txBody>
                  <a:tcPr anchor="ctr" anchorCtr="0"/>
                </a:tc>
                <a:tc>
                  <a:txBody>
                    <a:bodyPr/>
                    <a:p>
                      <a:pPr algn="l">
                        <a:buClrTx/>
                        <a:buSzTx/>
                        <a:buFontTx/>
                        <a:buNone/>
                      </a:pPr>
                      <a:r>
                        <a:rPr lang="zh-CN" altLang="en-US" sz="1000">
                          <a:solidFill>
                            <a:schemeClr val="tx1"/>
                          </a:solidFill>
                          <a:latin typeface="仿宋" panose="02010609060101010101" charset="-122"/>
                          <a:ea typeface="仿宋" panose="02010609060101010101" charset="-122"/>
                        </a:rPr>
                        <a:t>具有明显的肺结核症状</a:t>
                      </a:r>
                      <a:endParaRPr lang="zh-CN" altLang="en-US" sz="1000">
                        <a:solidFill>
                          <a:schemeClr val="tx1"/>
                        </a:solidFill>
                        <a:latin typeface="仿宋" panose="02010609060101010101" charset="-122"/>
                        <a:ea typeface="仿宋" panose="02010609060101010101" charset="-122"/>
                      </a:endParaRPr>
                    </a:p>
                  </a:txBody>
                  <a:tcPr anchor="ctr" anchorCtr="0"/>
                </a:tc>
              </a:tr>
              <a:tr h="504000">
                <a:tc vMerge="1">
                  <a:tcPr anchor="ctr" anchorCtr="0"/>
                </a:tc>
                <a:tc vMerge="1">
                  <a:tcPr anchor="ctr" anchorCtr="0"/>
                </a:tc>
                <a:tc>
                  <a:txBody>
                    <a:bodyPr/>
                    <a:p>
                      <a:pPr algn="l">
                        <a:buNone/>
                      </a:pPr>
                      <a:r>
                        <a:rPr lang="zh-CN" altLang="en-US" sz="1000">
                          <a:solidFill>
                            <a:schemeClr val="tx1"/>
                          </a:solidFill>
                          <a:latin typeface="仿宋" panose="02010609060101010101" charset="-122"/>
                          <a:ea typeface="仿宋" panose="02010609060101010101" charset="-122"/>
                        </a:rPr>
                        <a:t>其他情况，根据患者实际情况判断</a:t>
                      </a:r>
                      <a:endParaRPr lang="zh-CN" altLang="en-US" sz="1000">
                        <a:solidFill>
                          <a:schemeClr val="tx1"/>
                        </a:solidFill>
                        <a:latin typeface="仿宋" panose="02010609060101010101" charset="-122"/>
                        <a:ea typeface="仿宋" panose="02010609060101010101" charset="-122"/>
                      </a:endParaRPr>
                    </a:p>
                  </a:txBody>
                  <a:tcPr anchor="ctr" anchorCtr="0"/>
                </a:tc>
                <a:tc>
                  <a:txBody>
                    <a:bodyPr/>
                    <a:p>
                      <a:pPr algn="l">
                        <a:buClrTx/>
                        <a:buSzTx/>
                        <a:buFontTx/>
                        <a:buNone/>
                      </a:pPr>
                      <a:r>
                        <a:rPr lang="zh-CN" altLang="en-US" sz="1000">
                          <a:solidFill>
                            <a:schemeClr val="tx1"/>
                          </a:solidFill>
                          <a:latin typeface="仿宋" panose="02010609060101010101" charset="-122"/>
                          <a:ea typeface="仿宋" panose="02010609060101010101" charset="-122"/>
                        </a:rPr>
                        <a:t>结核病定点医疗机构建议休学的其他情况</a:t>
                      </a:r>
                      <a:endParaRPr lang="zh-CN" altLang="en-US" sz="1000">
                        <a:solidFill>
                          <a:schemeClr val="tx1"/>
                        </a:solidFill>
                        <a:latin typeface="仿宋" panose="02010609060101010101" charset="-122"/>
                        <a:ea typeface="仿宋" panose="02010609060101010101" charset="-122"/>
                      </a:endParaRPr>
                    </a:p>
                  </a:txBody>
                  <a:tcPr anchor="ctr" anchorCtr="0"/>
                </a:tc>
              </a:tr>
            </a:tbl>
          </a:graphicData>
        </a:graphic>
      </p:graphicFrame>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9" name="文本框 8"/>
          <p:cNvSpPr txBox="1"/>
          <p:nvPr/>
        </p:nvSpPr>
        <p:spPr>
          <a:xfrm>
            <a:off x="756920" y="699770"/>
            <a:ext cx="8088630" cy="737235"/>
          </a:xfrm>
          <a:prstGeom prst="rect">
            <a:avLst/>
          </a:prstGeom>
          <a:noFill/>
          <a:ln w="9525">
            <a:noFill/>
          </a:ln>
        </p:spPr>
        <p:txBody>
          <a:bodyPr wrap="square">
            <a:spAutoFit/>
          </a:bodyPr>
          <a:p>
            <a:pPr indent="0" algn="ctr"/>
            <a:r>
              <a:rPr lang="zh-CN" sz="2400" b="1">
                <a:ea typeface="宋体" panose="02010600030101010101" pitchFamily="2" charset="-122"/>
                <a:sym typeface="+mn-ea"/>
              </a:rPr>
              <a:t>第五章    </a:t>
            </a:r>
            <a:r>
              <a:rPr lang="zh-CN" sz="2400" b="1">
                <a:ea typeface="宋体" panose="02010600030101010101" pitchFamily="2" charset="-122"/>
                <a:sym typeface="+mn-ea"/>
              </a:rPr>
              <a:t>患者诊断、治疗和管理</a:t>
            </a:r>
            <a:endParaRPr lang="zh-CN" sz="2400" b="1">
              <a:ea typeface="宋体" panose="02010600030101010101" pitchFamily="2" charset="-122"/>
            </a:endParaRPr>
          </a:p>
          <a:p>
            <a:pPr indent="0"/>
            <a:r>
              <a:rPr lang="zh-CN">
                <a:ea typeface="宋体" panose="02010600030101010101" pitchFamily="2" charset="-122"/>
                <a:sym typeface="+mn-ea"/>
              </a:rPr>
              <a:t> </a:t>
            </a:r>
            <a:r>
              <a:rPr lang="en-US" altLang="zh-CN">
                <a:ea typeface="宋体" panose="02010600030101010101" pitchFamily="2" charset="-122"/>
                <a:sym typeface="+mn-ea"/>
              </a:rPr>
              <a:t>        </a:t>
            </a:r>
            <a:r>
              <a:rPr lang="zh-CN">
                <a:ea typeface="宋体" panose="02010600030101010101" pitchFamily="2" charset="-122"/>
                <a:sym typeface="+mn-ea"/>
              </a:rPr>
              <a:t>三、治疗管理</a:t>
            </a:r>
            <a:endParaRPr lang="zh-CN">
              <a:ea typeface="宋体" panose="02010600030101010101" pitchFamily="2" charset="-122"/>
              <a:sym typeface="+mn-ea"/>
            </a:endParaRPr>
          </a:p>
        </p:txBody>
      </p:sp>
      <p:graphicFrame>
        <p:nvGraphicFramePr>
          <p:cNvPr id="2" name="表格 1"/>
          <p:cNvGraphicFramePr/>
          <p:nvPr>
            <p:custDataLst>
              <p:tags r:id="rId2"/>
            </p:custDataLst>
          </p:nvPr>
        </p:nvGraphicFramePr>
        <p:xfrm>
          <a:off x="1327150" y="1564005"/>
          <a:ext cx="6345555" cy="2381885"/>
        </p:xfrm>
        <a:graphic>
          <a:graphicData uri="http://schemas.openxmlformats.org/drawingml/2006/table">
            <a:tbl>
              <a:tblPr firstRow="1" bandRow="1">
                <a:tableStyleId>{5C22544A-7EE6-4342-B048-85BDC9FD1C3A}</a:tableStyleId>
              </a:tblPr>
              <a:tblGrid>
                <a:gridCol w="1311910"/>
                <a:gridCol w="1598727"/>
                <a:gridCol w="1979600"/>
                <a:gridCol w="1455318"/>
              </a:tblGrid>
              <a:tr h="365760">
                <a:tc gridSpan="2">
                  <a:txBody>
                    <a:bodyPr/>
                    <a:p>
                      <a:pPr algn="ctr">
                        <a:buNone/>
                      </a:pPr>
                      <a:r>
                        <a:rPr lang="zh-CN" altLang="en-US"/>
                        <a:t>内容</a:t>
                      </a:r>
                      <a:endParaRPr lang="zh-CN" altLang="en-US"/>
                    </a:p>
                  </a:txBody>
                  <a:tcPr anchor="ctr" anchorCtr="0"/>
                </a:tc>
                <a:tc hMerge="1">
                  <a:tcPr anchor="ctr" anchorCtr="0"/>
                </a:tc>
                <a:tc>
                  <a:txBody>
                    <a:bodyPr/>
                    <a:p>
                      <a:pPr algn="ctr">
                        <a:buNone/>
                      </a:pPr>
                      <a:r>
                        <a:rPr lang="zh-CN" altLang="en-US"/>
                        <a:t>《指南》</a:t>
                      </a:r>
                      <a:endParaRPr lang="zh-CN" altLang="en-US"/>
                    </a:p>
                  </a:txBody>
                  <a:tcPr anchor="ctr" anchorCtr="0"/>
                </a:tc>
                <a:tc>
                  <a:txBody>
                    <a:bodyPr/>
                    <a:p>
                      <a:pPr algn="ctr">
                        <a:buNone/>
                      </a:pPr>
                      <a:r>
                        <a:rPr lang="zh-CN" altLang="en-US" sz="1800">
                          <a:sym typeface="+mn-ea"/>
                        </a:rPr>
                        <a:t>《工作规范》</a:t>
                      </a:r>
                      <a:endParaRPr lang="zh-CN" altLang="en-US"/>
                    </a:p>
                  </a:txBody>
                  <a:tcPr anchor="ctr" anchorCtr="0"/>
                </a:tc>
              </a:tr>
              <a:tr h="1008000">
                <a:tc rowSpan="2">
                  <a:txBody>
                    <a:bodyPr/>
                    <a:p>
                      <a:pPr algn="ctr">
                        <a:buNone/>
                      </a:pPr>
                      <a:r>
                        <a:rPr lang="zh-CN" altLang="en-US" sz="1400">
                          <a:latin typeface="楷体" panose="02010609060101010101" charset="-122"/>
                          <a:ea typeface="楷体" panose="02010609060101010101" charset="-122"/>
                          <a:sym typeface="+mn-ea"/>
                        </a:rPr>
                        <a:t>休复学管理</a:t>
                      </a:r>
                      <a:endParaRPr lang="zh-CN" altLang="en-US" sz="1400">
                        <a:latin typeface="楷体" panose="02010609060101010101" charset="-122"/>
                        <a:ea typeface="楷体" panose="02010609060101010101" charset="-122"/>
                      </a:endParaRPr>
                    </a:p>
                  </a:txBody>
                  <a:tcPr anchor="ctr" anchorCtr="0"/>
                </a:tc>
                <a:tc rowSpan="2">
                  <a:txBody>
                    <a:bodyPr/>
                    <a:p>
                      <a:pPr algn="ctr">
                        <a:buClrTx/>
                        <a:buSzTx/>
                        <a:buFontTx/>
                        <a:buNone/>
                      </a:pPr>
                      <a:r>
                        <a:rPr lang="zh-CN" altLang="en-US" sz="1400">
                          <a:latin typeface="楷体" panose="02010609060101010101" charset="-122"/>
                          <a:ea typeface="楷体" panose="02010609060101010101" charset="-122"/>
                        </a:rPr>
                        <a:t>复学标准</a:t>
                      </a:r>
                      <a:endParaRPr lang="zh-CN" altLang="en-US" sz="1400">
                        <a:latin typeface="楷体" panose="02010609060101010101" charset="-122"/>
                        <a:ea typeface="楷体" panose="02010609060101010101" charset="-122"/>
                      </a:endParaRPr>
                    </a:p>
                  </a:txBody>
                  <a:tcPr anchor="ctr" anchorCtr="0"/>
                </a:tc>
                <a:tc>
                  <a:txBody>
                    <a:bodyPr/>
                    <a:p>
                      <a:pPr algn="l">
                        <a:buNone/>
                      </a:pPr>
                      <a:r>
                        <a:rPr lang="zh-CN" sz="1000">
                          <a:solidFill>
                            <a:schemeClr val="tx1"/>
                          </a:solidFill>
                          <a:latin typeface="仿宋" panose="02010609060101010101" charset="-122"/>
                          <a:ea typeface="仿宋" panose="02010609060101010101" charset="-122"/>
                        </a:rPr>
                        <a:t>病原学阳性肺结核患者以及重症病原学阴性肺结核患者（包括有空洞/ 大片干酪状坏死病灶/粟粒性肺结核等）经过规范治疗完成全疗程，达到治愈或完成治疗的标准。</a:t>
                      </a:r>
                      <a:endParaRPr lang="zh-CN" sz="1000">
                        <a:solidFill>
                          <a:schemeClr val="tx1"/>
                        </a:solidFill>
                        <a:latin typeface="仿宋" panose="02010609060101010101" charset="-122"/>
                        <a:ea typeface="仿宋" panose="02010609060101010101" charset="-122"/>
                      </a:endParaRPr>
                    </a:p>
                  </a:txBody>
                  <a:tcPr anchor="ctr" anchorCtr="0">
                    <a:solidFill>
                      <a:srgbClr val="E7EAF0"/>
                    </a:solidFill>
                  </a:tcPr>
                </a:tc>
                <a:tc>
                  <a:txBody>
                    <a:bodyPr/>
                    <a:p>
                      <a:pPr algn="l">
                        <a:buClrTx/>
                        <a:buSzTx/>
                        <a:buFontTx/>
                        <a:buNone/>
                      </a:pPr>
                      <a:r>
                        <a:rPr lang="zh-CN" altLang="en-US" sz="1000">
                          <a:solidFill>
                            <a:schemeClr val="tx1"/>
                          </a:solidFill>
                          <a:latin typeface="仿宋" panose="02010609060101010101" charset="-122"/>
                          <a:ea typeface="仿宋" panose="02010609060101010101" charset="-122"/>
                        </a:rPr>
                        <a:t>相同</a:t>
                      </a:r>
                      <a:endParaRPr lang="zh-CN" altLang="en-US" sz="1000">
                        <a:solidFill>
                          <a:schemeClr val="tx1"/>
                        </a:solidFill>
                        <a:latin typeface="仿宋" panose="02010609060101010101" charset="-122"/>
                        <a:ea typeface="仿宋" panose="02010609060101010101" charset="-122"/>
                      </a:endParaRPr>
                    </a:p>
                  </a:txBody>
                  <a:tcPr anchor="ctr" anchorCtr="0">
                    <a:solidFill>
                      <a:srgbClr val="E7EAF0"/>
                    </a:solidFill>
                  </a:tcPr>
                </a:tc>
              </a:tr>
              <a:tr h="0">
                <a:tc vMerge="1">
                  <a:tcPr anchor="ctr" anchorCtr="0"/>
                </a:tc>
                <a:tc vMerge="1">
                  <a:tcPr anchor="ctr" anchorCtr="0"/>
                </a:tc>
                <a:tc>
                  <a:txBody>
                    <a:bodyPr/>
                    <a:p>
                      <a:pPr algn="l">
                        <a:buNone/>
                      </a:pPr>
                      <a:r>
                        <a:rPr lang="zh-CN" altLang="en-US" sz="1000">
                          <a:solidFill>
                            <a:schemeClr val="tx1"/>
                          </a:solidFill>
                          <a:latin typeface="仿宋" panose="02010609060101010101" charset="-122"/>
                          <a:ea typeface="仿宋" panose="02010609060101010101" charset="-122"/>
                        </a:rPr>
                        <a:t>其他病原学阴性肺结核患者经过 2 个月的规范治疗后，症状减轻或消失，胸部X光片病灶明显吸收；自治疗3月末起，至少两次涂片检查均阴性且至少一次结核分枝杆菌培养检查为阴性（每次检查的间隔时间至少满1个月)。如遇特殊情况的患者，需由当地结核病诊断专家组综合判定。</a:t>
                      </a:r>
                      <a:endParaRPr lang="zh-CN" altLang="en-US" sz="1000">
                        <a:solidFill>
                          <a:schemeClr val="tx1"/>
                        </a:solidFill>
                        <a:latin typeface="仿宋" panose="02010609060101010101" charset="-122"/>
                        <a:ea typeface="仿宋" panose="02010609060101010101" charset="-122"/>
                      </a:endParaRPr>
                    </a:p>
                  </a:txBody>
                  <a:tcPr anchor="ctr" anchorCtr="0"/>
                </a:tc>
                <a:tc>
                  <a:txBody>
                    <a:bodyPr/>
                    <a:p>
                      <a:pPr algn="l">
                        <a:buClrTx/>
                        <a:buSzTx/>
                        <a:buFontTx/>
                        <a:buNone/>
                      </a:pPr>
                      <a:r>
                        <a:rPr lang="zh-CN" altLang="en-US" sz="1000">
                          <a:solidFill>
                            <a:schemeClr val="tx1"/>
                          </a:solidFill>
                          <a:latin typeface="仿宋" panose="02010609060101010101" charset="-122"/>
                          <a:ea typeface="仿宋" panose="02010609060101010101" charset="-122"/>
                        </a:rPr>
                        <a:t>相同</a:t>
                      </a:r>
                      <a:endParaRPr lang="zh-CN" altLang="en-US" sz="1000">
                        <a:solidFill>
                          <a:schemeClr val="tx1"/>
                        </a:solidFill>
                        <a:latin typeface="仿宋" panose="02010609060101010101" charset="-122"/>
                        <a:ea typeface="仿宋" panose="02010609060101010101" charset="-122"/>
                      </a:endParaRPr>
                    </a:p>
                  </a:txBody>
                  <a:tcPr anchor="ctr" anchorCtr="0"/>
                </a:tc>
              </a:tr>
            </a:tbl>
          </a:graphicData>
        </a:graphic>
      </p:graphicFrame>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9" name="文本框 8"/>
          <p:cNvSpPr txBox="1"/>
          <p:nvPr/>
        </p:nvSpPr>
        <p:spPr>
          <a:xfrm>
            <a:off x="756920" y="699770"/>
            <a:ext cx="8088630" cy="737235"/>
          </a:xfrm>
          <a:prstGeom prst="rect">
            <a:avLst/>
          </a:prstGeom>
          <a:noFill/>
          <a:ln w="9525">
            <a:noFill/>
          </a:ln>
        </p:spPr>
        <p:txBody>
          <a:bodyPr wrap="square">
            <a:spAutoFit/>
          </a:bodyPr>
          <a:p>
            <a:pPr indent="0" algn="ctr"/>
            <a:r>
              <a:rPr lang="zh-CN" sz="2400" b="1">
                <a:ea typeface="宋体" panose="02010600030101010101" pitchFamily="2" charset="-122"/>
                <a:sym typeface="+mn-ea"/>
              </a:rPr>
              <a:t>第五章    </a:t>
            </a:r>
            <a:r>
              <a:rPr lang="zh-CN" sz="2400" b="1">
                <a:ea typeface="宋体" panose="02010600030101010101" pitchFamily="2" charset="-122"/>
                <a:sym typeface="+mn-ea"/>
              </a:rPr>
              <a:t>患者诊断、治疗和管理</a:t>
            </a:r>
            <a:endParaRPr lang="zh-CN" sz="2400" b="1">
              <a:ea typeface="宋体" panose="02010600030101010101" pitchFamily="2" charset="-122"/>
            </a:endParaRPr>
          </a:p>
          <a:p>
            <a:pPr indent="0"/>
            <a:r>
              <a:rPr lang="zh-CN">
                <a:ea typeface="宋体" panose="02010600030101010101" pitchFamily="2" charset="-122"/>
                <a:sym typeface="+mn-ea"/>
              </a:rPr>
              <a:t> </a:t>
            </a:r>
            <a:r>
              <a:rPr lang="en-US" altLang="zh-CN">
                <a:ea typeface="宋体" panose="02010600030101010101" pitchFamily="2" charset="-122"/>
                <a:sym typeface="+mn-ea"/>
              </a:rPr>
              <a:t>        </a:t>
            </a:r>
            <a:r>
              <a:rPr lang="zh-CN">
                <a:ea typeface="宋体" panose="02010600030101010101" pitchFamily="2" charset="-122"/>
                <a:sym typeface="+mn-ea"/>
              </a:rPr>
              <a:t>三、治疗管理</a:t>
            </a:r>
            <a:endParaRPr lang="zh-CN">
              <a:ea typeface="宋体" panose="02010600030101010101" pitchFamily="2" charset="-122"/>
              <a:sym typeface="+mn-ea"/>
            </a:endParaRPr>
          </a:p>
        </p:txBody>
      </p:sp>
      <p:graphicFrame>
        <p:nvGraphicFramePr>
          <p:cNvPr id="2" name="表格 1"/>
          <p:cNvGraphicFramePr/>
          <p:nvPr>
            <p:custDataLst>
              <p:tags r:id="rId2"/>
            </p:custDataLst>
          </p:nvPr>
        </p:nvGraphicFramePr>
        <p:xfrm>
          <a:off x="1327150" y="1564005"/>
          <a:ext cx="6345555" cy="2886075"/>
        </p:xfrm>
        <a:graphic>
          <a:graphicData uri="http://schemas.openxmlformats.org/drawingml/2006/table">
            <a:tbl>
              <a:tblPr firstRow="1" bandRow="1">
                <a:tableStyleId>{5C22544A-7EE6-4342-B048-85BDC9FD1C3A}</a:tableStyleId>
              </a:tblPr>
              <a:tblGrid>
                <a:gridCol w="1311910"/>
                <a:gridCol w="1598727"/>
                <a:gridCol w="1979600"/>
                <a:gridCol w="1455318"/>
              </a:tblGrid>
              <a:tr h="365760">
                <a:tc gridSpan="2">
                  <a:txBody>
                    <a:bodyPr/>
                    <a:p>
                      <a:pPr algn="ctr">
                        <a:buNone/>
                      </a:pPr>
                      <a:r>
                        <a:rPr lang="zh-CN" altLang="en-US"/>
                        <a:t>内容</a:t>
                      </a:r>
                      <a:endParaRPr lang="zh-CN" altLang="en-US"/>
                    </a:p>
                  </a:txBody>
                  <a:tcPr anchor="ctr" anchorCtr="0"/>
                </a:tc>
                <a:tc hMerge="1">
                  <a:tcPr anchor="ctr" anchorCtr="0"/>
                </a:tc>
                <a:tc>
                  <a:txBody>
                    <a:bodyPr/>
                    <a:p>
                      <a:pPr algn="ctr">
                        <a:buNone/>
                      </a:pPr>
                      <a:r>
                        <a:rPr lang="zh-CN" altLang="en-US"/>
                        <a:t>《指南》</a:t>
                      </a:r>
                      <a:endParaRPr lang="zh-CN" altLang="en-US"/>
                    </a:p>
                  </a:txBody>
                  <a:tcPr anchor="ctr" anchorCtr="0"/>
                </a:tc>
                <a:tc>
                  <a:txBody>
                    <a:bodyPr/>
                    <a:p>
                      <a:pPr algn="ctr">
                        <a:buNone/>
                      </a:pPr>
                      <a:r>
                        <a:rPr lang="zh-CN" altLang="en-US" sz="1800">
                          <a:sym typeface="+mn-ea"/>
                        </a:rPr>
                        <a:t>《工作规范》</a:t>
                      </a:r>
                      <a:endParaRPr lang="zh-CN" altLang="en-US"/>
                    </a:p>
                  </a:txBody>
                  <a:tcPr anchor="ctr" anchorCtr="0"/>
                </a:tc>
              </a:tr>
              <a:tr h="504000">
                <a:tc rowSpan="4">
                  <a:txBody>
                    <a:bodyPr/>
                    <a:p>
                      <a:pPr algn="ctr">
                        <a:buNone/>
                      </a:pPr>
                      <a:r>
                        <a:rPr lang="zh-CN" altLang="en-US" sz="1400">
                          <a:latin typeface="楷体" panose="02010609060101010101" charset="-122"/>
                          <a:ea typeface="楷体" panose="02010609060101010101" charset="-122"/>
                          <a:sym typeface="+mn-ea"/>
                        </a:rPr>
                        <a:t>休复学证明</a:t>
                      </a:r>
                      <a:endParaRPr lang="zh-CN" altLang="en-US" sz="1400">
                        <a:latin typeface="楷体" panose="02010609060101010101" charset="-122"/>
                        <a:ea typeface="楷体" panose="02010609060101010101" charset="-122"/>
                      </a:endParaRPr>
                    </a:p>
                  </a:txBody>
                  <a:tcPr anchor="ctr" anchorCtr="0"/>
                </a:tc>
                <a:tc rowSpan="2">
                  <a:txBody>
                    <a:bodyPr/>
                    <a:p>
                      <a:pPr algn="ctr">
                        <a:buClrTx/>
                        <a:buSzTx/>
                        <a:buFontTx/>
                        <a:buNone/>
                      </a:pPr>
                      <a:r>
                        <a:rPr lang="zh-CN" altLang="en-US" sz="1400">
                          <a:latin typeface="楷体" panose="02010609060101010101" charset="-122"/>
                          <a:ea typeface="楷体" panose="02010609060101010101" charset="-122"/>
                        </a:rPr>
                        <a:t>休学诊断证明</a:t>
                      </a:r>
                      <a:endParaRPr lang="zh-CN" altLang="en-US" sz="1400">
                        <a:latin typeface="楷体" panose="02010609060101010101" charset="-122"/>
                        <a:ea typeface="楷体" panose="02010609060101010101" charset="-122"/>
                      </a:endParaRPr>
                    </a:p>
                  </a:txBody>
                  <a:tcPr anchor="ctr" anchorCtr="0"/>
                </a:tc>
                <a:tc>
                  <a:txBody>
                    <a:bodyPr/>
                    <a:p>
                      <a:pPr algn="l">
                        <a:buNone/>
                      </a:pPr>
                      <a:r>
                        <a:rPr lang="zh-CN" sz="1000">
                          <a:solidFill>
                            <a:schemeClr val="tx1"/>
                          </a:solidFill>
                          <a:latin typeface="仿宋" panose="02010609060101010101" charset="-122"/>
                          <a:ea typeface="仿宋" panose="02010609060101010101" charset="-122"/>
                        </a:rPr>
                        <a:t>结核病定点医疗机构开具</a:t>
                      </a:r>
                      <a:endParaRPr lang="zh-CN" sz="1000">
                        <a:solidFill>
                          <a:schemeClr val="tx1"/>
                        </a:solidFill>
                        <a:latin typeface="仿宋" panose="02010609060101010101" charset="-122"/>
                        <a:ea typeface="仿宋" panose="02010609060101010101" charset="-122"/>
                      </a:endParaRPr>
                    </a:p>
                  </a:txBody>
                  <a:tcPr anchor="ctr" anchorCtr="0">
                    <a:solidFill>
                      <a:srgbClr val="E7EAF0"/>
                    </a:solidFill>
                  </a:tcPr>
                </a:tc>
                <a:tc>
                  <a:txBody>
                    <a:bodyPr/>
                    <a:p>
                      <a:pPr algn="l">
                        <a:buClrTx/>
                        <a:buSzTx/>
                        <a:buFontTx/>
                        <a:buNone/>
                      </a:pPr>
                      <a:r>
                        <a:rPr lang="zh-CN" altLang="en-US" sz="1000">
                          <a:solidFill>
                            <a:schemeClr val="tx1"/>
                          </a:solidFill>
                          <a:latin typeface="仿宋" panose="02010609060101010101" charset="-122"/>
                          <a:ea typeface="仿宋" panose="02010609060101010101" charset="-122"/>
                        </a:rPr>
                        <a:t>相同</a:t>
                      </a:r>
                      <a:endParaRPr lang="zh-CN" altLang="en-US" sz="1000">
                        <a:solidFill>
                          <a:schemeClr val="tx1"/>
                        </a:solidFill>
                        <a:latin typeface="仿宋" panose="02010609060101010101" charset="-122"/>
                        <a:ea typeface="仿宋" panose="02010609060101010101" charset="-122"/>
                      </a:endParaRPr>
                    </a:p>
                  </a:txBody>
                  <a:tcPr anchor="ctr" anchorCtr="0">
                    <a:solidFill>
                      <a:srgbClr val="E7EAF0"/>
                    </a:solidFill>
                  </a:tcPr>
                </a:tc>
              </a:tr>
              <a:tr h="504000">
                <a:tc vMerge="1">
                  <a:tcPr anchor="ctr" anchorCtr="0"/>
                </a:tc>
                <a:tc vMerge="1">
                  <a:tcPr anchor="ctr" anchorCtr="0"/>
                </a:tc>
                <a:tc>
                  <a:txBody>
                    <a:bodyPr/>
                    <a:p>
                      <a:pPr algn="l">
                        <a:buNone/>
                      </a:pPr>
                      <a:r>
                        <a:rPr lang="zh-CN" altLang="en-US" sz="1000">
                          <a:solidFill>
                            <a:schemeClr val="tx1"/>
                          </a:solidFill>
                          <a:latin typeface="仿宋" panose="02010609060101010101" charset="-122"/>
                          <a:ea typeface="仿宋" panose="02010609060101010101" charset="-122"/>
                        </a:rPr>
                        <a:t>有具体开具流程和表单要求</a:t>
                      </a:r>
                      <a:endParaRPr lang="zh-CN" altLang="en-US" sz="1000">
                        <a:solidFill>
                          <a:schemeClr val="tx1"/>
                        </a:solidFill>
                        <a:latin typeface="仿宋" panose="02010609060101010101" charset="-122"/>
                        <a:ea typeface="仿宋" panose="02010609060101010101" charset="-122"/>
                      </a:endParaRPr>
                    </a:p>
                  </a:txBody>
                  <a:tcPr anchor="ctr" anchorCtr="0"/>
                </a:tc>
                <a:tc>
                  <a:txBody>
                    <a:bodyPr/>
                    <a:p>
                      <a:pPr algn="l">
                        <a:buClrTx/>
                        <a:buSzTx/>
                        <a:buFontTx/>
                        <a:buNone/>
                      </a:pPr>
                      <a:r>
                        <a:rPr lang="zh-CN" altLang="en-US" sz="1000">
                          <a:solidFill>
                            <a:srgbClr val="FF0000"/>
                          </a:solidFill>
                          <a:latin typeface="仿宋" panose="02010609060101010101" charset="-122"/>
                          <a:ea typeface="仿宋" panose="02010609060101010101" charset="-122"/>
                          <a:sym typeface="+mn-ea"/>
                        </a:rPr>
                        <a:t>未明确</a:t>
                      </a:r>
                      <a:endParaRPr lang="zh-CN" altLang="en-US" sz="1000">
                        <a:solidFill>
                          <a:srgbClr val="FF0000"/>
                        </a:solidFill>
                        <a:latin typeface="仿宋" panose="02010609060101010101" charset="-122"/>
                        <a:ea typeface="仿宋" panose="02010609060101010101" charset="-122"/>
                      </a:endParaRPr>
                    </a:p>
                  </a:txBody>
                  <a:tcPr anchor="ctr" anchorCtr="0"/>
                </a:tc>
              </a:tr>
              <a:tr h="504000">
                <a:tc vMerge="1">
                  <a:tcPr anchor="ctr" anchorCtr="0"/>
                </a:tc>
                <a:tc rowSpan="2">
                  <a:txBody>
                    <a:bodyPr/>
                    <a:p>
                      <a:pPr algn="ctr">
                        <a:buClrTx/>
                        <a:buSzTx/>
                        <a:buFontTx/>
                        <a:buNone/>
                      </a:pPr>
                      <a:r>
                        <a:rPr lang="zh-CN" altLang="en-US" sz="1400">
                          <a:latin typeface="楷体" panose="02010609060101010101" charset="-122"/>
                          <a:ea typeface="楷体" panose="02010609060101010101" charset="-122"/>
                          <a:sym typeface="+mn-ea"/>
                        </a:rPr>
                        <a:t>复学诊断证明</a:t>
                      </a:r>
                      <a:endParaRPr lang="zh-CN" altLang="en-US" sz="1400">
                        <a:latin typeface="楷体" panose="02010609060101010101" charset="-122"/>
                        <a:ea typeface="楷体" panose="02010609060101010101" charset="-122"/>
                      </a:endParaRPr>
                    </a:p>
                  </a:txBody>
                  <a:tcPr anchor="ctr" anchorCtr="0"/>
                </a:tc>
                <a:tc>
                  <a:txBody>
                    <a:bodyPr/>
                    <a:p>
                      <a:pPr algn="l">
                        <a:buNone/>
                      </a:pPr>
                      <a:r>
                        <a:rPr lang="zh-CN" altLang="en-US" sz="1000">
                          <a:solidFill>
                            <a:srgbClr val="FF0000"/>
                          </a:solidFill>
                          <a:latin typeface="仿宋" panose="02010609060101010101" charset="-122"/>
                          <a:ea typeface="仿宋" panose="02010609060101010101" charset="-122"/>
                        </a:rPr>
                        <a:t>由患者实际接受规范化治疗</a:t>
                      </a:r>
                      <a:r>
                        <a:rPr lang="zh-CN" altLang="en-US" sz="1000">
                          <a:solidFill>
                            <a:schemeClr val="tx1"/>
                          </a:solidFill>
                          <a:latin typeface="仿宋" panose="02010609060101010101" charset="-122"/>
                          <a:ea typeface="仿宋" panose="02010609060101010101" charset="-122"/>
                        </a:rPr>
                        <a:t>的定点医疗机构开具</a:t>
                      </a:r>
                      <a:endParaRPr lang="zh-CN" altLang="en-US" sz="1000">
                        <a:solidFill>
                          <a:schemeClr val="tx1"/>
                        </a:solidFill>
                        <a:latin typeface="仿宋" panose="02010609060101010101" charset="-122"/>
                        <a:ea typeface="仿宋" panose="02010609060101010101" charset="-122"/>
                      </a:endParaRPr>
                    </a:p>
                  </a:txBody>
                  <a:tcPr anchor="ctr" anchorCtr="0">
                    <a:solidFill>
                      <a:srgbClr val="E7EAF0"/>
                    </a:solidFill>
                  </a:tcPr>
                </a:tc>
                <a:tc>
                  <a:txBody>
                    <a:bodyPr/>
                    <a:p>
                      <a:pPr algn="l">
                        <a:buClrTx/>
                        <a:buSzTx/>
                        <a:buFontTx/>
                        <a:buNone/>
                      </a:pPr>
                      <a:r>
                        <a:rPr lang="zh-CN" altLang="en-US" sz="1000">
                          <a:solidFill>
                            <a:schemeClr val="tx1"/>
                          </a:solidFill>
                          <a:latin typeface="仿宋" panose="02010609060101010101" charset="-122"/>
                          <a:ea typeface="仿宋" panose="02010609060101010101" charset="-122"/>
                        </a:rPr>
                        <a:t>结核病定点医疗机构</a:t>
                      </a:r>
                      <a:endParaRPr lang="zh-CN" altLang="en-US" sz="1000">
                        <a:solidFill>
                          <a:schemeClr val="tx1"/>
                        </a:solidFill>
                        <a:latin typeface="仿宋" panose="02010609060101010101" charset="-122"/>
                        <a:ea typeface="仿宋" panose="02010609060101010101" charset="-122"/>
                      </a:endParaRPr>
                    </a:p>
                  </a:txBody>
                  <a:tcPr anchor="ctr" anchorCtr="0">
                    <a:solidFill>
                      <a:srgbClr val="E7EAF0"/>
                    </a:solidFill>
                  </a:tcPr>
                </a:tc>
              </a:tr>
              <a:tr h="504000">
                <a:tc vMerge="1">
                  <a:tcPr anchor="ctr" anchorCtr="0"/>
                </a:tc>
                <a:tc vMerge="1">
                  <a:tcPr anchor="ctr" anchorCtr="0"/>
                </a:tc>
                <a:tc>
                  <a:txBody>
                    <a:bodyPr/>
                    <a:p>
                      <a:pPr algn="l">
                        <a:buNone/>
                      </a:pPr>
                      <a:r>
                        <a:rPr lang="zh-CN" altLang="en-US" sz="1000">
                          <a:solidFill>
                            <a:schemeClr val="tx1"/>
                          </a:solidFill>
                          <a:latin typeface="仿宋" panose="02010609060101010101" charset="-122"/>
                          <a:ea typeface="仿宋" panose="02010609060101010101" charset="-122"/>
                          <a:sym typeface="+mn-ea"/>
                        </a:rPr>
                        <a:t>有具体开具流程和表单要求</a:t>
                      </a:r>
                      <a:endParaRPr lang="zh-CN" altLang="en-US" sz="1000">
                        <a:solidFill>
                          <a:schemeClr val="tx1"/>
                        </a:solidFill>
                        <a:latin typeface="仿宋" panose="02010609060101010101" charset="-122"/>
                        <a:ea typeface="仿宋" panose="02010609060101010101" charset="-122"/>
                      </a:endParaRPr>
                    </a:p>
                  </a:txBody>
                  <a:tcPr anchor="ctr" anchorCtr="0">
                    <a:solidFill>
                      <a:srgbClr val="E7EAF0"/>
                    </a:solidFill>
                  </a:tcPr>
                </a:tc>
                <a:tc>
                  <a:txBody>
                    <a:bodyPr/>
                    <a:p>
                      <a:pPr algn="l">
                        <a:buClrTx/>
                        <a:buSzTx/>
                        <a:buFontTx/>
                        <a:buNone/>
                      </a:pPr>
                      <a:r>
                        <a:rPr lang="zh-CN" altLang="en-US" sz="1000">
                          <a:solidFill>
                            <a:srgbClr val="FF0000"/>
                          </a:solidFill>
                          <a:latin typeface="仿宋" panose="02010609060101010101" charset="-122"/>
                          <a:ea typeface="仿宋" panose="02010609060101010101" charset="-122"/>
                          <a:sym typeface="+mn-ea"/>
                        </a:rPr>
                        <a:t>未明确</a:t>
                      </a:r>
                      <a:endParaRPr lang="zh-CN" altLang="en-US" sz="1000">
                        <a:solidFill>
                          <a:srgbClr val="FF0000"/>
                        </a:solidFill>
                        <a:latin typeface="仿宋" panose="02010609060101010101" charset="-122"/>
                        <a:ea typeface="仿宋" panose="02010609060101010101" charset="-122"/>
                      </a:endParaRPr>
                    </a:p>
                  </a:txBody>
                  <a:tcPr anchor="ctr" anchorCtr="0">
                    <a:solidFill>
                      <a:srgbClr val="E7EAF0"/>
                    </a:solidFill>
                  </a:tcPr>
                </a:tc>
              </a:tr>
              <a:tr h="504000">
                <a:tc>
                  <a:txBody>
                    <a:bodyPr/>
                    <a:p>
                      <a:pPr algn="ctr">
                        <a:buNone/>
                      </a:pPr>
                      <a:r>
                        <a:rPr lang="zh-CN" altLang="en-US" sz="1400">
                          <a:latin typeface="楷体" panose="02010609060101010101" charset="-122"/>
                          <a:ea typeface="楷体" panose="02010609060101010101" charset="-122"/>
                        </a:rPr>
                        <a:t>休复学手续</a:t>
                      </a:r>
                      <a:endParaRPr lang="zh-CN" altLang="en-US" sz="1400">
                        <a:latin typeface="楷体" panose="02010609060101010101" charset="-122"/>
                        <a:ea typeface="楷体" panose="02010609060101010101" charset="-122"/>
                      </a:endParaRPr>
                    </a:p>
                  </a:txBody>
                  <a:tcPr anchor="ctr" anchorCtr="0"/>
                </a:tc>
                <a:tc>
                  <a:txBody>
                    <a:bodyPr/>
                    <a:p>
                      <a:pPr algn="ctr">
                        <a:buClrTx/>
                        <a:buSzTx/>
                        <a:buFontTx/>
                        <a:buNone/>
                      </a:pPr>
                      <a:r>
                        <a:rPr lang="zh-CN" altLang="en-US" sz="1400">
                          <a:latin typeface="楷体" panose="02010609060101010101" charset="-122"/>
                          <a:ea typeface="楷体" panose="02010609060101010101" charset="-122"/>
                          <a:sym typeface="+mn-ea"/>
                        </a:rPr>
                        <a:t>休复学手续</a:t>
                      </a:r>
                      <a:endParaRPr lang="zh-CN" altLang="en-US" sz="1400">
                        <a:latin typeface="楷体" panose="02010609060101010101" charset="-122"/>
                        <a:ea typeface="楷体" panose="02010609060101010101" charset="-122"/>
                      </a:endParaRPr>
                    </a:p>
                  </a:txBody>
                  <a:tcPr anchor="ctr" anchorCtr="0"/>
                </a:tc>
                <a:tc>
                  <a:txBody>
                    <a:bodyPr/>
                    <a:p>
                      <a:pPr algn="l">
                        <a:buNone/>
                      </a:pPr>
                      <a:r>
                        <a:rPr lang="en-US" altLang="zh-CN" sz="1000">
                          <a:solidFill>
                            <a:schemeClr val="tx1"/>
                          </a:solidFill>
                          <a:latin typeface="仿宋" panose="02010609060101010101" charset="-122"/>
                          <a:ea typeface="仿宋" panose="02010609060101010101" charset="-122"/>
                        </a:rPr>
                        <a:t>1.</a:t>
                      </a:r>
                      <a:r>
                        <a:rPr lang="zh-CN" altLang="en-US" sz="1000">
                          <a:solidFill>
                            <a:schemeClr val="tx1"/>
                          </a:solidFill>
                          <a:latin typeface="仿宋" panose="02010609060101010101" charset="-122"/>
                          <a:ea typeface="仿宋" panose="02010609060101010101" charset="-122"/>
                        </a:rPr>
                        <a:t>学校依据定点医疗机构开具的“休学诊断证明”和“复学诊断证明”为学生办理休复学手续，并将休复学诊断证明存档</a:t>
                      </a:r>
                      <a:endParaRPr lang="zh-CN" altLang="en-US" sz="1000">
                        <a:solidFill>
                          <a:schemeClr val="tx1"/>
                        </a:solidFill>
                        <a:latin typeface="仿宋" panose="02010609060101010101" charset="-122"/>
                        <a:ea typeface="仿宋" panose="02010609060101010101" charset="-122"/>
                      </a:endParaRPr>
                    </a:p>
                    <a:p>
                      <a:pPr algn="l">
                        <a:buNone/>
                      </a:pPr>
                      <a:r>
                        <a:rPr lang="en-US" altLang="zh-CN" sz="1000">
                          <a:solidFill>
                            <a:schemeClr val="tx1"/>
                          </a:solidFill>
                          <a:latin typeface="仿宋" panose="02010609060101010101" charset="-122"/>
                          <a:ea typeface="仿宋" panose="02010609060101010101" charset="-122"/>
                        </a:rPr>
                        <a:t>2.学校要做好返校学生的复学诊断证明核实工作</a:t>
                      </a:r>
                      <a:endParaRPr lang="en-US" altLang="zh-CN" sz="1000">
                        <a:solidFill>
                          <a:schemeClr val="tx1"/>
                        </a:solidFill>
                        <a:latin typeface="仿宋" panose="02010609060101010101" charset="-122"/>
                        <a:ea typeface="仿宋" panose="02010609060101010101" charset="-122"/>
                      </a:endParaRPr>
                    </a:p>
                  </a:txBody>
                  <a:tcPr anchor="ctr" anchorCtr="0">
                    <a:solidFill>
                      <a:srgbClr val="E7EAF0"/>
                    </a:solidFill>
                  </a:tcPr>
                </a:tc>
                <a:tc>
                  <a:txBody>
                    <a:bodyPr/>
                    <a:p>
                      <a:pPr algn="l">
                        <a:buClrTx/>
                        <a:buSzTx/>
                        <a:buFontTx/>
                        <a:buNone/>
                      </a:pPr>
                      <a:r>
                        <a:rPr lang="zh-CN" altLang="en-US" sz="1000">
                          <a:solidFill>
                            <a:srgbClr val="FF0000"/>
                          </a:solidFill>
                          <a:latin typeface="仿宋" panose="02010609060101010101" charset="-122"/>
                          <a:ea typeface="仿宋" panose="02010609060101010101" charset="-122"/>
                          <a:sym typeface="+mn-ea"/>
                        </a:rPr>
                        <a:t>未明确</a:t>
                      </a:r>
                      <a:endParaRPr lang="zh-CN" altLang="en-US" sz="1000">
                        <a:solidFill>
                          <a:srgbClr val="FF0000"/>
                        </a:solidFill>
                        <a:latin typeface="仿宋" panose="02010609060101010101" charset="-122"/>
                        <a:ea typeface="仿宋" panose="02010609060101010101" charset="-122"/>
                      </a:endParaRPr>
                    </a:p>
                  </a:txBody>
                  <a:tcPr anchor="ctr" anchorCtr="0">
                    <a:solidFill>
                      <a:srgbClr val="E7EAF0"/>
                    </a:solidFill>
                  </a:tcPr>
                </a:tc>
              </a:tr>
            </a:tbl>
          </a:graphicData>
        </a:graphic>
      </p:graphicFrame>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9" name="文本框 8"/>
          <p:cNvSpPr txBox="1"/>
          <p:nvPr/>
        </p:nvSpPr>
        <p:spPr>
          <a:xfrm>
            <a:off x="541655" y="843280"/>
            <a:ext cx="8088630" cy="737235"/>
          </a:xfrm>
          <a:prstGeom prst="rect">
            <a:avLst/>
          </a:prstGeom>
          <a:noFill/>
          <a:ln w="9525">
            <a:noFill/>
          </a:ln>
        </p:spPr>
        <p:txBody>
          <a:bodyPr wrap="square">
            <a:spAutoFit/>
          </a:bodyPr>
          <a:p>
            <a:pPr indent="0" algn="ctr"/>
            <a:r>
              <a:rPr lang="zh-CN" sz="2400" b="1">
                <a:ea typeface="宋体" panose="02010600030101010101" pitchFamily="2" charset="-122"/>
                <a:sym typeface="+mn-ea"/>
              </a:rPr>
              <a:t>第六章     接触者筛查</a:t>
            </a:r>
            <a:endParaRPr lang="zh-CN" sz="2400" b="1">
              <a:ea typeface="宋体" panose="02010600030101010101" pitchFamily="2" charset="-122"/>
            </a:endParaRPr>
          </a:p>
          <a:p>
            <a:pPr indent="0"/>
            <a:r>
              <a:rPr lang="zh-CN">
                <a:ea typeface="宋体" panose="02010600030101010101" pitchFamily="2" charset="-122"/>
                <a:sym typeface="+mn-ea"/>
              </a:rPr>
              <a:t> </a:t>
            </a:r>
            <a:r>
              <a:rPr lang="en-US" altLang="zh-CN">
                <a:ea typeface="宋体" panose="02010600030101010101" pitchFamily="2" charset="-122"/>
                <a:sym typeface="+mn-ea"/>
              </a:rPr>
              <a:t>       </a:t>
            </a:r>
            <a:endParaRPr lang="zh-CN">
              <a:ea typeface="宋体" panose="02010600030101010101" pitchFamily="2" charset="-122"/>
              <a:sym typeface="+mn-ea"/>
            </a:endParaRPr>
          </a:p>
        </p:txBody>
      </p:sp>
      <p:graphicFrame>
        <p:nvGraphicFramePr>
          <p:cNvPr id="2" name="表格 1"/>
          <p:cNvGraphicFramePr/>
          <p:nvPr>
            <p:custDataLst>
              <p:tags r:id="rId2"/>
            </p:custDataLst>
          </p:nvPr>
        </p:nvGraphicFramePr>
        <p:xfrm>
          <a:off x="1327150" y="1492250"/>
          <a:ext cx="6532245" cy="2853055"/>
        </p:xfrm>
        <a:graphic>
          <a:graphicData uri="http://schemas.openxmlformats.org/drawingml/2006/table">
            <a:tbl>
              <a:tblPr firstRow="1" bandRow="1">
                <a:tableStyleId>{5C22544A-7EE6-4342-B048-85BDC9FD1C3A}</a:tableStyleId>
              </a:tblPr>
              <a:tblGrid>
                <a:gridCol w="1353185"/>
                <a:gridCol w="2877185"/>
                <a:gridCol w="2301875"/>
              </a:tblGrid>
              <a:tr h="365760">
                <a:tc>
                  <a:txBody>
                    <a:bodyPr/>
                    <a:p>
                      <a:pPr algn="ctr">
                        <a:buNone/>
                      </a:pPr>
                      <a:r>
                        <a:rPr lang="zh-CN" altLang="en-US"/>
                        <a:t>内容</a:t>
                      </a:r>
                      <a:endParaRPr lang="zh-CN" altLang="en-US"/>
                    </a:p>
                  </a:txBody>
                  <a:tcPr anchor="ctr" anchorCtr="0"/>
                </a:tc>
                <a:tc>
                  <a:txBody>
                    <a:bodyPr/>
                    <a:p>
                      <a:pPr algn="ctr">
                        <a:buNone/>
                      </a:pPr>
                      <a:r>
                        <a:rPr lang="zh-CN" altLang="en-US"/>
                        <a:t>《指南》</a:t>
                      </a:r>
                      <a:endParaRPr lang="zh-CN" altLang="en-US"/>
                    </a:p>
                  </a:txBody>
                  <a:tcPr anchor="ctr" anchorCtr="0"/>
                </a:tc>
                <a:tc>
                  <a:txBody>
                    <a:bodyPr/>
                    <a:p>
                      <a:pPr algn="ctr">
                        <a:buNone/>
                      </a:pPr>
                      <a:r>
                        <a:rPr lang="zh-CN" altLang="en-US" sz="1800">
                          <a:sym typeface="+mn-ea"/>
                        </a:rPr>
                        <a:t>《工作规范》</a:t>
                      </a:r>
                      <a:endParaRPr lang="zh-CN" altLang="en-US"/>
                    </a:p>
                  </a:txBody>
                  <a:tcPr anchor="ctr" anchorCtr="0"/>
                </a:tc>
              </a:tr>
              <a:tr h="501650">
                <a:tc>
                  <a:txBody>
                    <a:bodyPr/>
                    <a:p>
                      <a:pPr algn="ctr">
                        <a:buNone/>
                      </a:pPr>
                      <a:r>
                        <a:rPr lang="zh-CN" altLang="en-US" sz="1400">
                          <a:latin typeface="楷体" panose="02010609060101010101" charset="-122"/>
                          <a:ea typeface="楷体" panose="02010609060101010101" charset="-122"/>
                          <a:sym typeface="+mn-ea"/>
                        </a:rPr>
                        <a:t>接触者定义</a:t>
                      </a:r>
                      <a:endParaRPr lang="zh-CN" altLang="en-US" sz="1400">
                        <a:latin typeface="楷体" panose="02010609060101010101" charset="-122"/>
                        <a:ea typeface="楷体" panose="02010609060101010101" charset="-122"/>
                      </a:endParaRPr>
                    </a:p>
                  </a:txBody>
                  <a:tcPr anchor="ctr" anchorCtr="0"/>
                </a:tc>
                <a:tc>
                  <a:txBody>
                    <a:bodyPr/>
                    <a:p>
                      <a:pPr algn="l">
                        <a:buNone/>
                      </a:pPr>
                      <a:r>
                        <a:rPr lang="zh-CN" sz="1000">
                          <a:solidFill>
                            <a:schemeClr val="tx1"/>
                          </a:solidFill>
                          <a:latin typeface="仿宋" panose="02010609060101010101" charset="-122"/>
                          <a:ea typeface="仿宋" panose="02010609060101010101" charset="-122"/>
                        </a:rPr>
                        <a:t>有密切接触者、一般接触者、偶尔接触者的定义</a:t>
                      </a:r>
                      <a:endParaRPr lang="zh-CN" sz="1000">
                        <a:solidFill>
                          <a:schemeClr val="tx1"/>
                        </a:solidFill>
                        <a:latin typeface="仿宋" panose="02010609060101010101" charset="-122"/>
                        <a:ea typeface="仿宋" panose="02010609060101010101" charset="-122"/>
                      </a:endParaRPr>
                    </a:p>
                  </a:txBody>
                  <a:tcPr anchor="ctr" anchorCtr="0"/>
                </a:tc>
                <a:tc>
                  <a:txBody>
                    <a:bodyPr/>
                    <a:p>
                      <a:pPr algn="l">
                        <a:buNone/>
                      </a:pPr>
                      <a:r>
                        <a:rPr lang="zh-CN" sz="1000">
                          <a:solidFill>
                            <a:srgbClr val="FF0000"/>
                          </a:solidFill>
                          <a:latin typeface="仿宋" panose="02010609060101010101" charset="-122"/>
                          <a:ea typeface="仿宋" panose="02010609060101010101" charset="-122"/>
                          <a:sym typeface="+mn-ea"/>
                        </a:rPr>
                        <a:t>无一般接触者、偶尔接触者定义</a:t>
                      </a:r>
                      <a:endParaRPr lang="zh-CN" altLang="en-US" sz="1000">
                        <a:solidFill>
                          <a:srgbClr val="FF0000"/>
                        </a:solidFill>
                        <a:latin typeface="仿宋" panose="02010609060101010101" charset="-122"/>
                        <a:ea typeface="仿宋" panose="02010609060101010101" charset="-122"/>
                        <a:sym typeface="+mn-ea"/>
                      </a:endParaRPr>
                    </a:p>
                  </a:txBody>
                  <a:tcPr anchor="ctr" anchorCtr="0"/>
                </a:tc>
              </a:tr>
              <a:tr h="350520">
                <a:tc>
                  <a:txBody>
                    <a:bodyPr/>
                    <a:p>
                      <a:pPr algn="ctr">
                        <a:buNone/>
                      </a:pPr>
                      <a:r>
                        <a:rPr lang="zh-CN" altLang="en-US" sz="1400">
                          <a:latin typeface="楷体" panose="02010609060101010101" charset="-122"/>
                          <a:ea typeface="楷体" panose="02010609060101010101" charset="-122"/>
                        </a:rPr>
                        <a:t>筛查范围确定</a:t>
                      </a:r>
                      <a:endParaRPr lang="zh-CN" altLang="en-US" sz="1400">
                        <a:latin typeface="楷体" panose="02010609060101010101" charset="-122"/>
                        <a:ea typeface="楷体" panose="02010609060101010101" charset="-122"/>
                      </a:endParaRPr>
                    </a:p>
                  </a:txBody>
                  <a:tcPr anchor="ctr" anchorCtr="0"/>
                </a:tc>
                <a:tc>
                  <a:txBody>
                    <a:bodyPr/>
                    <a:p>
                      <a:pPr algn="l">
                        <a:buNone/>
                      </a:pPr>
                      <a:r>
                        <a:rPr lang="zh-CN" altLang="en-US" sz="1000">
                          <a:solidFill>
                            <a:schemeClr val="tx1"/>
                          </a:solidFill>
                          <a:latin typeface="仿宋" panose="02010609060101010101" charset="-122"/>
                          <a:ea typeface="仿宋" panose="02010609060101010101" charset="-122"/>
                        </a:rPr>
                        <a:t>分为首次筛查范围、扩大筛查范围、进一步扩大筛查范围阐述</a:t>
                      </a:r>
                      <a:endParaRPr lang="zh-CN" altLang="en-US" sz="1000">
                        <a:solidFill>
                          <a:schemeClr val="tx1"/>
                        </a:solidFill>
                        <a:latin typeface="仿宋" panose="02010609060101010101" charset="-122"/>
                        <a:ea typeface="仿宋" panose="02010609060101010101" charset="-122"/>
                      </a:endParaRPr>
                    </a:p>
                  </a:txBody>
                  <a:tcPr anchor="ctr" anchorCtr="0"/>
                </a:tc>
                <a:tc>
                  <a:txBody>
                    <a:bodyPr/>
                    <a:p>
                      <a:pPr algn="l">
                        <a:buNone/>
                      </a:pPr>
                      <a:r>
                        <a:rPr lang="zh-CN" altLang="en-US" sz="1000">
                          <a:solidFill>
                            <a:srgbClr val="FF0000"/>
                          </a:solidFill>
                          <a:latin typeface="仿宋" panose="02010609060101010101" charset="-122"/>
                          <a:ea typeface="仿宋" panose="02010609060101010101" charset="-122"/>
                        </a:rPr>
                        <a:t>根据现场情况判定</a:t>
                      </a:r>
                      <a:endParaRPr lang="zh-CN" altLang="en-US" sz="1000">
                        <a:solidFill>
                          <a:srgbClr val="FF0000"/>
                        </a:solidFill>
                        <a:latin typeface="仿宋" panose="02010609060101010101" charset="-122"/>
                        <a:ea typeface="仿宋" panose="02010609060101010101" charset="-122"/>
                      </a:endParaRPr>
                    </a:p>
                  </a:txBody>
                  <a:tcPr anchor="ctr" anchorCtr="0"/>
                </a:tc>
              </a:tr>
              <a:tr h="285750">
                <a:tc>
                  <a:txBody>
                    <a:bodyPr/>
                    <a:p>
                      <a:pPr algn="ctr">
                        <a:buNone/>
                      </a:pPr>
                      <a:r>
                        <a:rPr lang="zh-CN" altLang="en-US" sz="1400">
                          <a:latin typeface="楷体" panose="02010609060101010101" charset="-122"/>
                          <a:ea typeface="楷体" panose="02010609060101010101" charset="-122"/>
                        </a:rPr>
                        <a:t>筛查方法</a:t>
                      </a:r>
                      <a:endParaRPr lang="zh-CN" altLang="en-US" sz="1400">
                        <a:latin typeface="楷体" panose="02010609060101010101" charset="-122"/>
                        <a:ea typeface="楷体" panose="02010609060101010101" charset="-122"/>
                      </a:endParaRPr>
                    </a:p>
                  </a:txBody>
                  <a:tcPr anchor="ctr" anchorCtr="0"/>
                </a:tc>
                <a:tc>
                  <a:txBody>
                    <a:bodyPr/>
                    <a:p>
                      <a:pPr algn="l">
                        <a:buNone/>
                      </a:pPr>
                      <a:r>
                        <a:rPr lang="en-US" altLang="zh-CN" sz="1000">
                          <a:solidFill>
                            <a:schemeClr val="tx1"/>
                          </a:solidFill>
                          <a:latin typeface="仿宋" panose="02010609060101010101" charset="-122"/>
                          <a:ea typeface="仿宋" panose="02010609060101010101" charset="-122"/>
                        </a:rPr>
                        <a:t>·</a:t>
                      </a:r>
                      <a:r>
                        <a:rPr lang="zh-CN" altLang="en-US" sz="1000">
                          <a:solidFill>
                            <a:schemeClr val="tx1"/>
                          </a:solidFill>
                          <a:latin typeface="仿宋" panose="02010609060101010101" charset="-122"/>
                          <a:ea typeface="仿宋" panose="02010609060101010101" charset="-122"/>
                        </a:rPr>
                        <a:t>15 岁以下的接触者，同时进行肺结核可疑症状筛查和 TST 检测</a:t>
                      </a:r>
                      <a:endParaRPr lang="zh-CN" altLang="en-US" sz="1000">
                        <a:solidFill>
                          <a:schemeClr val="tx1"/>
                        </a:solidFill>
                        <a:latin typeface="仿宋" panose="02010609060101010101" charset="-122"/>
                        <a:ea typeface="仿宋" panose="02010609060101010101" charset="-122"/>
                      </a:endParaRPr>
                    </a:p>
                    <a:p>
                      <a:pPr algn="l">
                        <a:buNone/>
                      </a:pPr>
                      <a:r>
                        <a:rPr lang="en-US" altLang="zh-CN" sz="1000">
                          <a:solidFill>
                            <a:schemeClr val="tx1"/>
                          </a:solidFill>
                          <a:latin typeface="仿宋" panose="02010609060101010101" charset="-122"/>
                          <a:ea typeface="仿宋" panose="02010609060101010101" charset="-122"/>
                        </a:rPr>
                        <a:t>·</a:t>
                      </a:r>
                      <a:r>
                        <a:rPr lang="zh-CN" altLang="en-US" sz="1000">
                          <a:solidFill>
                            <a:schemeClr val="tx1"/>
                          </a:solidFill>
                          <a:latin typeface="仿宋" panose="02010609060101010101" charset="-122"/>
                          <a:ea typeface="仿宋" panose="02010609060101010101" charset="-122"/>
                        </a:rPr>
                        <a:t>15 岁及以上的接触者，须同时进行肺结核可疑症状筛查、TST 检测和胸部 X 光片检查</a:t>
                      </a:r>
                      <a:endParaRPr lang="zh-CN" altLang="en-US" sz="1000">
                        <a:solidFill>
                          <a:schemeClr val="tx1"/>
                        </a:solidFill>
                        <a:latin typeface="仿宋" panose="02010609060101010101" charset="-122"/>
                        <a:ea typeface="仿宋" panose="02010609060101010101" charset="-122"/>
                      </a:endParaRPr>
                    </a:p>
                    <a:p>
                      <a:pPr algn="l">
                        <a:buNone/>
                      </a:pPr>
                      <a:r>
                        <a:rPr lang="zh-CN" altLang="en-US" sz="1000">
                          <a:solidFill>
                            <a:srgbClr val="FF0000"/>
                          </a:solidFill>
                          <a:latin typeface="仿宋" panose="02010609060101010101" charset="-122"/>
                          <a:ea typeface="仿宋" panose="02010609060101010101" charset="-122"/>
                        </a:rPr>
                        <a:t>若有禁忌的情况，可用</a:t>
                      </a:r>
                      <a:r>
                        <a:rPr lang="en-US" altLang="zh-CN" sz="1000">
                          <a:solidFill>
                            <a:srgbClr val="FF0000"/>
                          </a:solidFill>
                          <a:latin typeface="仿宋" panose="02010609060101010101" charset="-122"/>
                          <a:ea typeface="仿宋" panose="02010609060101010101" charset="-122"/>
                        </a:rPr>
                        <a:t>IGRA</a:t>
                      </a:r>
                      <a:endParaRPr lang="en-US" altLang="zh-CN" sz="1000">
                        <a:solidFill>
                          <a:srgbClr val="FF0000"/>
                        </a:solidFill>
                        <a:latin typeface="仿宋" panose="02010609060101010101" charset="-122"/>
                        <a:ea typeface="仿宋" panose="02010609060101010101" charset="-122"/>
                      </a:endParaRPr>
                    </a:p>
                  </a:txBody>
                  <a:tcPr anchor="ctr" anchorCtr="0"/>
                </a:tc>
                <a:tc>
                  <a:txBody>
                    <a:bodyPr/>
                    <a:p>
                      <a:pPr algn="l">
                        <a:buNone/>
                      </a:pPr>
                      <a:r>
                        <a:rPr lang="zh-CN" altLang="en-US" sz="1000">
                          <a:solidFill>
                            <a:schemeClr val="tx1"/>
                          </a:solidFill>
                          <a:latin typeface="仿宋" panose="02010609060101010101" charset="-122"/>
                          <a:ea typeface="仿宋" panose="02010609060101010101" charset="-122"/>
                        </a:rPr>
                        <a:t>基本相同</a:t>
                      </a:r>
                      <a:endParaRPr lang="zh-CN" altLang="en-US" sz="1000">
                        <a:solidFill>
                          <a:schemeClr val="tx1"/>
                        </a:solidFill>
                        <a:latin typeface="仿宋" panose="02010609060101010101" charset="-122"/>
                        <a:ea typeface="仿宋" panose="02010609060101010101" charset="-122"/>
                      </a:endParaRPr>
                    </a:p>
                  </a:txBody>
                  <a:tcPr anchor="ctr" anchorCtr="0"/>
                </a:tc>
              </a:tr>
              <a:tr h="259715">
                <a:tc>
                  <a:txBody>
                    <a:bodyPr/>
                    <a:p>
                      <a:pPr algn="ctr">
                        <a:buNone/>
                      </a:pPr>
                      <a:r>
                        <a:rPr lang="zh-CN" altLang="en-US" sz="1400">
                          <a:latin typeface="楷体" panose="02010609060101010101" charset="-122"/>
                          <a:ea typeface="楷体" panose="02010609060101010101" charset="-122"/>
                        </a:rPr>
                        <a:t>筛查工作实施</a:t>
                      </a:r>
                      <a:endParaRPr lang="zh-CN" altLang="en-US" sz="1400">
                        <a:latin typeface="楷体" panose="02010609060101010101" charset="-122"/>
                        <a:ea typeface="楷体" panose="02010609060101010101" charset="-122"/>
                      </a:endParaRPr>
                    </a:p>
                  </a:txBody>
                  <a:tcPr anchor="ctr" anchorCtr="0"/>
                </a:tc>
                <a:tc>
                  <a:txBody>
                    <a:bodyPr/>
                    <a:p>
                      <a:pPr algn="l">
                        <a:buNone/>
                      </a:pPr>
                      <a:r>
                        <a:rPr lang="zh-CN" altLang="en-US" sz="1000">
                          <a:solidFill>
                            <a:srgbClr val="FF0000"/>
                          </a:solidFill>
                          <a:latin typeface="仿宋" panose="02010609060101010101" charset="-122"/>
                          <a:ea typeface="仿宋" panose="02010609060101010101" charset="-122"/>
                        </a:rPr>
                        <a:t>有详细工作流程</a:t>
                      </a:r>
                      <a:endParaRPr lang="zh-CN" altLang="en-US" sz="1000">
                        <a:solidFill>
                          <a:srgbClr val="FF0000"/>
                        </a:solidFill>
                        <a:latin typeface="仿宋" panose="02010609060101010101" charset="-122"/>
                        <a:ea typeface="仿宋" panose="02010609060101010101" charset="-122"/>
                      </a:endParaRPr>
                    </a:p>
                  </a:txBody>
                  <a:tcPr anchor="ctr" anchorCtr="0"/>
                </a:tc>
                <a:tc>
                  <a:txBody>
                    <a:bodyPr/>
                    <a:p>
                      <a:pPr algn="l">
                        <a:buNone/>
                      </a:pPr>
                      <a:r>
                        <a:rPr lang="zh-CN" altLang="en-US" sz="1000">
                          <a:solidFill>
                            <a:srgbClr val="FF0000"/>
                          </a:solidFill>
                          <a:latin typeface="仿宋" panose="02010609060101010101" charset="-122"/>
                          <a:ea typeface="仿宋" panose="02010609060101010101" charset="-122"/>
                        </a:rPr>
                        <a:t>未细化</a:t>
                      </a:r>
                      <a:endParaRPr lang="zh-CN" altLang="en-US" sz="1000">
                        <a:solidFill>
                          <a:srgbClr val="FF0000"/>
                        </a:solidFill>
                        <a:latin typeface="仿宋" panose="02010609060101010101" charset="-122"/>
                        <a:ea typeface="仿宋" panose="02010609060101010101" charset="-122"/>
                      </a:endParaRPr>
                    </a:p>
                  </a:txBody>
                  <a:tcPr anchor="ctr" anchorCtr="0"/>
                </a:tc>
              </a:tr>
              <a:tr h="583565">
                <a:tc>
                  <a:txBody>
                    <a:bodyPr/>
                    <a:p>
                      <a:pPr algn="ctr">
                        <a:buNone/>
                      </a:pPr>
                      <a:r>
                        <a:rPr lang="zh-CN" altLang="en-US" sz="1400">
                          <a:latin typeface="楷体" panose="02010609060101010101" charset="-122"/>
                          <a:ea typeface="楷体" panose="02010609060101010101" charset="-122"/>
                        </a:rPr>
                        <a:t>筛查后处理（疑似患者）</a:t>
                      </a:r>
                      <a:endParaRPr lang="zh-CN" altLang="en-US" sz="1400">
                        <a:latin typeface="楷体" panose="02010609060101010101" charset="-122"/>
                        <a:ea typeface="楷体" panose="02010609060101010101" charset="-122"/>
                      </a:endParaRPr>
                    </a:p>
                  </a:txBody>
                  <a:tcPr anchor="ctr" anchorCtr="0"/>
                </a:tc>
                <a:tc>
                  <a:txBody>
                    <a:bodyPr/>
                    <a:p>
                      <a:pPr algn="l">
                        <a:buNone/>
                      </a:pPr>
                      <a:r>
                        <a:rPr lang="zh-CN" altLang="en-US" sz="1000" b="1">
                          <a:solidFill>
                            <a:srgbClr val="FF0000"/>
                          </a:solidFill>
                          <a:latin typeface="仿宋" panose="02010609060101010101" charset="-122"/>
                          <a:ea typeface="仿宋" panose="02010609060101010101" charset="-122"/>
                        </a:rPr>
                        <a:t>先隔离</a:t>
                      </a:r>
                      <a:r>
                        <a:rPr lang="zh-CN" altLang="en-US" sz="1000">
                          <a:solidFill>
                            <a:srgbClr val="FF0000"/>
                          </a:solidFill>
                          <a:latin typeface="仿宋" panose="02010609060101010101" charset="-122"/>
                          <a:ea typeface="仿宋" panose="02010609060101010101" charset="-122"/>
                        </a:rPr>
                        <a:t>，待确证或排除后再进一步处理</a:t>
                      </a:r>
                      <a:endParaRPr lang="en-US" altLang="zh-CN" sz="1000">
                        <a:solidFill>
                          <a:srgbClr val="FF0000"/>
                        </a:solidFill>
                        <a:latin typeface="仿宋" panose="02010609060101010101" charset="-122"/>
                        <a:ea typeface="仿宋" panose="02010609060101010101" charset="-122"/>
                      </a:endParaRPr>
                    </a:p>
                  </a:txBody>
                  <a:tcPr anchor="ctr" anchorCtr="0"/>
                </a:tc>
                <a:tc>
                  <a:txBody>
                    <a:bodyPr/>
                    <a:p>
                      <a:pPr algn="l">
                        <a:buNone/>
                      </a:pPr>
                      <a:r>
                        <a:rPr lang="zh-CN" altLang="en-US" sz="1000">
                          <a:solidFill>
                            <a:srgbClr val="FF0000"/>
                          </a:solidFill>
                          <a:latin typeface="仿宋" panose="02010609060101010101" charset="-122"/>
                          <a:ea typeface="仿宋" panose="02010609060101010101" charset="-122"/>
                        </a:rPr>
                        <a:t>转诊进一步检查</a:t>
                      </a:r>
                      <a:endParaRPr lang="zh-CN" altLang="en-US" sz="1000">
                        <a:solidFill>
                          <a:srgbClr val="FF0000"/>
                        </a:solidFill>
                        <a:latin typeface="仿宋" panose="02010609060101010101" charset="-122"/>
                        <a:ea typeface="仿宋" panose="02010609060101010101" charset="-122"/>
                      </a:endParaRPr>
                    </a:p>
                    <a:p>
                      <a:pPr algn="l">
                        <a:buNone/>
                      </a:pPr>
                      <a:endParaRPr lang="zh-CN" altLang="en-US" sz="1000">
                        <a:solidFill>
                          <a:srgbClr val="FF0000"/>
                        </a:solidFill>
                        <a:latin typeface="仿宋" panose="02010609060101010101" charset="-122"/>
                        <a:ea typeface="仿宋" panose="02010609060101010101" charset="-122"/>
                      </a:endParaRPr>
                    </a:p>
                  </a:txBody>
                  <a:tcPr anchor="ctr" anchorCtr="0"/>
                </a:tc>
              </a:tr>
            </a:tbl>
          </a:graphicData>
        </a:graphic>
      </p:graphicFrame>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9" name="文本框 8"/>
          <p:cNvSpPr txBox="1"/>
          <p:nvPr/>
        </p:nvSpPr>
        <p:spPr>
          <a:xfrm>
            <a:off x="613410" y="771525"/>
            <a:ext cx="8088630" cy="737235"/>
          </a:xfrm>
          <a:prstGeom prst="rect">
            <a:avLst/>
          </a:prstGeom>
          <a:noFill/>
          <a:ln w="9525">
            <a:noFill/>
          </a:ln>
        </p:spPr>
        <p:txBody>
          <a:bodyPr wrap="square">
            <a:spAutoFit/>
          </a:bodyPr>
          <a:p>
            <a:pPr indent="0" algn="ctr"/>
            <a:r>
              <a:rPr lang="zh-CN" sz="2400" b="1">
                <a:ea typeface="宋体" panose="02010600030101010101" pitchFamily="2" charset="-122"/>
                <a:sym typeface="+mn-ea"/>
              </a:rPr>
              <a:t>第六章     </a:t>
            </a:r>
            <a:r>
              <a:rPr lang="zh-CN" sz="2400" b="1">
                <a:ea typeface="宋体" panose="02010600030101010101" pitchFamily="2" charset="-122"/>
                <a:sym typeface="+mn-ea"/>
              </a:rPr>
              <a:t>接触者筛查</a:t>
            </a:r>
            <a:endParaRPr lang="zh-CN" sz="2400" b="1">
              <a:ea typeface="宋体" panose="02010600030101010101" pitchFamily="2" charset="-122"/>
            </a:endParaRPr>
          </a:p>
          <a:p>
            <a:pPr indent="0"/>
            <a:r>
              <a:rPr lang="zh-CN">
                <a:ea typeface="宋体" panose="02010600030101010101" pitchFamily="2" charset="-122"/>
                <a:sym typeface="+mn-ea"/>
              </a:rPr>
              <a:t> </a:t>
            </a:r>
            <a:r>
              <a:rPr lang="en-US" altLang="zh-CN">
                <a:ea typeface="宋体" panose="02010600030101010101" pitchFamily="2" charset="-122"/>
                <a:sym typeface="+mn-ea"/>
              </a:rPr>
              <a:t>       </a:t>
            </a:r>
            <a:endParaRPr lang="zh-CN">
              <a:ea typeface="宋体" panose="02010600030101010101" pitchFamily="2" charset="-122"/>
              <a:sym typeface="+mn-ea"/>
            </a:endParaRPr>
          </a:p>
        </p:txBody>
      </p:sp>
      <p:graphicFrame>
        <p:nvGraphicFramePr>
          <p:cNvPr id="2" name="表格 1"/>
          <p:cNvGraphicFramePr/>
          <p:nvPr>
            <p:custDataLst>
              <p:tags r:id="rId2"/>
            </p:custDataLst>
          </p:nvPr>
        </p:nvGraphicFramePr>
        <p:xfrm>
          <a:off x="1183640" y="1133475"/>
          <a:ext cx="6819265" cy="3820795"/>
        </p:xfrm>
        <a:graphic>
          <a:graphicData uri="http://schemas.openxmlformats.org/drawingml/2006/table">
            <a:tbl>
              <a:tblPr firstRow="1" bandRow="1">
                <a:tableStyleId>{5C22544A-7EE6-4342-B048-85BDC9FD1C3A}</a:tableStyleId>
              </a:tblPr>
              <a:tblGrid>
                <a:gridCol w="1640205"/>
                <a:gridCol w="3297555"/>
                <a:gridCol w="1881505"/>
              </a:tblGrid>
              <a:tr h="365760">
                <a:tc>
                  <a:txBody>
                    <a:bodyPr/>
                    <a:p>
                      <a:pPr algn="ctr">
                        <a:buNone/>
                      </a:pPr>
                      <a:r>
                        <a:rPr lang="zh-CN" altLang="en-US"/>
                        <a:t>内容</a:t>
                      </a:r>
                      <a:endParaRPr lang="en-US" altLang="zh-CN"/>
                    </a:p>
                  </a:txBody>
                  <a:tcPr anchor="ctr" anchorCtr="0"/>
                </a:tc>
                <a:tc>
                  <a:txBody>
                    <a:bodyPr/>
                    <a:p>
                      <a:pPr algn="ctr">
                        <a:buNone/>
                      </a:pPr>
                      <a:r>
                        <a:rPr lang="zh-CN" altLang="en-US"/>
                        <a:t>《指南》</a:t>
                      </a:r>
                      <a:endParaRPr lang="zh-CN" altLang="en-US"/>
                    </a:p>
                  </a:txBody>
                  <a:tcPr anchor="ctr" anchorCtr="0"/>
                </a:tc>
                <a:tc>
                  <a:txBody>
                    <a:bodyPr/>
                    <a:p>
                      <a:pPr algn="ctr">
                        <a:buNone/>
                      </a:pPr>
                      <a:r>
                        <a:rPr lang="zh-CN" altLang="en-US" sz="1800">
                          <a:sym typeface="+mn-ea"/>
                        </a:rPr>
                        <a:t>《工作规范》</a:t>
                      </a:r>
                      <a:endParaRPr lang="zh-CN" altLang="en-US"/>
                    </a:p>
                  </a:txBody>
                  <a:tcPr anchor="ctr" anchorCtr="0"/>
                </a:tc>
              </a:tr>
              <a:tr h="501650">
                <a:tc>
                  <a:txBody>
                    <a:bodyPr/>
                    <a:p>
                      <a:pPr algn="ctr">
                        <a:buNone/>
                      </a:pPr>
                      <a:r>
                        <a:rPr lang="zh-CN" altLang="en-US" sz="1400">
                          <a:latin typeface="楷体" panose="02010609060101010101" charset="-122"/>
                          <a:ea typeface="楷体" panose="02010609060101010101" charset="-122"/>
                          <a:sym typeface="+mn-ea"/>
                        </a:rPr>
                        <a:t>筛查后处理</a:t>
                      </a:r>
                      <a:endParaRPr lang="zh-CN" altLang="en-US" sz="1400">
                        <a:latin typeface="楷体" panose="02010609060101010101" charset="-122"/>
                        <a:ea typeface="楷体" panose="02010609060101010101" charset="-122"/>
                        <a:sym typeface="+mn-ea"/>
                      </a:endParaRPr>
                    </a:p>
                    <a:p>
                      <a:pPr algn="ctr">
                        <a:buNone/>
                      </a:pPr>
                      <a:r>
                        <a:rPr lang="zh-CN" altLang="en-US" sz="1400">
                          <a:latin typeface="楷体" panose="02010609060101010101" charset="-122"/>
                          <a:ea typeface="楷体" panose="02010609060101010101" charset="-122"/>
                          <a:sym typeface="+mn-ea"/>
                        </a:rPr>
                        <a:t>（</a:t>
                      </a:r>
                      <a:r>
                        <a:rPr lang="zh-CN" altLang="en-US" sz="1400">
                          <a:latin typeface="楷体" panose="02010609060101010101" charset="-122"/>
                          <a:ea typeface="楷体" panose="02010609060101010101" charset="-122"/>
                        </a:rPr>
                        <a:t>TST检测强阳性IGRA阳性者</a:t>
                      </a:r>
                      <a:r>
                        <a:rPr lang="zh-CN" altLang="en-US" sz="1400">
                          <a:latin typeface="楷体" panose="02010609060101010101" charset="-122"/>
                          <a:ea typeface="楷体" panose="02010609060101010101" charset="-122"/>
                          <a:sym typeface="+mn-ea"/>
                        </a:rPr>
                        <a:t>）</a:t>
                      </a:r>
                      <a:endParaRPr lang="zh-CN" altLang="en-US" sz="1400">
                        <a:latin typeface="楷体" panose="02010609060101010101" charset="-122"/>
                        <a:ea typeface="楷体" panose="02010609060101010101" charset="-122"/>
                        <a:sym typeface="+mn-ea"/>
                      </a:endParaRPr>
                    </a:p>
                  </a:txBody>
                  <a:tcPr anchor="ctr" anchorCtr="0"/>
                </a:tc>
                <a:tc>
                  <a:txBody>
                    <a:bodyPr/>
                    <a:p>
                      <a:pPr algn="just">
                        <a:buNone/>
                      </a:pPr>
                      <a:r>
                        <a:rPr lang="en-US" altLang="zh-CN" sz="1000">
                          <a:solidFill>
                            <a:schemeClr val="tx1"/>
                          </a:solidFill>
                          <a:latin typeface="仿宋" panose="02010609060101010101" charset="-122"/>
                          <a:ea typeface="仿宋" panose="02010609060101010101" charset="-122"/>
                        </a:rPr>
                        <a:t>1.</a:t>
                      </a:r>
                      <a:r>
                        <a:rPr lang="zh-CN" sz="1000">
                          <a:solidFill>
                            <a:schemeClr val="tx1"/>
                          </a:solidFill>
                          <a:latin typeface="仿宋" panose="02010609060101010101" charset="-122"/>
                          <a:ea typeface="仿宋" panose="02010609060101010101" charset="-122"/>
                        </a:rPr>
                        <a:t>知情同意的原则下进行预防性治疗，没有进行预防性治疗的应加强健康教育和健康监测</a:t>
                      </a:r>
                      <a:endParaRPr lang="zh-CN" sz="1000">
                        <a:solidFill>
                          <a:schemeClr val="tx1"/>
                        </a:solidFill>
                        <a:latin typeface="仿宋" panose="02010609060101010101" charset="-122"/>
                        <a:ea typeface="仿宋" panose="02010609060101010101" charset="-122"/>
                      </a:endParaRPr>
                    </a:p>
                    <a:p>
                      <a:pPr algn="just">
                        <a:buNone/>
                      </a:pPr>
                      <a:r>
                        <a:rPr lang="en-US" altLang="zh-CN" sz="1000">
                          <a:solidFill>
                            <a:schemeClr val="tx1"/>
                          </a:solidFill>
                          <a:latin typeface="仿宋" panose="02010609060101010101" charset="-122"/>
                          <a:ea typeface="仿宋" panose="02010609060101010101" charset="-122"/>
                        </a:rPr>
                        <a:t>2.</a:t>
                      </a:r>
                      <a:r>
                        <a:rPr lang="zh-CN" sz="1000">
                          <a:solidFill>
                            <a:schemeClr val="tx1"/>
                          </a:solidFill>
                          <a:latin typeface="仿宋" panose="02010609060101010101" charset="-122"/>
                          <a:ea typeface="仿宋" panose="02010609060101010101" charset="-122"/>
                        </a:rPr>
                        <a:t>对于没有进行预防性治疗的 TST 检测强阳性/IGRA 阳性者，应加强 健康教育和健康监测，出现肺结核可疑症状及时到结核病定点医疗机构就医，并在首次筛查后 3 月末、6 月末、12 月末各进行一次胸部X光片检查</a:t>
                      </a:r>
                      <a:endParaRPr lang="zh-CN" sz="1000">
                        <a:solidFill>
                          <a:schemeClr val="tx1"/>
                        </a:solidFill>
                        <a:latin typeface="仿宋" panose="02010609060101010101" charset="-122"/>
                        <a:ea typeface="仿宋" panose="02010609060101010101" charset="-122"/>
                      </a:endParaRPr>
                    </a:p>
                    <a:p>
                      <a:pPr algn="just">
                        <a:buNone/>
                      </a:pPr>
                      <a:r>
                        <a:rPr lang="en-US" altLang="zh-CN" sz="1000">
                          <a:solidFill>
                            <a:srgbClr val="FF0000"/>
                          </a:solidFill>
                          <a:latin typeface="仿宋" panose="02010609060101010101" charset="-122"/>
                          <a:ea typeface="仿宋" panose="02010609060101010101" charset="-122"/>
                        </a:rPr>
                        <a:t>3.当筛查发现3例及以上肺结核病例时，强烈建议进行预防性治疗</a:t>
                      </a:r>
                      <a:r>
                        <a:rPr lang="zh-CN" altLang="en-US" sz="1000">
                          <a:solidFill>
                            <a:srgbClr val="FF0000"/>
                          </a:solidFill>
                          <a:latin typeface="仿宋" panose="02010609060101010101" charset="-122"/>
                          <a:ea typeface="仿宋" panose="02010609060101010101" charset="-122"/>
                        </a:rPr>
                        <a:t>。</a:t>
                      </a:r>
                      <a:endParaRPr lang="zh-CN" altLang="en-US" sz="1000">
                        <a:solidFill>
                          <a:srgbClr val="FF0000"/>
                        </a:solidFill>
                        <a:latin typeface="仿宋" panose="02010609060101010101" charset="-122"/>
                        <a:ea typeface="仿宋" panose="02010609060101010101" charset="-122"/>
                      </a:endParaRPr>
                    </a:p>
                  </a:txBody>
                  <a:tcPr anchor="ctr" anchorCtr="0"/>
                </a:tc>
                <a:tc>
                  <a:txBody>
                    <a:bodyPr/>
                    <a:p>
                      <a:pPr algn="l">
                        <a:buNone/>
                      </a:pPr>
                      <a:r>
                        <a:rPr lang="zh-CN" altLang="en-US" sz="1000">
                          <a:solidFill>
                            <a:schemeClr val="tx1"/>
                          </a:solidFill>
                          <a:latin typeface="仿宋" panose="02010609060101010101" charset="-122"/>
                          <a:ea typeface="仿宋" panose="02010609060101010101" charset="-122"/>
                          <a:sym typeface="+mn-ea"/>
                        </a:rPr>
                        <a:t>基本相同</a:t>
                      </a:r>
                      <a:endParaRPr lang="zh-CN" altLang="en-US" sz="1000">
                        <a:solidFill>
                          <a:schemeClr val="tx1"/>
                        </a:solidFill>
                        <a:latin typeface="仿宋" panose="02010609060101010101" charset="-122"/>
                        <a:ea typeface="仿宋" panose="02010609060101010101" charset="-122"/>
                        <a:sym typeface="+mn-ea"/>
                      </a:endParaRPr>
                    </a:p>
                  </a:txBody>
                  <a:tcPr anchor="ctr" anchorCtr="0"/>
                </a:tc>
              </a:tr>
              <a:tr h="459105">
                <a:tc>
                  <a:txBody>
                    <a:bodyPr/>
                    <a:p>
                      <a:pPr algn="ctr">
                        <a:buNone/>
                      </a:pPr>
                      <a:r>
                        <a:rPr lang="zh-CN" altLang="en-US" sz="1400">
                          <a:latin typeface="楷体" panose="02010609060101010101" charset="-122"/>
                          <a:ea typeface="楷体" panose="02010609060101010101" charset="-122"/>
                          <a:sym typeface="+mn-ea"/>
                        </a:rPr>
                        <a:t>筛查后处理</a:t>
                      </a:r>
                      <a:endParaRPr lang="zh-CN" altLang="en-US" sz="1400">
                        <a:latin typeface="楷体" panose="02010609060101010101" charset="-122"/>
                        <a:ea typeface="楷体" panose="02010609060101010101" charset="-122"/>
                        <a:sym typeface="+mn-ea"/>
                      </a:endParaRPr>
                    </a:p>
                    <a:p>
                      <a:pPr algn="ctr">
                        <a:buNone/>
                      </a:pPr>
                      <a:r>
                        <a:rPr lang="zh-CN" altLang="en-US" sz="1400">
                          <a:latin typeface="楷体" panose="02010609060101010101" charset="-122"/>
                          <a:ea typeface="楷体" panose="02010609060101010101" charset="-122"/>
                          <a:sym typeface="+mn-ea"/>
                        </a:rPr>
                        <a:t>（</a:t>
                      </a:r>
                      <a:r>
                        <a:rPr lang="zh-CN" altLang="en-US" sz="1400">
                          <a:latin typeface="楷体" panose="02010609060101010101" charset="-122"/>
                          <a:ea typeface="楷体" panose="02010609060101010101" charset="-122"/>
                        </a:rPr>
                        <a:t>TST检测中度阳性和一般阳性者</a:t>
                      </a:r>
                      <a:r>
                        <a:rPr lang="zh-CN" altLang="en-US" sz="1400">
                          <a:latin typeface="楷体" panose="02010609060101010101" charset="-122"/>
                          <a:ea typeface="楷体" panose="02010609060101010101" charset="-122"/>
                          <a:sym typeface="+mn-ea"/>
                        </a:rPr>
                        <a:t>）</a:t>
                      </a:r>
                      <a:endParaRPr lang="zh-CN" altLang="en-US" sz="1400">
                        <a:latin typeface="楷体" panose="02010609060101010101" charset="-122"/>
                        <a:ea typeface="楷体" panose="02010609060101010101" charset="-122"/>
                        <a:sym typeface="+mn-ea"/>
                      </a:endParaRPr>
                    </a:p>
                  </a:txBody>
                  <a:tcPr anchor="ctr" anchorCtr="0"/>
                </a:tc>
                <a:tc>
                  <a:txBody>
                    <a:bodyPr/>
                    <a:p>
                      <a:pPr algn="l">
                        <a:buNone/>
                      </a:pPr>
                      <a:r>
                        <a:rPr lang="en-US" altLang="zh-CN" sz="1000">
                          <a:solidFill>
                            <a:schemeClr val="tx1"/>
                          </a:solidFill>
                          <a:latin typeface="仿宋" panose="02010609060101010101" charset="-122"/>
                          <a:ea typeface="仿宋" panose="02010609060101010101" charset="-122"/>
                        </a:rPr>
                        <a:t>1.</a:t>
                      </a:r>
                      <a:r>
                        <a:rPr lang="zh-CN" altLang="en-US" sz="1000">
                          <a:solidFill>
                            <a:schemeClr val="tx1"/>
                          </a:solidFill>
                          <a:latin typeface="仿宋" panose="02010609060101010101" charset="-122"/>
                          <a:ea typeface="仿宋" panose="02010609060101010101" charset="-122"/>
                        </a:rPr>
                        <a:t>开展健康教育并加强健康监测</a:t>
                      </a:r>
                      <a:endParaRPr lang="zh-CN" altLang="en-US" sz="1000">
                        <a:solidFill>
                          <a:schemeClr val="tx1"/>
                        </a:solidFill>
                        <a:latin typeface="仿宋" panose="02010609060101010101" charset="-122"/>
                        <a:ea typeface="仿宋" panose="02010609060101010101" charset="-122"/>
                      </a:endParaRPr>
                    </a:p>
                    <a:p>
                      <a:pPr algn="just">
                        <a:buNone/>
                      </a:pPr>
                      <a:r>
                        <a:rPr lang="en-US" altLang="zh-CN" sz="1000">
                          <a:solidFill>
                            <a:schemeClr val="tx1"/>
                          </a:solidFill>
                          <a:latin typeface="仿宋" panose="02010609060101010101" charset="-122"/>
                          <a:ea typeface="仿宋" panose="02010609060101010101" charset="-122"/>
                        </a:rPr>
                        <a:t>2.</a:t>
                      </a:r>
                      <a:r>
                        <a:rPr lang="zh-CN" altLang="en-US" sz="1000">
                          <a:solidFill>
                            <a:schemeClr val="tx1"/>
                          </a:solidFill>
                          <a:latin typeface="仿宋" panose="02010609060101010101" charset="-122"/>
                          <a:ea typeface="仿宋" panose="02010609060101010101" charset="-122"/>
                        </a:rPr>
                        <a:t>当出现3例及以上有流行病学关联病例的散发疫情时，建议对TST检测中度阳性和一般阳性者在</a:t>
                      </a:r>
                      <a:r>
                        <a:rPr lang="zh-CN" altLang="en-US" sz="1000">
                          <a:solidFill>
                            <a:srgbClr val="FF0000"/>
                          </a:solidFill>
                          <a:latin typeface="仿宋" panose="02010609060101010101" charset="-122"/>
                          <a:ea typeface="仿宋" panose="02010609060101010101" charset="-122"/>
                        </a:rPr>
                        <a:t>3个月</a:t>
                      </a:r>
                      <a:r>
                        <a:rPr lang="zh-CN" altLang="en-US" sz="1000">
                          <a:solidFill>
                            <a:schemeClr val="tx1"/>
                          </a:solidFill>
                          <a:latin typeface="仿宋" panose="02010609060101010101" charset="-122"/>
                          <a:ea typeface="仿宋" panose="02010609060101010101" charset="-122"/>
                        </a:rPr>
                        <a:t>后再次进行</a:t>
                      </a:r>
                      <a:r>
                        <a:rPr lang="zh-CN" altLang="en-US" sz="1000">
                          <a:solidFill>
                            <a:srgbClr val="FF0000"/>
                          </a:solidFill>
                          <a:latin typeface="仿宋" panose="02010609060101010101" charset="-122"/>
                          <a:ea typeface="仿宋" panose="02010609060101010101" charset="-122"/>
                        </a:rPr>
                        <a:t>胸部X光片检查</a:t>
                      </a:r>
                      <a:r>
                        <a:rPr lang="zh-CN" altLang="en-US" sz="1000">
                          <a:solidFill>
                            <a:schemeClr val="tx1"/>
                          </a:solidFill>
                          <a:latin typeface="仿宋" panose="02010609060101010101" charset="-122"/>
                          <a:ea typeface="仿宋" panose="02010609060101010101" charset="-122"/>
                        </a:rPr>
                        <a:t>。</a:t>
                      </a:r>
                      <a:endParaRPr lang="zh-CN" altLang="en-US" sz="1000">
                        <a:solidFill>
                          <a:schemeClr val="tx1"/>
                        </a:solidFill>
                        <a:latin typeface="仿宋" panose="02010609060101010101" charset="-122"/>
                        <a:ea typeface="仿宋" panose="02010609060101010101" charset="-122"/>
                      </a:endParaRPr>
                    </a:p>
                  </a:txBody>
                  <a:tcPr anchor="ctr" anchorCtr="0"/>
                </a:tc>
                <a:tc rowSpan="3">
                  <a:txBody>
                    <a:bodyPr/>
                    <a:p>
                      <a:pPr algn="l">
                        <a:buNone/>
                      </a:pPr>
                      <a:r>
                        <a:rPr lang="zh-CN" altLang="en-US" sz="1000">
                          <a:solidFill>
                            <a:schemeClr val="tx1"/>
                          </a:solidFill>
                          <a:latin typeface="仿宋" panose="02010609060101010101" charset="-122"/>
                          <a:ea typeface="仿宋" panose="02010609060101010101" charset="-122"/>
                          <a:sym typeface="+mn-ea"/>
                        </a:rPr>
                        <a:t>对密切接触者加强卫生宣传和随访观察</a:t>
                      </a:r>
                      <a:endParaRPr lang="zh-CN" altLang="en-US" sz="1000">
                        <a:solidFill>
                          <a:schemeClr val="tx1"/>
                        </a:solidFill>
                        <a:latin typeface="仿宋" panose="02010609060101010101" charset="-122"/>
                        <a:ea typeface="仿宋" panose="02010609060101010101" charset="-122"/>
                        <a:sym typeface="+mn-ea"/>
                      </a:endParaRPr>
                    </a:p>
                    <a:p>
                      <a:pPr algn="l">
                        <a:buNone/>
                      </a:pPr>
                      <a:r>
                        <a:rPr lang="zh-CN" altLang="en-US" sz="1000">
                          <a:solidFill>
                            <a:schemeClr val="tx1"/>
                          </a:solidFill>
                          <a:latin typeface="仿宋" panose="02010609060101010101" charset="-122"/>
                          <a:ea typeface="仿宋" panose="02010609060101010101" charset="-122"/>
                          <a:sym typeface="+mn-ea"/>
                        </a:rPr>
                        <a:t>对密切接触者中初次筛查结核菌素皮肤试验</a:t>
                      </a:r>
                      <a:r>
                        <a:rPr lang="zh-CN" altLang="en-US" sz="1000">
                          <a:solidFill>
                            <a:srgbClr val="FF0000"/>
                          </a:solidFill>
                          <a:latin typeface="仿宋" panose="02010609060101010101" charset="-122"/>
                          <a:ea typeface="仿宋" panose="02010609060101010101" charset="-122"/>
                          <a:sym typeface="+mn-ea"/>
                        </a:rPr>
                        <a:t>非强阳性者，应当在2-3个月</a:t>
                      </a:r>
                      <a:r>
                        <a:rPr lang="zh-CN" altLang="en-US" sz="1000">
                          <a:solidFill>
                            <a:schemeClr val="tx1"/>
                          </a:solidFill>
                          <a:latin typeface="仿宋" panose="02010609060101010101" charset="-122"/>
                          <a:ea typeface="仿宋" panose="02010609060101010101" charset="-122"/>
                          <a:sym typeface="+mn-ea"/>
                        </a:rPr>
                        <a:t>后再次进行结核菌素皮肤试验筛查，以便早期发现初次筛查时仍处于窗口期的新近感染者。</a:t>
                      </a:r>
                      <a:endParaRPr lang="zh-CN" altLang="en-US" sz="1000">
                        <a:solidFill>
                          <a:schemeClr val="tx1"/>
                        </a:solidFill>
                        <a:latin typeface="仿宋" panose="02010609060101010101" charset="-122"/>
                        <a:ea typeface="仿宋" panose="02010609060101010101" charset="-122"/>
                        <a:sym typeface="+mn-ea"/>
                      </a:endParaRPr>
                    </a:p>
                    <a:p>
                      <a:pPr algn="l">
                        <a:buNone/>
                      </a:pPr>
                      <a:r>
                        <a:rPr lang="zh-CN" altLang="en-US" sz="1000">
                          <a:solidFill>
                            <a:srgbClr val="FF0000"/>
                          </a:solidFill>
                          <a:latin typeface="仿宋" panose="02010609060101010101" charset="-122"/>
                          <a:ea typeface="仿宋" panose="02010609060101010101" charset="-122"/>
                        </a:rPr>
                        <a:t>未对</a:t>
                      </a:r>
                      <a:r>
                        <a:rPr lang="en-US" altLang="zh-CN" sz="1000">
                          <a:solidFill>
                            <a:srgbClr val="FF0000"/>
                          </a:solidFill>
                          <a:latin typeface="仿宋" panose="02010609060101010101" charset="-122"/>
                          <a:ea typeface="仿宋" panose="02010609060101010101" charset="-122"/>
                        </a:rPr>
                        <a:t>TST</a:t>
                      </a:r>
                      <a:r>
                        <a:rPr lang="zh-CN" altLang="en-US" sz="1000">
                          <a:solidFill>
                            <a:srgbClr val="FF0000"/>
                          </a:solidFill>
                          <a:latin typeface="仿宋" panose="02010609060101010101" charset="-122"/>
                          <a:ea typeface="仿宋" panose="02010609060101010101" charset="-122"/>
                        </a:rPr>
                        <a:t>不同的结果进行区分说明</a:t>
                      </a:r>
                      <a:endParaRPr lang="zh-CN" altLang="en-US" sz="1000">
                        <a:solidFill>
                          <a:srgbClr val="FF0000"/>
                        </a:solidFill>
                        <a:latin typeface="仿宋" panose="02010609060101010101" charset="-122"/>
                        <a:ea typeface="仿宋" panose="02010609060101010101" charset="-122"/>
                      </a:endParaRPr>
                    </a:p>
                  </a:txBody>
                  <a:tcPr anchor="ctr" anchorCtr="0"/>
                </a:tc>
              </a:tr>
              <a:tr h="741680">
                <a:tc>
                  <a:txBody>
                    <a:bodyPr/>
                    <a:p>
                      <a:pPr algn="ctr">
                        <a:buNone/>
                      </a:pPr>
                      <a:r>
                        <a:rPr lang="zh-CN" altLang="en-US" sz="1400">
                          <a:latin typeface="楷体" panose="02010609060101010101" charset="-122"/>
                          <a:ea typeface="楷体" panose="02010609060101010101" charset="-122"/>
                          <a:sym typeface="+mn-ea"/>
                        </a:rPr>
                        <a:t>筛查后处理</a:t>
                      </a:r>
                      <a:endParaRPr lang="zh-CN" altLang="en-US" sz="1400">
                        <a:latin typeface="楷体" panose="02010609060101010101" charset="-122"/>
                        <a:ea typeface="楷体" panose="02010609060101010101" charset="-122"/>
                        <a:sym typeface="+mn-ea"/>
                      </a:endParaRPr>
                    </a:p>
                    <a:p>
                      <a:pPr algn="ctr">
                        <a:buNone/>
                      </a:pPr>
                      <a:r>
                        <a:rPr lang="zh-CN" altLang="en-US" sz="1400">
                          <a:latin typeface="楷体" panose="02010609060101010101" charset="-122"/>
                          <a:ea typeface="楷体" panose="02010609060101010101" charset="-122"/>
                          <a:sym typeface="+mn-ea"/>
                        </a:rPr>
                        <a:t>（</a:t>
                      </a:r>
                      <a:r>
                        <a:rPr lang="zh-CN" altLang="en-US" sz="1400">
                          <a:latin typeface="楷体" panose="02010609060101010101" charset="-122"/>
                          <a:ea typeface="楷体" panose="02010609060101010101" charset="-122"/>
                        </a:rPr>
                        <a:t>TST 检测阴性/IGRA 阴性者</a:t>
                      </a:r>
                      <a:r>
                        <a:rPr lang="zh-CN" altLang="en-US" sz="1400">
                          <a:latin typeface="楷体" panose="02010609060101010101" charset="-122"/>
                          <a:ea typeface="楷体" panose="02010609060101010101" charset="-122"/>
                          <a:sym typeface="+mn-ea"/>
                        </a:rPr>
                        <a:t>）</a:t>
                      </a:r>
                      <a:endParaRPr lang="zh-CN" altLang="en-US" sz="1400">
                        <a:latin typeface="楷体" panose="02010609060101010101" charset="-122"/>
                        <a:ea typeface="楷体" panose="02010609060101010101" charset="-122"/>
                        <a:sym typeface="+mn-ea"/>
                      </a:endParaRPr>
                    </a:p>
                  </a:txBody>
                  <a:tcPr anchor="ctr" anchorCtr="0"/>
                </a:tc>
                <a:tc>
                  <a:txBody>
                    <a:bodyPr/>
                    <a:p>
                      <a:pPr algn="l">
                        <a:buNone/>
                      </a:pPr>
                      <a:r>
                        <a:rPr lang="en-US" altLang="zh-CN" sz="1000">
                          <a:solidFill>
                            <a:schemeClr val="tx1"/>
                          </a:solidFill>
                          <a:latin typeface="仿宋" panose="02010609060101010101" charset="-122"/>
                          <a:ea typeface="仿宋" panose="02010609060101010101" charset="-122"/>
                        </a:rPr>
                        <a:t>·</a:t>
                      </a:r>
                      <a:r>
                        <a:rPr lang="zh-CN" altLang="en-US" sz="1000">
                          <a:solidFill>
                            <a:schemeClr val="tx1"/>
                          </a:solidFill>
                          <a:latin typeface="仿宋" panose="02010609060101010101" charset="-122"/>
                          <a:ea typeface="仿宋" panose="02010609060101010101" charset="-122"/>
                        </a:rPr>
                        <a:t>开展健康教育并加强健康监测</a:t>
                      </a:r>
                      <a:endParaRPr lang="zh-CN" altLang="en-US" sz="1000">
                        <a:solidFill>
                          <a:schemeClr val="tx1"/>
                        </a:solidFill>
                        <a:latin typeface="仿宋" panose="02010609060101010101" charset="-122"/>
                        <a:ea typeface="仿宋" panose="02010609060101010101" charset="-122"/>
                      </a:endParaRPr>
                    </a:p>
                    <a:p>
                      <a:pPr algn="l">
                        <a:buNone/>
                      </a:pPr>
                      <a:r>
                        <a:rPr lang="en-US" altLang="zh-CN" sz="1000">
                          <a:solidFill>
                            <a:schemeClr val="tx1"/>
                          </a:solidFill>
                          <a:latin typeface="仿宋" panose="02010609060101010101" charset="-122"/>
                          <a:ea typeface="仿宋" panose="02010609060101010101" charset="-122"/>
                        </a:rPr>
                        <a:t>·</a:t>
                      </a:r>
                      <a:r>
                        <a:rPr lang="zh-CN" altLang="en-US" sz="1000">
                          <a:solidFill>
                            <a:schemeClr val="tx1"/>
                          </a:solidFill>
                          <a:latin typeface="仿宋" panose="02010609060101010101" charset="-122"/>
                          <a:ea typeface="仿宋" panose="02010609060101010101" charset="-122"/>
                        </a:rPr>
                        <a:t>在发生学校结核病突发公共卫生事件时，应在</a:t>
                      </a:r>
                      <a:r>
                        <a:rPr lang="zh-CN" altLang="en-US" sz="1000">
                          <a:solidFill>
                            <a:srgbClr val="FF0000"/>
                          </a:solidFill>
                          <a:latin typeface="仿宋" panose="02010609060101010101" charset="-122"/>
                          <a:ea typeface="仿宋" panose="02010609060101010101" charset="-122"/>
                        </a:rPr>
                        <a:t>3个月</a:t>
                      </a:r>
                      <a:r>
                        <a:rPr lang="zh-CN" altLang="en-US" sz="1000">
                          <a:solidFill>
                            <a:schemeClr val="tx1"/>
                          </a:solidFill>
                          <a:latin typeface="仿宋" panose="02010609060101010101" charset="-122"/>
                          <a:ea typeface="仿宋" panose="02010609060101010101" charset="-122"/>
                        </a:rPr>
                        <a:t>后再次进行</a:t>
                      </a:r>
                      <a:r>
                        <a:rPr lang="zh-CN" altLang="en-US" sz="1000">
                          <a:solidFill>
                            <a:srgbClr val="FF0000"/>
                          </a:solidFill>
                          <a:latin typeface="仿宋" panose="02010609060101010101" charset="-122"/>
                          <a:ea typeface="仿宋" panose="02010609060101010101" charset="-122"/>
                        </a:rPr>
                        <a:t>TST检测或IGRA检测</a:t>
                      </a:r>
                      <a:r>
                        <a:rPr lang="zh-CN" altLang="en-US" sz="1000">
                          <a:solidFill>
                            <a:schemeClr val="tx1"/>
                          </a:solidFill>
                          <a:latin typeface="仿宋" panose="02010609060101010101" charset="-122"/>
                          <a:ea typeface="仿宋" panose="02010609060101010101" charset="-122"/>
                        </a:rPr>
                        <a:t>，对</a:t>
                      </a:r>
                      <a:r>
                        <a:rPr lang="zh-CN" altLang="en-US" sz="1000" u="sng">
                          <a:solidFill>
                            <a:srgbClr val="FF0000"/>
                          </a:solidFill>
                          <a:latin typeface="仿宋" panose="02010609060101010101" charset="-122"/>
                          <a:ea typeface="仿宋" panose="02010609060101010101" charset="-122"/>
                        </a:rPr>
                        <a:t>阳转者</a:t>
                      </a:r>
                      <a:r>
                        <a:rPr lang="zh-CN" altLang="en-US" sz="1000">
                          <a:solidFill>
                            <a:schemeClr val="tx1"/>
                          </a:solidFill>
                          <a:latin typeface="仿宋" panose="02010609060101010101" charset="-122"/>
                          <a:ea typeface="仿宋" panose="02010609060101010101" charset="-122"/>
                        </a:rPr>
                        <a:t>进行</a:t>
                      </a:r>
                      <a:r>
                        <a:rPr lang="zh-CN" altLang="en-US" sz="1000">
                          <a:solidFill>
                            <a:srgbClr val="FF0000"/>
                          </a:solidFill>
                          <a:latin typeface="仿宋" panose="02010609060101010101" charset="-122"/>
                          <a:ea typeface="仿宋" panose="02010609060101010101" charset="-122"/>
                        </a:rPr>
                        <a:t>胸部X光片</a:t>
                      </a:r>
                      <a:r>
                        <a:rPr lang="zh-CN" altLang="en-US" sz="1000">
                          <a:solidFill>
                            <a:schemeClr val="tx1"/>
                          </a:solidFill>
                          <a:latin typeface="仿宋" panose="02010609060101010101" charset="-122"/>
                          <a:ea typeface="仿宋" panose="02010609060101010101" charset="-122"/>
                        </a:rPr>
                        <a:t>检查。</a:t>
                      </a:r>
                      <a:endParaRPr lang="zh-CN" altLang="en-US" sz="1000">
                        <a:solidFill>
                          <a:schemeClr val="tx1"/>
                        </a:solidFill>
                        <a:latin typeface="仿宋" panose="02010609060101010101" charset="-122"/>
                        <a:ea typeface="仿宋" panose="02010609060101010101" charset="-122"/>
                      </a:endParaRPr>
                    </a:p>
                    <a:p>
                      <a:pPr algn="l">
                        <a:buNone/>
                      </a:pPr>
                      <a:r>
                        <a:rPr lang="en-US" altLang="zh-CN" sz="1000">
                          <a:solidFill>
                            <a:schemeClr val="tx1"/>
                          </a:solidFill>
                          <a:latin typeface="仿宋" panose="02010609060101010101" charset="-122"/>
                          <a:ea typeface="仿宋" panose="02010609060101010101" charset="-122"/>
                        </a:rPr>
                        <a:t>·</a:t>
                      </a:r>
                      <a:r>
                        <a:rPr lang="zh-CN" altLang="en-US" sz="1000">
                          <a:solidFill>
                            <a:schemeClr val="tx1"/>
                          </a:solidFill>
                          <a:latin typeface="仿宋" panose="02010609060101010101" charset="-122"/>
                          <a:ea typeface="仿宋" panose="02010609060101010101" charset="-122"/>
                        </a:rPr>
                        <a:t>在出现3例及以上有流行病学关联病例的散发疫情时，建议在</a:t>
                      </a:r>
                      <a:r>
                        <a:rPr lang="zh-CN" altLang="en-US" sz="1000">
                          <a:solidFill>
                            <a:srgbClr val="FF0000"/>
                          </a:solidFill>
                          <a:latin typeface="仿宋" panose="02010609060101010101" charset="-122"/>
                          <a:ea typeface="仿宋" panose="02010609060101010101" charset="-122"/>
                        </a:rPr>
                        <a:t>3个月</a:t>
                      </a:r>
                      <a:r>
                        <a:rPr lang="zh-CN" altLang="en-US" sz="1000">
                          <a:solidFill>
                            <a:schemeClr val="tx1"/>
                          </a:solidFill>
                          <a:latin typeface="仿宋" panose="02010609060101010101" charset="-122"/>
                          <a:ea typeface="仿宋" panose="02010609060101010101" charset="-122"/>
                        </a:rPr>
                        <a:t>后再次进行</a:t>
                      </a:r>
                      <a:r>
                        <a:rPr lang="zh-CN" altLang="en-US" sz="1000">
                          <a:solidFill>
                            <a:srgbClr val="FF0000"/>
                          </a:solidFill>
                          <a:latin typeface="仿宋" panose="02010609060101010101" charset="-122"/>
                          <a:ea typeface="仿宋" panose="02010609060101010101" charset="-122"/>
                        </a:rPr>
                        <a:t>TST检测或IGRA检测</a:t>
                      </a:r>
                      <a:endParaRPr lang="zh-CN" altLang="en-US" sz="1000">
                        <a:solidFill>
                          <a:srgbClr val="FF0000"/>
                        </a:solidFill>
                        <a:latin typeface="仿宋" panose="02010609060101010101" charset="-122"/>
                        <a:ea typeface="仿宋" panose="02010609060101010101" charset="-122"/>
                      </a:endParaRPr>
                    </a:p>
                  </a:txBody>
                  <a:tcPr anchor="ctr" anchorCtr="0"/>
                </a:tc>
                <a:tc vMerge="1">
                  <a:tcPr anchor="ctr" anchorCtr="0"/>
                </a:tc>
              </a:tr>
              <a:tr h="407035">
                <a:tc>
                  <a:txBody>
                    <a:bodyPr/>
                    <a:p>
                      <a:pPr algn="ctr">
                        <a:buNone/>
                      </a:pPr>
                      <a:r>
                        <a:rPr lang="zh-CN" altLang="en-US" sz="1400">
                          <a:latin typeface="楷体" panose="02010609060101010101" charset="-122"/>
                          <a:ea typeface="楷体" panose="02010609060101010101" charset="-122"/>
                          <a:sym typeface="+mn-ea"/>
                        </a:rPr>
                        <a:t>筛查后处理</a:t>
                      </a:r>
                      <a:endParaRPr lang="zh-CN" altLang="en-US" sz="1400">
                        <a:latin typeface="楷体" panose="02010609060101010101" charset="-122"/>
                        <a:ea typeface="楷体" panose="02010609060101010101" charset="-122"/>
                        <a:sym typeface="+mn-ea"/>
                      </a:endParaRPr>
                    </a:p>
                    <a:p>
                      <a:pPr algn="ctr">
                        <a:buNone/>
                      </a:pPr>
                      <a:r>
                        <a:rPr lang="zh-CN" altLang="en-US" sz="1400">
                          <a:latin typeface="楷体" panose="02010609060101010101" charset="-122"/>
                          <a:ea typeface="楷体" panose="02010609060101010101" charset="-122"/>
                          <a:sym typeface="+mn-ea"/>
                        </a:rPr>
                        <a:t>（</a:t>
                      </a:r>
                      <a:r>
                        <a:rPr lang="zh-CN" altLang="en-US" sz="1400">
                          <a:latin typeface="楷体" panose="02010609060101010101" charset="-122"/>
                          <a:ea typeface="楷体" panose="02010609060101010101" charset="-122"/>
                        </a:rPr>
                        <a:t>密切接触者</a:t>
                      </a:r>
                      <a:r>
                        <a:rPr lang="zh-CN" altLang="en-US" sz="1400">
                          <a:latin typeface="楷体" panose="02010609060101010101" charset="-122"/>
                          <a:ea typeface="楷体" panose="02010609060101010101" charset="-122"/>
                          <a:sym typeface="+mn-ea"/>
                        </a:rPr>
                        <a:t>）</a:t>
                      </a:r>
                      <a:endParaRPr lang="zh-CN" altLang="en-US" sz="1400">
                        <a:latin typeface="楷体" panose="02010609060101010101" charset="-122"/>
                        <a:ea typeface="楷体" panose="02010609060101010101" charset="-122"/>
                        <a:sym typeface="+mn-ea"/>
                      </a:endParaRPr>
                    </a:p>
                  </a:txBody>
                  <a:tcPr anchor="ctr" anchorCtr="0"/>
                </a:tc>
                <a:tc>
                  <a:txBody>
                    <a:bodyPr/>
                    <a:p>
                      <a:pPr algn="l">
                        <a:buNone/>
                      </a:pPr>
                      <a:r>
                        <a:rPr lang="zh-CN" altLang="en-US" sz="1000">
                          <a:solidFill>
                            <a:schemeClr val="tx1"/>
                          </a:solidFill>
                          <a:latin typeface="仿宋" panose="02010609060101010101" charset="-122"/>
                          <a:ea typeface="仿宋" panose="02010609060101010101" charset="-122"/>
                        </a:rPr>
                        <a:t>密切接触者如需再次接受感染检测和胸片检查，</a:t>
                      </a:r>
                      <a:r>
                        <a:rPr lang="zh-CN" altLang="en-US" sz="1000">
                          <a:solidFill>
                            <a:srgbClr val="FF0000"/>
                          </a:solidFill>
                          <a:latin typeface="仿宋" panose="02010609060101010101" charset="-122"/>
                          <a:ea typeface="仿宋" panose="02010609060101010101" charset="-122"/>
                        </a:rPr>
                        <a:t>原则上应与上次检查间隔 3 个月（新增）</a:t>
                      </a:r>
                      <a:endParaRPr lang="zh-CN" altLang="en-US" sz="1000">
                        <a:solidFill>
                          <a:srgbClr val="FF0000"/>
                        </a:solidFill>
                        <a:latin typeface="仿宋" panose="02010609060101010101" charset="-122"/>
                        <a:ea typeface="仿宋" panose="02010609060101010101" charset="-122"/>
                      </a:endParaRPr>
                    </a:p>
                  </a:txBody>
                  <a:tcPr anchor="ctr" anchorCtr="0"/>
                </a:tc>
                <a:tc vMerge="1">
                  <a:tcPr anchor="ctr" anchorCtr="0"/>
                </a:tc>
              </a:tr>
            </a:tbl>
          </a:graphicData>
        </a:graphic>
      </p:graphicFrame>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13" name="AutoShape 12"/>
          <p:cNvSpPr>
            <a:spLocks noChangeArrowheads="1"/>
          </p:cNvSpPr>
          <p:nvPr/>
        </p:nvSpPr>
        <p:spPr bwMode="auto">
          <a:xfrm>
            <a:off x="-36195" y="990600"/>
            <a:ext cx="1016635" cy="481330"/>
          </a:xfrm>
          <a:prstGeom prst="homePlate">
            <a:avLst>
              <a:gd name="adj" fmla="val 63872"/>
            </a:avLst>
          </a:prstGeom>
          <a:solidFill>
            <a:srgbClr val="C00000"/>
          </a:solidFill>
          <a:ln w="9525">
            <a:noFill/>
            <a:miter lim="800000"/>
          </a:ln>
        </p:spPr>
        <p:txBody>
          <a:bodyPr wrap="none" lIns="91472" tIns="45736" rIns="91472" bIns="45736" anchor="ctr"/>
          <a:p>
            <a:pPr algn="ctr"/>
            <a:r>
              <a:rPr lang="zh-CN" altLang="en-US" sz="1400" b="1" dirty="0">
                <a:solidFill>
                  <a:prstClr val="white"/>
                </a:solidFill>
                <a:latin typeface="微软雅黑" panose="020B0503020204020204" pitchFamily="34" charset="-122"/>
                <a:ea typeface="微软雅黑" panose="020B0503020204020204" pitchFamily="34" charset="-122"/>
                <a:sym typeface="+mn-ea"/>
              </a:rPr>
              <a:t>《指南》</a:t>
            </a:r>
            <a:endParaRPr lang="zh-CN" altLang="en-US" sz="1400" b="1" dirty="0">
              <a:solidFill>
                <a:prstClr val="white"/>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756920" y="699770"/>
            <a:ext cx="8088630" cy="3091815"/>
          </a:xfrm>
          <a:prstGeom prst="rect">
            <a:avLst/>
          </a:prstGeom>
          <a:noFill/>
          <a:ln w="9525">
            <a:noFill/>
          </a:ln>
        </p:spPr>
        <p:txBody>
          <a:bodyPr wrap="square">
            <a:spAutoFit/>
          </a:bodyPr>
          <a:p>
            <a:pPr indent="0" algn="ctr"/>
            <a:r>
              <a:rPr lang="zh-CN" sz="2400" b="1">
                <a:ea typeface="宋体" panose="02010600030101010101" pitchFamily="2" charset="-122"/>
              </a:rPr>
              <a:t>第七章    预防性治疗</a:t>
            </a:r>
            <a:endParaRPr lang="zh-CN" sz="2400" b="1">
              <a:ea typeface="宋体" panose="02010600030101010101" pitchFamily="2" charset="-122"/>
            </a:endParaRPr>
          </a:p>
          <a:p>
            <a:pPr indent="0">
              <a:lnSpc>
                <a:spcPct val="150000"/>
              </a:lnSpc>
            </a:pPr>
            <a:r>
              <a:rPr lang="zh-CN">
                <a:ea typeface="宋体" panose="02010600030101010101" pitchFamily="2" charset="-122"/>
                <a:sym typeface="+mn-ea"/>
              </a:rPr>
              <a:t> </a:t>
            </a:r>
            <a:r>
              <a:rPr lang="en-US" altLang="zh-CN">
                <a:ea typeface="宋体" panose="02010600030101010101" pitchFamily="2" charset="-122"/>
                <a:sym typeface="+mn-ea"/>
              </a:rPr>
              <a:t>        </a:t>
            </a:r>
            <a:r>
              <a:rPr lang="zh-CN">
                <a:ea typeface="宋体" panose="02010600030101010101" pitchFamily="2" charset="-122"/>
                <a:sym typeface="+mn-ea"/>
              </a:rPr>
              <a:t>一、对象</a:t>
            </a:r>
            <a:r>
              <a:rPr lang="en-US" altLang="zh-CN" b="1">
                <a:latin typeface="楷体" panose="02010609060101010101" charset="-122"/>
                <a:ea typeface="楷体" panose="02010609060101010101" charset="-122"/>
                <a:cs typeface="楷体" panose="02010609060101010101" charset="-122"/>
                <a:sym typeface="+mn-ea"/>
              </a:rPr>
              <a:t>                         	</a:t>
            </a:r>
            <a:endParaRPr lang="en-US" altLang="zh-CN" sz="1600" b="1">
              <a:latin typeface="楷体" panose="02010609060101010101" charset="-122"/>
              <a:ea typeface="楷体" panose="02010609060101010101" charset="-122"/>
              <a:cs typeface="楷体" panose="02010609060101010101" charset="-122"/>
              <a:sym typeface="+mn-ea"/>
            </a:endParaRPr>
          </a:p>
          <a:p>
            <a:pPr indent="0" algn="just">
              <a:lnSpc>
                <a:spcPct val="150000"/>
              </a:lnSpc>
              <a:spcBef>
                <a:spcPts val="0"/>
              </a:spcBef>
              <a:spcAft>
                <a:spcPts val="0"/>
              </a:spcAft>
            </a:pPr>
            <a:r>
              <a:rPr lang="en-US" altLang="zh-CN" sz="1600" b="1">
                <a:latin typeface="楷体" panose="02010609060101010101" charset="-122"/>
                <a:ea typeface="楷体" panose="02010609060101010101" charset="-122"/>
                <a:cs typeface="楷体" panose="02010609060101010101" charset="-122"/>
                <a:sym typeface="+mn-ea"/>
              </a:rPr>
              <a:t>    </a:t>
            </a:r>
            <a:r>
              <a:rPr sz="1600">
                <a:latin typeface="宋体" panose="02010600030101010101" pitchFamily="2" charset="-122"/>
                <a:ea typeface="宋体" panose="02010600030101010101" pitchFamily="2" charset="-122"/>
                <a:cs typeface="宋体" panose="02010600030101010101" pitchFamily="2" charset="-122"/>
                <a:sym typeface="+mn-ea"/>
              </a:rPr>
              <a:t>（一）TST 检测强阳性、或 TST 检测硬结平均直径两年内净增值≥10mm、 或 IGRA 阳性；HIV/AIDS 患者 TST 硬结平均直径≥5mm。 </a:t>
            </a:r>
            <a:endParaRPr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50000"/>
              </a:lnSpc>
              <a:spcBef>
                <a:spcPts val="0"/>
              </a:spcBef>
              <a:spcAft>
                <a:spcPts val="0"/>
              </a:spcAft>
            </a:pPr>
            <a:r>
              <a:rPr lang="en-US" sz="1600">
                <a:latin typeface="宋体" panose="02010600030101010101" pitchFamily="2" charset="-122"/>
                <a:ea typeface="宋体" panose="02010600030101010101" pitchFamily="2" charset="-122"/>
                <a:cs typeface="宋体" panose="02010600030101010101" pitchFamily="2" charset="-122"/>
                <a:sym typeface="+mn-ea"/>
              </a:rPr>
              <a:t>    </a:t>
            </a:r>
            <a:r>
              <a:rPr sz="1600">
                <a:latin typeface="宋体" panose="02010600030101010101" pitchFamily="2" charset="-122"/>
                <a:ea typeface="宋体" panose="02010600030101010101" pitchFamily="2" charset="-122"/>
                <a:cs typeface="宋体" panose="02010600030101010101" pitchFamily="2" charset="-122"/>
                <a:sym typeface="+mn-ea"/>
              </a:rPr>
              <a:t>（二）无活动性结核病临床症状和体征。 </a:t>
            </a:r>
            <a:endParaRPr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50000"/>
              </a:lnSpc>
              <a:spcBef>
                <a:spcPts val="0"/>
              </a:spcBef>
              <a:spcAft>
                <a:spcPts val="0"/>
              </a:spcAft>
            </a:pPr>
            <a:r>
              <a:rPr lang="en-US" sz="1600">
                <a:latin typeface="宋体" panose="02010600030101010101" pitchFamily="2" charset="-122"/>
                <a:ea typeface="宋体" panose="02010600030101010101" pitchFamily="2" charset="-122"/>
                <a:cs typeface="宋体" panose="02010600030101010101" pitchFamily="2" charset="-122"/>
                <a:sym typeface="+mn-ea"/>
              </a:rPr>
              <a:t>    </a:t>
            </a:r>
            <a:r>
              <a:rPr sz="1600">
                <a:latin typeface="宋体" panose="02010600030101010101" pitchFamily="2" charset="-122"/>
                <a:ea typeface="宋体" panose="02010600030101010101" pitchFamily="2" charset="-122"/>
                <a:cs typeface="宋体" panose="02010600030101010101" pitchFamily="2" charset="-122"/>
                <a:sym typeface="+mn-ea"/>
              </a:rPr>
              <a:t>（三）胸部影像学检查未见活动性结核样病变。 </a:t>
            </a:r>
            <a:endParaRPr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50000"/>
              </a:lnSpc>
              <a:spcBef>
                <a:spcPts val="0"/>
              </a:spcBef>
              <a:spcAft>
                <a:spcPts val="0"/>
              </a:spcAft>
            </a:pPr>
            <a:r>
              <a:rPr lang="en-US" sz="1600">
                <a:latin typeface="宋体" panose="02010600030101010101" pitchFamily="2" charset="-122"/>
                <a:ea typeface="宋体" panose="02010600030101010101" pitchFamily="2" charset="-122"/>
                <a:cs typeface="宋体" panose="02010600030101010101" pitchFamily="2" charset="-122"/>
                <a:sym typeface="+mn-ea"/>
              </a:rPr>
              <a:t>    </a:t>
            </a:r>
            <a:r>
              <a:rPr sz="1600">
                <a:latin typeface="宋体" panose="02010600030101010101" pitchFamily="2" charset="-122"/>
                <a:ea typeface="宋体" panose="02010600030101010101" pitchFamily="2" charset="-122"/>
                <a:cs typeface="宋体" panose="02010600030101010101" pitchFamily="2" charset="-122"/>
                <a:sym typeface="+mn-ea"/>
              </a:rPr>
              <a:t>（四）无预防性治疗禁忌症。 </a:t>
            </a:r>
            <a:endParaRPr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50000"/>
              </a:lnSpc>
              <a:spcBef>
                <a:spcPts val="0"/>
              </a:spcBef>
              <a:spcAft>
                <a:spcPts val="0"/>
              </a:spcAft>
            </a:pPr>
            <a:r>
              <a:rPr lang="en-US" sz="1600">
                <a:latin typeface="宋体" panose="02010600030101010101" pitchFamily="2" charset="-122"/>
                <a:ea typeface="宋体" panose="02010600030101010101" pitchFamily="2" charset="-122"/>
                <a:cs typeface="宋体" panose="02010600030101010101" pitchFamily="2" charset="-122"/>
                <a:sym typeface="+mn-ea"/>
              </a:rPr>
              <a:t>     ·</a:t>
            </a:r>
            <a:r>
              <a:rPr sz="1600">
                <a:latin typeface="宋体" panose="02010600030101010101" pitchFamily="2" charset="-122"/>
                <a:ea typeface="宋体" panose="02010600030101010101" pitchFamily="2" charset="-122"/>
                <a:cs typeface="宋体" panose="02010600030101010101" pitchFamily="2" charset="-122"/>
                <a:sym typeface="+mn-ea"/>
              </a:rPr>
              <a:t>教职员工可参照执行</a:t>
            </a:r>
            <a:endParaRPr sz="160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13" name="AutoShape 12"/>
          <p:cNvSpPr>
            <a:spLocks noChangeArrowheads="1"/>
          </p:cNvSpPr>
          <p:nvPr/>
        </p:nvSpPr>
        <p:spPr bwMode="auto">
          <a:xfrm>
            <a:off x="-36195" y="990600"/>
            <a:ext cx="1016635" cy="481330"/>
          </a:xfrm>
          <a:prstGeom prst="homePlate">
            <a:avLst>
              <a:gd name="adj" fmla="val 63872"/>
            </a:avLst>
          </a:prstGeom>
          <a:solidFill>
            <a:srgbClr val="C00000"/>
          </a:solidFill>
          <a:ln w="9525">
            <a:noFill/>
            <a:miter lim="800000"/>
          </a:ln>
        </p:spPr>
        <p:txBody>
          <a:bodyPr wrap="none" lIns="91472" tIns="45736" rIns="91472" bIns="45736" anchor="ctr"/>
          <a:p>
            <a:pPr algn="ctr"/>
            <a:r>
              <a:rPr lang="zh-CN" altLang="en-US" sz="1400" b="1" dirty="0">
                <a:solidFill>
                  <a:prstClr val="white"/>
                </a:solidFill>
                <a:latin typeface="微软雅黑" panose="020B0503020204020204" pitchFamily="34" charset="-122"/>
                <a:ea typeface="微软雅黑" panose="020B0503020204020204" pitchFamily="34" charset="-122"/>
                <a:sym typeface="+mn-ea"/>
              </a:rPr>
              <a:t>《指南》</a:t>
            </a:r>
            <a:endParaRPr lang="zh-CN" altLang="en-US" sz="1400" b="1" dirty="0">
              <a:solidFill>
                <a:prstClr val="white"/>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756920" y="699770"/>
            <a:ext cx="8088630" cy="3091815"/>
          </a:xfrm>
          <a:prstGeom prst="rect">
            <a:avLst/>
          </a:prstGeom>
          <a:noFill/>
          <a:ln w="9525">
            <a:noFill/>
          </a:ln>
        </p:spPr>
        <p:txBody>
          <a:bodyPr wrap="square">
            <a:spAutoFit/>
          </a:bodyPr>
          <a:p>
            <a:pPr indent="0" algn="ctr"/>
            <a:r>
              <a:rPr lang="zh-CN" sz="2400" b="1">
                <a:ea typeface="宋体" panose="02010600030101010101" pitchFamily="2" charset="-122"/>
                <a:sym typeface="+mn-ea"/>
              </a:rPr>
              <a:t>第七章    </a:t>
            </a:r>
            <a:r>
              <a:rPr lang="zh-CN" sz="2400" b="1">
                <a:ea typeface="宋体" panose="02010600030101010101" pitchFamily="2" charset="-122"/>
              </a:rPr>
              <a:t>预防性治疗</a:t>
            </a:r>
            <a:endParaRPr lang="zh-CN" sz="2400" b="1">
              <a:ea typeface="宋体" panose="02010600030101010101" pitchFamily="2" charset="-122"/>
            </a:endParaRPr>
          </a:p>
          <a:p>
            <a:pPr indent="0">
              <a:lnSpc>
                <a:spcPct val="150000"/>
              </a:lnSpc>
            </a:pPr>
            <a:r>
              <a:rPr lang="zh-CN">
                <a:ea typeface="宋体" panose="02010600030101010101" pitchFamily="2" charset="-122"/>
                <a:sym typeface="+mn-ea"/>
              </a:rPr>
              <a:t> </a:t>
            </a:r>
            <a:r>
              <a:rPr lang="en-US" altLang="zh-CN">
                <a:ea typeface="宋体" panose="02010600030101010101" pitchFamily="2" charset="-122"/>
                <a:sym typeface="+mn-ea"/>
              </a:rPr>
              <a:t>        </a:t>
            </a:r>
            <a:r>
              <a:rPr lang="zh-CN">
                <a:ea typeface="宋体" panose="02010600030101010101" pitchFamily="2" charset="-122"/>
                <a:sym typeface="+mn-ea"/>
              </a:rPr>
              <a:t>二、工作步骤</a:t>
            </a:r>
            <a:r>
              <a:rPr lang="en-US" altLang="zh-CN" b="1">
                <a:latin typeface="楷体" panose="02010609060101010101" charset="-122"/>
                <a:ea typeface="楷体" panose="02010609060101010101" charset="-122"/>
                <a:cs typeface="楷体" panose="02010609060101010101" charset="-122"/>
                <a:sym typeface="+mn-ea"/>
              </a:rPr>
              <a:t>                         </a:t>
            </a:r>
            <a:r>
              <a:rPr lang="zh-CN" altLang="en-US">
                <a:solidFill>
                  <a:srgbClr val="FF0000"/>
                </a:solidFill>
                <a:ea typeface="宋体" panose="02010600030101010101" pitchFamily="2" charset="-122"/>
                <a:sym typeface="+mn-ea"/>
              </a:rPr>
              <a:t>《工作规范》未明确细则</a:t>
            </a:r>
            <a:r>
              <a:rPr lang="en-US" altLang="zh-CN" b="1">
                <a:latin typeface="楷体" panose="02010609060101010101" charset="-122"/>
                <a:ea typeface="楷体" panose="02010609060101010101" charset="-122"/>
                <a:cs typeface="楷体" panose="02010609060101010101" charset="-122"/>
                <a:sym typeface="+mn-ea"/>
              </a:rPr>
              <a:t>	</a:t>
            </a:r>
            <a:endParaRPr lang="en-US" altLang="zh-CN" sz="1600" b="1">
              <a:latin typeface="楷体" panose="02010609060101010101" charset="-122"/>
              <a:ea typeface="楷体" panose="02010609060101010101" charset="-122"/>
              <a:cs typeface="楷体" panose="02010609060101010101" charset="-122"/>
              <a:sym typeface="+mn-ea"/>
            </a:endParaRPr>
          </a:p>
          <a:p>
            <a:pPr indent="0" algn="just">
              <a:lnSpc>
                <a:spcPct val="150000"/>
              </a:lnSpc>
              <a:spcBef>
                <a:spcPts val="0"/>
              </a:spcBef>
              <a:spcAft>
                <a:spcPts val="0"/>
              </a:spcAft>
            </a:pPr>
            <a:r>
              <a:rPr lang="en-US" altLang="zh-CN" sz="1600" b="1">
                <a:latin typeface="楷体" panose="02010609060101010101" charset="-122"/>
                <a:ea typeface="楷体" panose="02010609060101010101" charset="-122"/>
                <a:cs typeface="楷体" panose="02010609060101010101" charset="-122"/>
                <a:sym typeface="+mn-ea"/>
              </a:rPr>
              <a:t>    </a:t>
            </a:r>
            <a:r>
              <a:rPr sz="1600" b="1">
                <a:latin typeface="楷体" panose="02010609060101010101" charset="-122"/>
                <a:ea typeface="楷体" panose="02010609060101010101" charset="-122"/>
                <a:cs typeface="楷体" panose="02010609060101010101" charset="-122"/>
                <a:sym typeface="+mn-ea"/>
              </a:rPr>
              <a:t>（一）宣传发动 </a:t>
            </a:r>
            <a:endParaRPr sz="1600" b="1">
              <a:latin typeface="楷体" panose="02010609060101010101" charset="-122"/>
              <a:ea typeface="楷体" panose="02010609060101010101" charset="-122"/>
              <a:cs typeface="楷体" panose="02010609060101010101" charset="-122"/>
              <a:sym typeface="+mn-ea"/>
            </a:endParaRPr>
          </a:p>
          <a:p>
            <a:pPr indent="0" algn="just">
              <a:lnSpc>
                <a:spcPct val="150000"/>
              </a:lnSpc>
              <a:spcBef>
                <a:spcPts val="0"/>
              </a:spcBef>
              <a:spcAft>
                <a:spcPts val="0"/>
              </a:spcAft>
            </a:pPr>
            <a:r>
              <a:rPr sz="1600">
                <a:latin typeface="宋体" panose="02010600030101010101" pitchFamily="2" charset="-122"/>
                <a:ea typeface="宋体" panose="02010600030101010101" pitchFamily="2" charset="-122"/>
                <a:cs typeface="宋体" panose="02010600030101010101" pitchFamily="2" charset="-122"/>
                <a:sym typeface="+mn-ea"/>
              </a:rPr>
              <a:t> </a:t>
            </a:r>
            <a:r>
              <a:rPr lang="en-US" sz="1600">
                <a:latin typeface="宋体" panose="02010600030101010101" pitchFamily="2" charset="-122"/>
                <a:ea typeface="宋体" panose="02010600030101010101" pitchFamily="2" charset="-122"/>
                <a:cs typeface="宋体" panose="02010600030101010101" pitchFamily="2" charset="-122"/>
                <a:sym typeface="+mn-ea"/>
              </a:rPr>
              <a:t>   </a:t>
            </a:r>
            <a:r>
              <a:rPr sz="1600">
                <a:latin typeface="宋体" panose="02010600030101010101" pitchFamily="2" charset="-122"/>
                <a:ea typeface="宋体" panose="02010600030101010101" pitchFamily="2" charset="-122"/>
                <a:cs typeface="宋体" panose="02010600030101010101" pitchFamily="2" charset="-122"/>
                <a:sym typeface="+mn-ea"/>
              </a:rPr>
              <a:t>实施预防性治疗工作前，疾病预防控制机构应在学校的配合和定点医疗机构 的支持下，组织开展对预防性治疗对象的健康教育工作。通过宣传发动，提高学生及家长对药物治疗干预的重视程度，提高接受率和依从性，做到应服尽服。</a:t>
            </a:r>
            <a:r>
              <a:rPr sz="16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当校内出现 3 例及以上有流行病学关联病例的散发疫情时，强烈建议所有符合预防性治疗标准者均接受预防性治疗。</a:t>
            </a:r>
            <a:r>
              <a:rPr lang="zh-CN" sz="16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（更加强调预防性服药的重要性）</a:t>
            </a:r>
            <a:endParaRPr lang="zh-CN" sz="160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 name="文本框 1"/>
          <p:cNvSpPr txBox="1"/>
          <p:nvPr/>
        </p:nvSpPr>
        <p:spPr>
          <a:xfrm>
            <a:off x="1403985" y="3724275"/>
            <a:ext cx="6978650" cy="1198880"/>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p>
            <a:pPr algn="ctr"/>
            <a:r>
              <a:rPr lang="zh-CN" altLang="en-US" sz="1200">
                <a:solidFill>
                  <a:srgbClr val="FF0000"/>
                </a:solidFill>
                <a:ea typeface="宋体" panose="02010600030101010101" pitchFamily="2" charset="-122"/>
                <a:sym typeface="+mn-ea"/>
              </a:rPr>
              <a:t>《工作规范》未明确细则</a:t>
            </a:r>
            <a:endParaRPr lang="zh-CN" sz="1200">
              <a:ea typeface="宋体" panose="02010600030101010101" pitchFamily="2" charset="-122"/>
              <a:sym typeface="+mn-ea"/>
            </a:endParaRPr>
          </a:p>
          <a:p>
            <a:pPr algn="just"/>
            <a:r>
              <a:rPr lang="en-US" altLang="zh-CN" sz="12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zh-CN" sz="12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对接触者筛查发现的胸部X光片未见异常并且排除活动性肺结核，但结核菌素皮肤试验强阳性的密切接触者，在其知情、自愿</a:t>
            </a:r>
            <a:r>
              <a:rPr lang="zh-CN" sz="12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的基础上可对其进行预防性服药干预；拒绝接受预防性服药干预者应在首次筛查后3月末、6月末、12月末到结核病定点医疗机构各进行一次胸部X光片检查。</a:t>
            </a:r>
            <a:endParaRPr lang="zh-CN" sz="120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just"/>
            <a:r>
              <a:rPr lang="en-US" altLang="zh-CN" sz="1200" dirty="0" smtClean="0">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zh-CN" altLang="en-US" sz="1200" dirty="0" smtClean="0">
                <a:solidFill>
                  <a:schemeClr val="tx1"/>
                </a:solidFill>
                <a:latin typeface="宋体" panose="02010600030101010101" pitchFamily="2" charset="-122"/>
                <a:ea typeface="宋体" panose="02010600030101010101" pitchFamily="2" charset="-122"/>
                <a:cs typeface="宋体" panose="02010600030101010101" pitchFamily="2" charset="-122"/>
              </a:rPr>
              <a:t>对接受预防性治疗的在校学生，校医或班主任应当在疾病预防控制机构的指导下督促其按时服药、定期到结核病定点医疗机构随访复查。</a:t>
            </a:r>
            <a:endParaRPr lang="zh-CN" altLang="en-US" sz="1200"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13" name="AutoShape 12"/>
          <p:cNvSpPr>
            <a:spLocks noChangeArrowheads="1"/>
          </p:cNvSpPr>
          <p:nvPr/>
        </p:nvSpPr>
        <p:spPr bwMode="auto">
          <a:xfrm>
            <a:off x="-36195" y="990600"/>
            <a:ext cx="1016635" cy="481330"/>
          </a:xfrm>
          <a:prstGeom prst="homePlate">
            <a:avLst>
              <a:gd name="adj" fmla="val 63872"/>
            </a:avLst>
          </a:prstGeom>
          <a:solidFill>
            <a:srgbClr val="C00000"/>
          </a:solidFill>
          <a:ln w="9525">
            <a:noFill/>
            <a:miter lim="800000"/>
          </a:ln>
        </p:spPr>
        <p:txBody>
          <a:bodyPr wrap="none" lIns="91472" tIns="45736" rIns="91472" bIns="45736" anchor="ctr"/>
          <a:p>
            <a:pPr algn="ctr"/>
            <a:r>
              <a:rPr lang="zh-CN" altLang="en-US" sz="1400" b="1" dirty="0">
                <a:solidFill>
                  <a:prstClr val="white"/>
                </a:solidFill>
                <a:latin typeface="微软雅黑" panose="020B0503020204020204" pitchFamily="34" charset="-122"/>
                <a:ea typeface="微软雅黑" panose="020B0503020204020204" pitchFamily="34" charset="-122"/>
                <a:sym typeface="+mn-ea"/>
              </a:rPr>
              <a:t>《指南》</a:t>
            </a:r>
            <a:endParaRPr lang="zh-CN" altLang="en-US" sz="1400" b="1" dirty="0">
              <a:solidFill>
                <a:prstClr val="white"/>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756920" y="699770"/>
            <a:ext cx="8088630" cy="3461385"/>
          </a:xfrm>
          <a:prstGeom prst="rect">
            <a:avLst/>
          </a:prstGeom>
          <a:noFill/>
          <a:ln w="9525">
            <a:noFill/>
          </a:ln>
        </p:spPr>
        <p:txBody>
          <a:bodyPr wrap="square">
            <a:spAutoFit/>
          </a:bodyPr>
          <a:p>
            <a:pPr indent="0" algn="ctr"/>
            <a:r>
              <a:rPr lang="zh-CN" sz="2400" b="1">
                <a:ea typeface="宋体" panose="02010600030101010101" pitchFamily="2" charset="-122"/>
                <a:sym typeface="+mn-ea"/>
              </a:rPr>
              <a:t>第七章    </a:t>
            </a:r>
            <a:r>
              <a:rPr lang="zh-CN" sz="2400" b="1">
                <a:ea typeface="宋体" panose="02010600030101010101" pitchFamily="2" charset="-122"/>
              </a:rPr>
              <a:t>预防性治疗</a:t>
            </a:r>
            <a:endParaRPr lang="zh-CN" sz="2400" b="1">
              <a:ea typeface="宋体" panose="02010600030101010101" pitchFamily="2" charset="-122"/>
            </a:endParaRPr>
          </a:p>
          <a:p>
            <a:pPr indent="0">
              <a:lnSpc>
                <a:spcPct val="150000"/>
              </a:lnSpc>
            </a:pPr>
            <a:r>
              <a:rPr lang="zh-CN">
                <a:ea typeface="宋体" panose="02010600030101010101" pitchFamily="2" charset="-122"/>
                <a:sym typeface="+mn-ea"/>
              </a:rPr>
              <a:t> </a:t>
            </a:r>
            <a:r>
              <a:rPr lang="en-US" altLang="zh-CN">
                <a:ea typeface="宋体" panose="02010600030101010101" pitchFamily="2" charset="-122"/>
                <a:sym typeface="+mn-ea"/>
              </a:rPr>
              <a:t>        </a:t>
            </a:r>
            <a:r>
              <a:rPr lang="zh-CN">
                <a:ea typeface="宋体" panose="02010600030101010101" pitchFamily="2" charset="-122"/>
                <a:sym typeface="+mn-ea"/>
              </a:rPr>
              <a:t>二、工作步骤</a:t>
            </a:r>
            <a:r>
              <a:rPr lang="en-US" altLang="zh-CN" b="1">
                <a:latin typeface="楷体" panose="02010609060101010101" charset="-122"/>
                <a:ea typeface="楷体" panose="02010609060101010101" charset="-122"/>
                <a:cs typeface="楷体" panose="02010609060101010101" charset="-122"/>
                <a:sym typeface="+mn-ea"/>
              </a:rPr>
              <a:t>                         </a:t>
            </a:r>
            <a:r>
              <a:rPr lang="zh-CN" altLang="en-US">
                <a:solidFill>
                  <a:srgbClr val="FF0000"/>
                </a:solidFill>
                <a:ea typeface="宋体" panose="02010600030101010101" pitchFamily="2" charset="-122"/>
                <a:sym typeface="+mn-ea"/>
              </a:rPr>
              <a:t>《工作规范》未明确细则</a:t>
            </a:r>
            <a:r>
              <a:rPr lang="en-US" altLang="zh-CN" b="1">
                <a:latin typeface="楷体" panose="02010609060101010101" charset="-122"/>
                <a:ea typeface="楷体" panose="02010609060101010101" charset="-122"/>
                <a:cs typeface="楷体" panose="02010609060101010101" charset="-122"/>
                <a:sym typeface="+mn-ea"/>
              </a:rPr>
              <a:t>	</a:t>
            </a:r>
            <a:endParaRPr lang="en-US" altLang="zh-CN" sz="1600" b="1">
              <a:latin typeface="楷体" panose="02010609060101010101" charset="-122"/>
              <a:ea typeface="楷体" panose="02010609060101010101" charset="-122"/>
              <a:cs typeface="楷体" panose="02010609060101010101" charset="-122"/>
              <a:sym typeface="+mn-ea"/>
            </a:endParaRPr>
          </a:p>
          <a:p>
            <a:pPr indent="0" algn="just">
              <a:lnSpc>
                <a:spcPct val="150000"/>
              </a:lnSpc>
              <a:spcBef>
                <a:spcPts val="0"/>
              </a:spcBef>
              <a:spcAft>
                <a:spcPts val="0"/>
              </a:spcAft>
            </a:pPr>
            <a:r>
              <a:rPr lang="en-US" altLang="zh-CN" sz="1600" b="1">
                <a:latin typeface="楷体" panose="02010609060101010101" charset="-122"/>
                <a:ea typeface="楷体" panose="02010609060101010101" charset="-122"/>
                <a:cs typeface="楷体" panose="02010609060101010101" charset="-122"/>
                <a:sym typeface="+mn-ea"/>
              </a:rPr>
              <a:t>    </a:t>
            </a:r>
            <a:r>
              <a:rPr sz="1600" b="1">
                <a:latin typeface="楷体" panose="02010609060101010101" charset="-122"/>
                <a:ea typeface="楷体" panose="02010609060101010101" charset="-122"/>
                <a:cs typeface="楷体" panose="02010609060101010101" charset="-122"/>
                <a:sym typeface="+mn-ea"/>
              </a:rPr>
              <a:t>（</a:t>
            </a:r>
            <a:r>
              <a:rPr lang="zh-CN" sz="1600" b="1">
                <a:latin typeface="楷体" panose="02010609060101010101" charset="-122"/>
                <a:ea typeface="楷体" panose="02010609060101010101" charset="-122"/>
                <a:cs typeface="楷体" panose="02010609060101010101" charset="-122"/>
                <a:sym typeface="+mn-ea"/>
              </a:rPr>
              <a:t>二</a:t>
            </a:r>
            <a:r>
              <a:rPr sz="1600" b="1">
                <a:latin typeface="楷体" panose="02010609060101010101" charset="-122"/>
                <a:ea typeface="楷体" panose="02010609060101010101" charset="-122"/>
                <a:cs typeface="楷体" panose="02010609060101010101" charset="-122"/>
                <a:sym typeface="+mn-ea"/>
              </a:rPr>
              <a:t>）落实知情同意 </a:t>
            </a:r>
            <a:endParaRPr sz="1600" b="1">
              <a:latin typeface="楷体" panose="02010609060101010101" charset="-122"/>
              <a:ea typeface="楷体" panose="02010609060101010101" charset="-122"/>
              <a:cs typeface="楷体" panose="02010609060101010101" charset="-122"/>
              <a:sym typeface="+mn-ea"/>
            </a:endParaRPr>
          </a:p>
          <a:p>
            <a:pPr indent="0" algn="just">
              <a:lnSpc>
                <a:spcPct val="150000"/>
              </a:lnSpc>
              <a:spcBef>
                <a:spcPts val="0"/>
              </a:spcBef>
              <a:spcAft>
                <a:spcPts val="0"/>
              </a:spcAft>
            </a:pPr>
            <a:r>
              <a:rPr sz="1600">
                <a:latin typeface="宋体" panose="02010600030101010101" pitchFamily="2" charset="-122"/>
                <a:ea typeface="宋体" panose="02010600030101010101" pitchFamily="2" charset="-122"/>
                <a:cs typeface="宋体" panose="02010600030101010101" pitchFamily="2" charset="-122"/>
                <a:sym typeface="+mn-ea"/>
              </a:rPr>
              <a:t> </a:t>
            </a:r>
            <a:r>
              <a:rPr lang="en-US" sz="1600">
                <a:latin typeface="宋体" panose="02010600030101010101" pitchFamily="2" charset="-122"/>
                <a:ea typeface="宋体" panose="02010600030101010101" pitchFamily="2" charset="-122"/>
                <a:cs typeface="宋体" panose="02010600030101010101" pitchFamily="2" charset="-122"/>
                <a:sym typeface="+mn-ea"/>
              </a:rPr>
              <a:t>   </a:t>
            </a:r>
            <a:r>
              <a:rPr sz="1600">
                <a:latin typeface="宋体" panose="02010600030101010101" pitchFamily="2" charset="-122"/>
                <a:ea typeface="宋体" panose="02010600030101010101" pitchFamily="2" charset="-122"/>
                <a:cs typeface="宋体" panose="02010600030101010101" pitchFamily="2" charset="-122"/>
                <a:sym typeface="+mn-ea"/>
              </a:rPr>
              <a:t>结核病定点医疗机构的医生落实服药前的知情同意（《预防性治疗知情同意书》见附件 17）。18岁及以上、且具有完全民事行为能力的师生，可自己签署知情同意书。小于 18 岁或无完全民事行为能力的学生，需由其法定监护人知情同意并签字。 </a:t>
            </a:r>
            <a:endParaRPr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50000"/>
              </a:lnSpc>
              <a:spcBef>
                <a:spcPts val="0"/>
              </a:spcBef>
              <a:spcAft>
                <a:spcPts val="0"/>
              </a:spcAft>
            </a:pPr>
            <a:r>
              <a:rPr sz="1600">
                <a:latin typeface="宋体" panose="02010600030101010101" pitchFamily="2" charset="-122"/>
                <a:ea typeface="宋体" panose="02010600030101010101" pitchFamily="2" charset="-122"/>
                <a:cs typeface="宋体" panose="02010600030101010101" pitchFamily="2" charset="-122"/>
                <a:sym typeface="+mn-ea"/>
              </a:rPr>
              <a:t> </a:t>
            </a:r>
            <a:r>
              <a:rPr lang="en-US" sz="1600">
                <a:latin typeface="宋体" panose="02010600030101010101" pitchFamily="2" charset="-122"/>
                <a:ea typeface="宋体" panose="02010600030101010101" pitchFamily="2" charset="-122"/>
                <a:cs typeface="宋体" panose="02010600030101010101" pitchFamily="2" charset="-122"/>
                <a:sym typeface="+mn-ea"/>
              </a:rPr>
              <a:t>   </a:t>
            </a:r>
            <a:r>
              <a:rPr sz="1600">
                <a:latin typeface="宋体" panose="02010600030101010101" pitchFamily="2" charset="-122"/>
                <a:ea typeface="宋体" panose="02010600030101010101" pitchFamily="2" charset="-122"/>
                <a:cs typeface="宋体" panose="02010600030101010101" pitchFamily="2" charset="-122"/>
                <a:sym typeface="+mn-ea"/>
              </a:rPr>
              <a:t>对于多次动员仍拒绝接受预防性治疗的学生，需在知情同意书上手写“拒绝治疗”字样并在“拒绝预防性治疗者签字”处签字，医生应给出适当的医学建议，并要求其定期进行胸部 X 光片检查，出现肺结核可疑症状及时就医。</a:t>
            </a:r>
            <a:endParaRPr sz="160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13" name="AutoShape 12"/>
          <p:cNvSpPr>
            <a:spLocks noChangeArrowheads="1"/>
          </p:cNvSpPr>
          <p:nvPr/>
        </p:nvSpPr>
        <p:spPr bwMode="auto">
          <a:xfrm>
            <a:off x="-36195" y="990600"/>
            <a:ext cx="1016635" cy="481330"/>
          </a:xfrm>
          <a:prstGeom prst="homePlate">
            <a:avLst>
              <a:gd name="adj" fmla="val 63872"/>
            </a:avLst>
          </a:prstGeom>
          <a:solidFill>
            <a:srgbClr val="C00000"/>
          </a:solidFill>
          <a:ln w="9525">
            <a:noFill/>
            <a:miter lim="800000"/>
          </a:ln>
        </p:spPr>
        <p:txBody>
          <a:bodyPr wrap="none" lIns="91472" tIns="45736" rIns="91472" bIns="45736" anchor="ctr"/>
          <a:p>
            <a:pPr algn="ctr"/>
            <a:r>
              <a:rPr lang="zh-CN" altLang="en-US" sz="1400" b="1" dirty="0">
                <a:solidFill>
                  <a:prstClr val="white"/>
                </a:solidFill>
                <a:latin typeface="微软雅黑" panose="020B0503020204020204" pitchFamily="34" charset="-122"/>
                <a:ea typeface="微软雅黑" panose="020B0503020204020204" pitchFamily="34" charset="-122"/>
                <a:sym typeface="+mn-ea"/>
              </a:rPr>
              <a:t>《指南》</a:t>
            </a:r>
            <a:endParaRPr lang="zh-CN" altLang="en-US" sz="1400" b="1" dirty="0">
              <a:solidFill>
                <a:prstClr val="white"/>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756920" y="699770"/>
            <a:ext cx="8088630" cy="3830955"/>
          </a:xfrm>
          <a:prstGeom prst="rect">
            <a:avLst/>
          </a:prstGeom>
          <a:noFill/>
          <a:ln w="9525">
            <a:noFill/>
          </a:ln>
        </p:spPr>
        <p:txBody>
          <a:bodyPr wrap="square">
            <a:spAutoFit/>
          </a:bodyPr>
          <a:p>
            <a:pPr indent="0" algn="ctr"/>
            <a:r>
              <a:rPr lang="zh-CN" sz="2400" b="1">
                <a:ea typeface="宋体" panose="02010600030101010101" pitchFamily="2" charset="-122"/>
                <a:sym typeface="+mn-ea"/>
              </a:rPr>
              <a:t>第七章    </a:t>
            </a:r>
            <a:r>
              <a:rPr lang="zh-CN" sz="2400" b="1">
                <a:ea typeface="宋体" panose="02010600030101010101" pitchFamily="2" charset="-122"/>
              </a:rPr>
              <a:t>预防性治疗</a:t>
            </a:r>
            <a:endParaRPr lang="zh-CN" sz="2400" b="1">
              <a:ea typeface="宋体" panose="02010600030101010101" pitchFamily="2" charset="-122"/>
            </a:endParaRPr>
          </a:p>
          <a:p>
            <a:pPr indent="0">
              <a:lnSpc>
                <a:spcPct val="150000"/>
              </a:lnSpc>
            </a:pPr>
            <a:r>
              <a:rPr lang="zh-CN">
                <a:ea typeface="宋体" panose="02010600030101010101" pitchFamily="2" charset="-122"/>
                <a:sym typeface="+mn-ea"/>
              </a:rPr>
              <a:t> </a:t>
            </a:r>
            <a:r>
              <a:rPr lang="en-US" altLang="zh-CN">
                <a:ea typeface="宋体" panose="02010600030101010101" pitchFamily="2" charset="-122"/>
                <a:sym typeface="+mn-ea"/>
              </a:rPr>
              <a:t>        </a:t>
            </a:r>
            <a:r>
              <a:rPr lang="zh-CN">
                <a:ea typeface="宋体" panose="02010600030101010101" pitchFamily="2" charset="-122"/>
                <a:sym typeface="+mn-ea"/>
              </a:rPr>
              <a:t>二、工作步骤</a:t>
            </a:r>
            <a:r>
              <a:rPr lang="en-US" altLang="zh-CN" b="1">
                <a:latin typeface="楷体" panose="02010609060101010101" charset="-122"/>
                <a:ea typeface="楷体" panose="02010609060101010101" charset="-122"/>
                <a:cs typeface="楷体" panose="02010609060101010101" charset="-122"/>
                <a:sym typeface="+mn-ea"/>
              </a:rPr>
              <a:t>                         </a:t>
            </a:r>
            <a:r>
              <a:rPr lang="zh-CN" altLang="en-US">
                <a:solidFill>
                  <a:srgbClr val="FF0000"/>
                </a:solidFill>
                <a:ea typeface="宋体" panose="02010600030101010101" pitchFamily="2" charset="-122"/>
                <a:sym typeface="+mn-ea"/>
              </a:rPr>
              <a:t>《工作规范》未明确细则</a:t>
            </a:r>
            <a:r>
              <a:rPr lang="en-US" altLang="zh-CN" b="1">
                <a:latin typeface="楷体" panose="02010609060101010101" charset="-122"/>
                <a:ea typeface="楷体" panose="02010609060101010101" charset="-122"/>
                <a:cs typeface="楷体" panose="02010609060101010101" charset="-122"/>
                <a:sym typeface="+mn-ea"/>
              </a:rPr>
              <a:t>	</a:t>
            </a:r>
            <a:endParaRPr lang="en-US" altLang="zh-CN" sz="1600" b="1">
              <a:latin typeface="楷体" panose="02010609060101010101" charset="-122"/>
              <a:ea typeface="楷体" panose="02010609060101010101" charset="-122"/>
              <a:cs typeface="楷体" panose="02010609060101010101" charset="-122"/>
              <a:sym typeface="+mn-ea"/>
            </a:endParaRPr>
          </a:p>
          <a:p>
            <a:pPr indent="0" algn="just">
              <a:lnSpc>
                <a:spcPct val="150000"/>
              </a:lnSpc>
              <a:spcBef>
                <a:spcPts val="0"/>
              </a:spcBef>
              <a:spcAft>
                <a:spcPts val="0"/>
              </a:spcAft>
            </a:pPr>
            <a:r>
              <a:rPr lang="en-US" altLang="zh-CN" sz="1600" b="1">
                <a:latin typeface="楷体" panose="02010609060101010101" charset="-122"/>
                <a:ea typeface="楷体" panose="02010609060101010101" charset="-122"/>
                <a:cs typeface="楷体" panose="02010609060101010101" charset="-122"/>
                <a:sym typeface="+mn-ea"/>
              </a:rPr>
              <a:t>    </a:t>
            </a:r>
            <a:r>
              <a:rPr sz="1600" b="1">
                <a:latin typeface="楷体" panose="02010609060101010101" charset="-122"/>
                <a:ea typeface="楷体" panose="02010609060101010101" charset="-122"/>
                <a:cs typeface="楷体" panose="02010609060101010101" charset="-122"/>
                <a:sym typeface="+mn-ea"/>
              </a:rPr>
              <a:t>（</a:t>
            </a:r>
            <a:r>
              <a:rPr lang="zh-CN" sz="1600" b="1">
                <a:latin typeface="楷体" panose="02010609060101010101" charset="-122"/>
                <a:ea typeface="楷体" panose="02010609060101010101" charset="-122"/>
                <a:cs typeface="楷体" panose="02010609060101010101" charset="-122"/>
                <a:sym typeface="+mn-ea"/>
              </a:rPr>
              <a:t>三</a:t>
            </a:r>
            <a:r>
              <a:rPr sz="1600" b="1">
                <a:latin typeface="楷体" panose="02010609060101010101" charset="-122"/>
                <a:ea typeface="楷体" panose="02010609060101010101" charset="-122"/>
                <a:cs typeface="楷体" panose="02010609060101010101" charset="-122"/>
                <a:sym typeface="+mn-ea"/>
              </a:rPr>
              <a:t>）预防性治疗前医学评价 </a:t>
            </a:r>
            <a:endParaRPr sz="1600" b="1">
              <a:latin typeface="楷体" panose="02010609060101010101" charset="-122"/>
              <a:ea typeface="楷体" panose="02010609060101010101" charset="-122"/>
              <a:cs typeface="楷体" panose="02010609060101010101" charset="-122"/>
              <a:sym typeface="+mn-ea"/>
            </a:endParaRPr>
          </a:p>
          <a:p>
            <a:pPr indent="0" algn="just">
              <a:lnSpc>
                <a:spcPct val="150000"/>
              </a:lnSpc>
              <a:spcBef>
                <a:spcPts val="0"/>
              </a:spcBef>
              <a:spcAft>
                <a:spcPts val="0"/>
              </a:spcAft>
            </a:pPr>
            <a:r>
              <a:rPr sz="1600">
                <a:latin typeface="宋体" panose="02010600030101010101" pitchFamily="2" charset="-122"/>
                <a:ea typeface="宋体" panose="02010600030101010101" pitchFamily="2" charset="-122"/>
                <a:cs typeface="宋体" panose="02010600030101010101" pitchFamily="2" charset="-122"/>
                <a:sym typeface="+mn-ea"/>
              </a:rPr>
              <a:t> </a:t>
            </a:r>
            <a:r>
              <a:rPr lang="en-US" sz="1600">
                <a:latin typeface="宋体" panose="02010600030101010101" pitchFamily="2" charset="-122"/>
                <a:ea typeface="宋体" panose="02010600030101010101" pitchFamily="2" charset="-122"/>
                <a:cs typeface="宋体" panose="02010600030101010101" pitchFamily="2" charset="-122"/>
                <a:sym typeface="+mn-ea"/>
              </a:rPr>
              <a:t>   </a:t>
            </a:r>
            <a:r>
              <a:rPr sz="1600">
                <a:latin typeface="宋体" panose="02010600030101010101" pitchFamily="2" charset="-122"/>
                <a:ea typeface="宋体" panose="02010600030101010101" pitchFamily="2" charset="-122"/>
                <a:cs typeface="宋体" panose="02010600030101010101" pitchFamily="2" charset="-122"/>
                <a:sym typeface="+mn-ea"/>
              </a:rPr>
              <a:t>预防性治疗的宣传发动工作结束后，医生要对接受预防性治疗的学生和教职员工进行逐一的医学评价。主要内容包括： </a:t>
            </a:r>
            <a:endParaRPr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50000"/>
              </a:lnSpc>
              <a:spcBef>
                <a:spcPts val="0"/>
              </a:spcBef>
              <a:spcAft>
                <a:spcPts val="0"/>
              </a:spcAft>
            </a:pPr>
            <a:r>
              <a:rPr lang="en-US" sz="1600">
                <a:latin typeface="宋体" panose="02010600030101010101" pitchFamily="2" charset="-122"/>
                <a:ea typeface="宋体" panose="02010600030101010101" pitchFamily="2" charset="-122"/>
                <a:cs typeface="宋体" panose="02010600030101010101" pitchFamily="2" charset="-122"/>
                <a:sym typeface="+mn-ea"/>
              </a:rPr>
              <a:t>    </a:t>
            </a:r>
            <a:r>
              <a:rPr sz="1600">
                <a:latin typeface="宋体" panose="02010600030101010101" pitchFamily="2" charset="-122"/>
                <a:ea typeface="宋体" panose="02010600030101010101" pitchFamily="2" charset="-122"/>
                <a:cs typeface="宋体" panose="02010600030101010101" pitchFamily="2" charset="-122"/>
                <a:sym typeface="+mn-ea"/>
              </a:rPr>
              <a:t>1. 排除活动性结核病。应无肺结核可疑症状，胸部影像学检查无疑似活动性结核样病变，体检或相关检查无肺外结核病相关表现。 </a:t>
            </a:r>
            <a:endParaRPr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50000"/>
              </a:lnSpc>
              <a:spcBef>
                <a:spcPts val="0"/>
              </a:spcBef>
              <a:spcAft>
                <a:spcPts val="0"/>
              </a:spcAft>
            </a:pPr>
            <a:r>
              <a:rPr lang="en-US" sz="1600">
                <a:latin typeface="宋体" panose="02010600030101010101" pitchFamily="2" charset="-122"/>
                <a:ea typeface="宋体" panose="02010600030101010101" pitchFamily="2" charset="-122"/>
                <a:cs typeface="宋体" panose="02010600030101010101" pitchFamily="2" charset="-122"/>
                <a:sym typeface="+mn-ea"/>
              </a:rPr>
              <a:t>    </a:t>
            </a:r>
            <a:r>
              <a:rPr sz="1600">
                <a:latin typeface="宋体" panose="02010600030101010101" pitchFamily="2" charset="-122"/>
                <a:ea typeface="宋体" panose="02010600030101010101" pitchFamily="2" charset="-122"/>
                <a:cs typeface="宋体" panose="02010600030101010101" pitchFamily="2" charset="-122"/>
                <a:sym typeface="+mn-ea"/>
              </a:rPr>
              <a:t>2. 除外预防性治疗禁忌症。医务人员应仔细询问其既往疾病史、用药史、药物和食物过敏史、结核病患者接触史</a:t>
            </a:r>
            <a:r>
              <a:rPr lang="zh-CN" sz="1600">
                <a:latin typeface="宋体" panose="02010600030101010101" pitchFamily="2" charset="-122"/>
                <a:ea typeface="宋体" panose="02010600030101010101" pitchFamily="2" charset="-122"/>
                <a:cs typeface="宋体" panose="02010600030101010101" pitchFamily="2" charset="-122"/>
                <a:sym typeface="+mn-ea"/>
              </a:rPr>
              <a:t>，</a:t>
            </a:r>
            <a:r>
              <a:rPr sz="1600">
                <a:latin typeface="宋体" panose="02010600030101010101" pitchFamily="2" charset="-122"/>
                <a:ea typeface="宋体" panose="02010600030101010101" pitchFamily="2" charset="-122"/>
                <a:cs typeface="宋体" panose="02010600030101010101" pitchFamily="2" charset="-122"/>
                <a:sym typeface="+mn-ea"/>
              </a:rPr>
              <a:t>掌握其传染源药敏检测情况；对其进行血常规、肝功能和肾功能检查，除外用药禁忌。</a:t>
            </a:r>
            <a:endParaRPr sz="160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13" name="AutoShape 12"/>
          <p:cNvSpPr>
            <a:spLocks noChangeArrowheads="1"/>
          </p:cNvSpPr>
          <p:nvPr/>
        </p:nvSpPr>
        <p:spPr bwMode="auto">
          <a:xfrm>
            <a:off x="-36195" y="990600"/>
            <a:ext cx="1016635" cy="481330"/>
          </a:xfrm>
          <a:prstGeom prst="homePlate">
            <a:avLst>
              <a:gd name="adj" fmla="val 63872"/>
            </a:avLst>
          </a:prstGeom>
          <a:solidFill>
            <a:srgbClr val="C00000"/>
          </a:solidFill>
          <a:ln w="9525">
            <a:noFill/>
            <a:miter lim="800000"/>
          </a:ln>
        </p:spPr>
        <p:txBody>
          <a:bodyPr wrap="none" lIns="91472" tIns="45736" rIns="91472" bIns="45736" anchor="ctr"/>
          <a:p>
            <a:pPr algn="ctr"/>
            <a:r>
              <a:rPr lang="zh-CN" altLang="en-US" sz="1400" b="1" dirty="0">
                <a:solidFill>
                  <a:prstClr val="white"/>
                </a:solidFill>
                <a:latin typeface="微软雅黑" panose="020B0503020204020204" pitchFamily="34" charset="-122"/>
                <a:ea typeface="微软雅黑" panose="020B0503020204020204" pitchFamily="34" charset="-122"/>
                <a:sym typeface="+mn-ea"/>
              </a:rPr>
              <a:t>《指南》</a:t>
            </a:r>
            <a:endParaRPr lang="zh-CN" altLang="en-US" sz="1400" b="1" dirty="0">
              <a:solidFill>
                <a:prstClr val="white"/>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756920" y="699770"/>
            <a:ext cx="8088630" cy="1245235"/>
          </a:xfrm>
          <a:prstGeom prst="rect">
            <a:avLst/>
          </a:prstGeom>
          <a:noFill/>
          <a:ln w="9525">
            <a:noFill/>
          </a:ln>
        </p:spPr>
        <p:txBody>
          <a:bodyPr wrap="square">
            <a:spAutoFit/>
          </a:bodyPr>
          <a:p>
            <a:pPr indent="0" algn="ctr"/>
            <a:r>
              <a:rPr lang="zh-CN" sz="2400" b="1">
                <a:ea typeface="宋体" panose="02010600030101010101" pitchFamily="2" charset="-122"/>
                <a:sym typeface="+mn-ea"/>
              </a:rPr>
              <a:t>第七章    </a:t>
            </a:r>
            <a:r>
              <a:rPr lang="zh-CN" sz="2400" b="1">
                <a:ea typeface="宋体" panose="02010600030101010101" pitchFamily="2" charset="-122"/>
              </a:rPr>
              <a:t>预防性治疗</a:t>
            </a:r>
            <a:endParaRPr lang="zh-CN" sz="2400" b="1">
              <a:ea typeface="宋体" panose="02010600030101010101" pitchFamily="2" charset="-122"/>
            </a:endParaRPr>
          </a:p>
          <a:p>
            <a:pPr indent="0">
              <a:lnSpc>
                <a:spcPct val="150000"/>
              </a:lnSpc>
            </a:pPr>
            <a:r>
              <a:rPr lang="zh-CN">
                <a:ea typeface="宋体" panose="02010600030101010101" pitchFamily="2" charset="-122"/>
                <a:sym typeface="+mn-ea"/>
              </a:rPr>
              <a:t> </a:t>
            </a:r>
            <a:r>
              <a:rPr lang="en-US" altLang="zh-CN">
                <a:ea typeface="宋体" panose="02010600030101010101" pitchFamily="2" charset="-122"/>
                <a:sym typeface="+mn-ea"/>
              </a:rPr>
              <a:t>        </a:t>
            </a:r>
            <a:r>
              <a:rPr lang="zh-CN">
                <a:ea typeface="宋体" panose="02010600030101010101" pitchFamily="2" charset="-122"/>
                <a:sym typeface="+mn-ea"/>
              </a:rPr>
              <a:t>二、工作步骤</a:t>
            </a:r>
            <a:r>
              <a:rPr lang="en-US" altLang="zh-CN" b="1">
                <a:latin typeface="楷体" panose="02010609060101010101" charset="-122"/>
                <a:ea typeface="楷体" panose="02010609060101010101" charset="-122"/>
                <a:cs typeface="楷体" panose="02010609060101010101" charset="-122"/>
                <a:sym typeface="+mn-ea"/>
              </a:rPr>
              <a:t>                         </a:t>
            </a:r>
            <a:r>
              <a:rPr lang="zh-CN" altLang="en-US">
                <a:solidFill>
                  <a:srgbClr val="FF0000"/>
                </a:solidFill>
                <a:ea typeface="宋体" panose="02010600030101010101" pitchFamily="2" charset="-122"/>
                <a:sym typeface="+mn-ea"/>
              </a:rPr>
              <a:t>《工作规范》未明确细则</a:t>
            </a:r>
            <a:r>
              <a:rPr lang="en-US" altLang="zh-CN" b="1">
                <a:latin typeface="楷体" panose="02010609060101010101" charset="-122"/>
                <a:ea typeface="楷体" panose="02010609060101010101" charset="-122"/>
                <a:cs typeface="楷体" panose="02010609060101010101" charset="-122"/>
                <a:sym typeface="+mn-ea"/>
              </a:rPr>
              <a:t>	</a:t>
            </a:r>
            <a:endParaRPr lang="en-US" altLang="zh-CN" sz="1600" b="1">
              <a:latin typeface="楷体" panose="02010609060101010101" charset="-122"/>
              <a:ea typeface="楷体" panose="02010609060101010101" charset="-122"/>
              <a:cs typeface="楷体" panose="02010609060101010101" charset="-122"/>
              <a:sym typeface="+mn-ea"/>
            </a:endParaRPr>
          </a:p>
          <a:p>
            <a:pPr indent="0" algn="just">
              <a:lnSpc>
                <a:spcPct val="150000"/>
              </a:lnSpc>
              <a:spcBef>
                <a:spcPts val="0"/>
              </a:spcBef>
              <a:spcAft>
                <a:spcPts val="0"/>
              </a:spcAft>
            </a:pPr>
            <a:r>
              <a:rPr lang="en-US" altLang="zh-CN" sz="1600" b="1">
                <a:latin typeface="楷体" panose="02010609060101010101" charset="-122"/>
                <a:ea typeface="楷体" panose="02010609060101010101" charset="-122"/>
                <a:cs typeface="楷体" panose="02010609060101010101" charset="-122"/>
                <a:sym typeface="+mn-ea"/>
              </a:rPr>
              <a:t>    </a:t>
            </a:r>
            <a:r>
              <a:rPr sz="1600" b="1">
                <a:latin typeface="楷体" panose="02010609060101010101" charset="-122"/>
                <a:ea typeface="楷体" panose="02010609060101010101" charset="-122"/>
                <a:cs typeface="楷体" panose="02010609060101010101" charset="-122"/>
                <a:sym typeface="+mn-ea"/>
              </a:rPr>
              <a:t>（</a:t>
            </a:r>
            <a:r>
              <a:rPr lang="zh-CN" sz="1600" b="1">
                <a:latin typeface="楷体" panose="02010609060101010101" charset="-122"/>
                <a:ea typeface="楷体" panose="02010609060101010101" charset="-122"/>
                <a:cs typeface="楷体" panose="02010609060101010101" charset="-122"/>
                <a:sym typeface="+mn-ea"/>
              </a:rPr>
              <a:t>四</a:t>
            </a:r>
            <a:r>
              <a:rPr sz="1600" b="1">
                <a:latin typeface="楷体" panose="02010609060101010101" charset="-122"/>
                <a:ea typeface="楷体" panose="02010609060101010101" charset="-122"/>
                <a:cs typeface="楷体" panose="02010609060101010101" charset="-122"/>
                <a:sym typeface="+mn-ea"/>
              </a:rPr>
              <a:t>）预防性治疗方案 </a:t>
            </a:r>
            <a:endParaRPr sz="1600">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2" name="图片 1"/>
          <p:cNvPicPr>
            <a:picLocks noChangeAspect="1"/>
          </p:cNvPicPr>
          <p:nvPr/>
        </p:nvPicPr>
        <p:blipFill>
          <a:blip r:embed="rId2"/>
          <a:stretch>
            <a:fillRect/>
          </a:stretch>
        </p:blipFill>
        <p:spPr>
          <a:xfrm>
            <a:off x="982345" y="1972310"/>
            <a:ext cx="7613015" cy="3086735"/>
          </a:xfrm>
          <a:prstGeom prst="rect">
            <a:avLst/>
          </a:prstGeom>
        </p:spPr>
      </p:pic>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2"/>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3" name="文本框 2"/>
          <p:cNvSpPr txBox="1"/>
          <p:nvPr/>
        </p:nvSpPr>
        <p:spPr>
          <a:xfrm>
            <a:off x="683895" y="824230"/>
            <a:ext cx="7882890" cy="3784600"/>
          </a:xfrm>
          <a:prstGeom prst="rect">
            <a:avLst/>
          </a:prstGeom>
          <a:noFill/>
          <a:ln w="9525">
            <a:noFill/>
          </a:ln>
        </p:spPr>
        <p:txBody>
          <a:bodyPr wrap="square">
            <a:spAutoFit/>
          </a:bodyPr>
          <a:p>
            <a:pPr indent="0" algn="ctr"/>
            <a:r>
              <a:rPr lang="zh-CN" sz="2400" b="1">
                <a:ea typeface="宋体" panose="02010600030101010101" pitchFamily="2" charset="-122"/>
              </a:rPr>
              <a:t>疫情特点</a:t>
            </a:r>
            <a:r>
              <a:rPr lang="zh-CN" sz="2400" b="1">
                <a:solidFill>
                  <a:srgbClr val="FF0000"/>
                </a:solidFill>
                <a:ea typeface="宋体" panose="02010600030101010101" pitchFamily="2" charset="-122"/>
              </a:rPr>
              <a:t>（新增内容）</a:t>
            </a:r>
            <a:endParaRPr lang="zh-CN" sz="2400" b="1">
              <a:ea typeface="宋体" panose="02010600030101010101" pitchFamily="2" charset="-122"/>
            </a:endParaRPr>
          </a:p>
          <a:p>
            <a:pPr indent="0"/>
            <a:r>
              <a:rPr lang="zh-CN">
                <a:ea typeface="宋体" panose="02010600030101010101" pitchFamily="2" charset="-122"/>
              </a:rPr>
              <a:t>（一）全国学生人群特点</a:t>
            </a:r>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p:txBody>
      </p:sp>
      <p:grpSp>
        <p:nvGrpSpPr>
          <p:cNvPr id="6" name="组合 5"/>
          <p:cNvGrpSpPr/>
          <p:nvPr/>
        </p:nvGrpSpPr>
        <p:grpSpPr>
          <a:xfrm>
            <a:off x="1904365" y="1563132"/>
            <a:ext cx="5421629" cy="2609101"/>
            <a:chOff x="1417" y="2462"/>
            <a:chExt cx="8538" cy="4109"/>
          </a:xfrm>
        </p:grpSpPr>
        <p:grpSp>
          <p:nvGrpSpPr>
            <p:cNvPr id="103" name="组合 102"/>
            <p:cNvGrpSpPr/>
            <p:nvPr/>
          </p:nvGrpSpPr>
          <p:grpSpPr>
            <a:xfrm>
              <a:off x="1417" y="2462"/>
              <a:ext cx="8538" cy="4109"/>
              <a:chOff x="841580" y="883927"/>
              <a:chExt cx="3896473" cy="1908703"/>
            </a:xfrm>
          </p:grpSpPr>
          <p:grpSp>
            <p:nvGrpSpPr>
              <p:cNvPr id="104" name="组合 103"/>
              <p:cNvGrpSpPr/>
              <p:nvPr/>
            </p:nvGrpSpPr>
            <p:grpSpPr>
              <a:xfrm>
                <a:off x="841580" y="883927"/>
                <a:ext cx="2903116" cy="1908703"/>
                <a:chOff x="841580" y="883927"/>
                <a:chExt cx="2903116" cy="1908703"/>
              </a:xfrm>
            </p:grpSpPr>
            <p:grpSp>
              <p:nvGrpSpPr>
                <p:cNvPr id="115" name="组合 114"/>
                <p:cNvGrpSpPr/>
                <p:nvPr/>
              </p:nvGrpSpPr>
              <p:grpSpPr>
                <a:xfrm>
                  <a:off x="841580" y="884101"/>
                  <a:ext cx="990320" cy="1889276"/>
                  <a:chOff x="1241630" y="906566"/>
                  <a:chExt cx="990320" cy="1889276"/>
                </a:xfrm>
              </p:grpSpPr>
              <p:sp>
                <p:nvSpPr>
                  <p:cNvPr id="143" name="矩形 142"/>
                  <p:cNvSpPr/>
                  <p:nvPr/>
                </p:nvSpPr>
                <p:spPr>
                  <a:xfrm>
                    <a:off x="1336635" y="997318"/>
                    <a:ext cx="800100" cy="1663700"/>
                  </a:xfrm>
                  <a:prstGeom prst="rect">
                    <a:avLst/>
                  </a:prstGeom>
                  <a:solidFill>
                    <a:schemeClr val="accent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aphicFrame>
                <p:nvGraphicFramePr>
                  <p:cNvPr id="144" name="图表 143"/>
                  <p:cNvGraphicFramePr/>
                  <p:nvPr/>
                </p:nvGraphicFramePr>
                <p:xfrm>
                  <a:off x="1241630" y="906566"/>
                  <a:ext cx="990320" cy="1889276"/>
                </p:xfrm>
                <a:graphic>
                  <a:graphicData uri="http://schemas.openxmlformats.org/drawingml/2006/chart">
                    <c:chart xmlns:c="http://schemas.openxmlformats.org/drawingml/2006/chart" xmlns:r="http://schemas.openxmlformats.org/officeDocument/2006/relationships" r:id="rId1"/>
                  </a:graphicData>
                </a:graphic>
              </p:graphicFrame>
            </p:grpSp>
            <p:sp>
              <p:nvSpPr>
                <p:cNvPr id="116" name="矩形 27"/>
                <p:cNvSpPr/>
                <p:nvPr/>
              </p:nvSpPr>
              <p:spPr>
                <a:xfrm>
                  <a:off x="862573" y="917548"/>
                  <a:ext cx="948334" cy="1840499"/>
                </a:xfrm>
                <a:custGeom>
                  <a:avLst/>
                  <a:gdLst/>
                  <a:ahLst/>
                  <a:cxnLst/>
                  <a:rect l="l" t="t" r="r" b="b"/>
                  <a:pathLst>
                    <a:path w="948140" h="1778476">
                      <a:moveTo>
                        <a:pt x="473194" y="455457"/>
                      </a:moveTo>
                      <a:cubicBezTo>
                        <a:pt x="373975" y="456648"/>
                        <a:pt x="229513" y="514195"/>
                        <a:pt x="177919" y="672150"/>
                      </a:cubicBezTo>
                      <a:cubicBezTo>
                        <a:pt x="155694" y="822963"/>
                        <a:pt x="142994" y="883287"/>
                        <a:pt x="146963" y="988857"/>
                      </a:cubicBezTo>
                      <a:cubicBezTo>
                        <a:pt x="145375" y="1034895"/>
                        <a:pt x="171966" y="1056325"/>
                        <a:pt x="187444" y="1055531"/>
                      </a:cubicBezTo>
                      <a:cubicBezTo>
                        <a:pt x="202922" y="1054737"/>
                        <a:pt x="236657" y="1049975"/>
                        <a:pt x="239832" y="984094"/>
                      </a:cubicBezTo>
                      <a:lnTo>
                        <a:pt x="263644" y="660244"/>
                      </a:lnTo>
                      <a:cubicBezTo>
                        <a:pt x="262057" y="637225"/>
                        <a:pt x="279519" y="630081"/>
                        <a:pt x="287457" y="631669"/>
                      </a:cubicBezTo>
                      <a:cubicBezTo>
                        <a:pt x="295395" y="633257"/>
                        <a:pt x="312857" y="640400"/>
                        <a:pt x="311269" y="669769"/>
                      </a:cubicBezTo>
                      <a:cubicBezTo>
                        <a:pt x="309682" y="992032"/>
                        <a:pt x="308094" y="1314294"/>
                        <a:pt x="306507" y="1636557"/>
                      </a:cubicBezTo>
                      <a:cubicBezTo>
                        <a:pt x="308094" y="1664338"/>
                        <a:pt x="333494" y="1682594"/>
                        <a:pt x="368419" y="1684182"/>
                      </a:cubicBezTo>
                      <a:cubicBezTo>
                        <a:pt x="403344" y="1685770"/>
                        <a:pt x="431919" y="1669895"/>
                        <a:pt x="435094" y="1636557"/>
                      </a:cubicBezTo>
                      <a:lnTo>
                        <a:pt x="444619" y="1069819"/>
                      </a:lnTo>
                      <a:cubicBezTo>
                        <a:pt x="443825" y="1055532"/>
                        <a:pt x="462478" y="1036482"/>
                        <a:pt x="473194" y="1036482"/>
                      </a:cubicBezTo>
                      <a:cubicBezTo>
                        <a:pt x="483910" y="1036482"/>
                        <a:pt x="504151" y="1046800"/>
                        <a:pt x="508913" y="1069819"/>
                      </a:cubicBezTo>
                      <a:cubicBezTo>
                        <a:pt x="507325" y="1250794"/>
                        <a:pt x="503357" y="1422244"/>
                        <a:pt x="501769" y="1603219"/>
                      </a:cubicBezTo>
                      <a:cubicBezTo>
                        <a:pt x="503356" y="1644495"/>
                        <a:pt x="533519" y="1681007"/>
                        <a:pt x="568444" y="1681801"/>
                      </a:cubicBezTo>
                      <a:cubicBezTo>
                        <a:pt x="603369" y="1682595"/>
                        <a:pt x="643850" y="1650050"/>
                        <a:pt x="644644" y="1603219"/>
                      </a:cubicBezTo>
                      <a:cubicBezTo>
                        <a:pt x="643057" y="1288894"/>
                        <a:pt x="641469" y="974569"/>
                        <a:pt x="639882" y="660244"/>
                      </a:cubicBezTo>
                      <a:cubicBezTo>
                        <a:pt x="636707" y="635638"/>
                        <a:pt x="640675" y="606268"/>
                        <a:pt x="658932" y="607857"/>
                      </a:cubicBezTo>
                      <a:cubicBezTo>
                        <a:pt x="677189" y="609446"/>
                        <a:pt x="679570" y="641987"/>
                        <a:pt x="682744" y="660244"/>
                      </a:cubicBezTo>
                      <a:lnTo>
                        <a:pt x="706557" y="1003144"/>
                      </a:lnTo>
                      <a:cubicBezTo>
                        <a:pt x="708938" y="1042037"/>
                        <a:pt x="752594" y="1053944"/>
                        <a:pt x="768469" y="1050769"/>
                      </a:cubicBezTo>
                      <a:cubicBezTo>
                        <a:pt x="784344" y="1047594"/>
                        <a:pt x="803394" y="1019813"/>
                        <a:pt x="801807" y="984094"/>
                      </a:cubicBezTo>
                      <a:lnTo>
                        <a:pt x="773232" y="665007"/>
                      </a:lnTo>
                      <a:cubicBezTo>
                        <a:pt x="742276" y="517369"/>
                        <a:pt x="572413" y="454266"/>
                        <a:pt x="473194" y="455457"/>
                      </a:cubicBezTo>
                      <a:close/>
                      <a:moveTo>
                        <a:pt x="478146" y="94295"/>
                      </a:moveTo>
                      <a:cubicBezTo>
                        <a:pt x="394063" y="94295"/>
                        <a:pt x="325901" y="162457"/>
                        <a:pt x="325901" y="246540"/>
                      </a:cubicBezTo>
                      <a:cubicBezTo>
                        <a:pt x="325901" y="330623"/>
                        <a:pt x="394063" y="398785"/>
                        <a:pt x="478146" y="398785"/>
                      </a:cubicBezTo>
                      <a:cubicBezTo>
                        <a:pt x="562229" y="398785"/>
                        <a:pt x="630391" y="330623"/>
                        <a:pt x="630391" y="246540"/>
                      </a:cubicBezTo>
                      <a:cubicBezTo>
                        <a:pt x="630391" y="162457"/>
                        <a:pt x="562229" y="94295"/>
                        <a:pt x="478146" y="94295"/>
                      </a:cubicBezTo>
                      <a:close/>
                      <a:moveTo>
                        <a:pt x="0" y="0"/>
                      </a:moveTo>
                      <a:lnTo>
                        <a:pt x="948140" y="0"/>
                      </a:lnTo>
                      <a:lnTo>
                        <a:pt x="948140" y="1778476"/>
                      </a:lnTo>
                      <a:lnTo>
                        <a:pt x="0" y="1778476"/>
                      </a:lnTo>
                      <a:close/>
                    </a:path>
                  </a:pathLst>
                </a:custGeom>
                <a:solidFill>
                  <a:srgbClr val="DEC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7" name="圆角矩形 116"/>
                <p:cNvSpPr/>
                <p:nvPr/>
              </p:nvSpPr>
              <p:spPr>
                <a:xfrm>
                  <a:off x="1466778" y="1126413"/>
                  <a:ext cx="401587" cy="54760"/>
                </a:xfrm>
                <a:prstGeom prst="roundRect">
                  <a:avLst>
                    <a:gd name="adj" fmla="val 50000"/>
                  </a:avLst>
                </a:prstGeom>
                <a:solidFill>
                  <a:srgbClr val="634A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0" name="圆角矩形 119"/>
                <p:cNvSpPr/>
                <p:nvPr/>
              </p:nvSpPr>
              <p:spPr>
                <a:xfrm>
                  <a:off x="1606421" y="1592327"/>
                  <a:ext cx="271528" cy="54760"/>
                </a:xfrm>
                <a:prstGeom prst="roundRect">
                  <a:avLst>
                    <a:gd name="adj" fmla="val 50000"/>
                  </a:avLst>
                </a:prstGeom>
                <a:solidFill>
                  <a:srgbClr val="FFAC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1" name="圆角矩形 120"/>
                <p:cNvSpPr/>
                <p:nvPr/>
              </p:nvSpPr>
              <p:spPr>
                <a:xfrm>
                  <a:off x="1466778" y="2078321"/>
                  <a:ext cx="411171" cy="54760"/>
                </a:xfrm>
                <a:prstGeom prst="roundRect">
                  <a:avLst>
                    <a:gd name="adj" fmla="val 50000"/>
                  </a:avLst>
                </a:prstGeom>
                <a:solidFill>
                  <a:srgbClr val="BCC70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2" name="圆角矩形 121"/>
                <p:cNvSpPr/>
                <p:nvPr/>
              </p:nvSpPr>
              <p:spPr>
                <a:xfrm>
                  <a:off x="1464040" y="2473503"/>
                  <a:ext cx="403869" cy="58867"/>
                </a:xfrm>
                <a:prstGeom prst="roundRect">
                  <a:avLst>
                    <a:gd name="adj" fmla="val 50000"/>
                  </a:avLst>
                </a:prstGeom>
                <a:solidFill>
                  <a:srgbClr val="A3AA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7" name="TextBox 136"/>
                <p:cNvSpPr txBox="1"/>
                <p:nvPr/>
              </p:nvSpPr>
              <p:spPr>
                <a:xfrm>
                  <a:off x="1845546" y="2410780"/>
                  <a:ext cx="594590" cy="381850"/>
                </a:xfrm>
                <a:prstGeom prst="rect">
                  <a:avLst/>
                </a:prstGeom>
                <a:noFill/>
              </p:spPr>
              <p:txBody>
                <a:bodyPr wrap="square" rtlCol="0">
                  <a:spAutoFit/>
                </a:bodyPr>
                <a:lstStyle/>
                <a:p>
                  <a:r>
                    <a:rPr lang="en-US" altLang="zh-CN" sz="1400" dirty="0" smtClean="0">
                      <a:solidFill>
                        <a:srgbClr val="A3AA01"/>
                      </a:solidFill>
                      <a:latin typeface="方正大黑简体" panose="03000509000000000000" pitchFamily="2" charset="-122"/>
                      <a:ea typeface="方正大黑简体" panose="03000509000000000000" pitchFamily="2" charset="-122"/>
                    </a:rPr>
                    <a:t>10%</a:t>
                  </a:r>
                  <a:endParaRPr lang="en-US" altLang="zh-CN" sz="1400" dirty="0" smtClean="0">
                    <a:solidFill>
                      <a:srgbClr val="A3AA01"/>
                    </a:solidFill>
                    <a:latin typeface="方正大黑简体" panose="03000509000000000000" pitchFamily="2" charset="-122"/>
                    <a:ea typeface="方正大黑简体" panose="03000509000000000000" pitchFamily="2" charset="-122"/>
                  </a:endParaRPr>
                </a:p>
                <a:p>
                  <a:r>
                    <a:rPr lang="zh-CN" altLang="en-US" sz="1400" dirty="0">
                      <a:solidFill>
                        <a:srgbClr val="A3AA01"/>
                      </a:solidFill>
                      <a:latin typeface="方正大黑简体" panose="03000509000000000000" pitchFamily="2" charset="-122"/>
                      <a:ea typeface="方正大黑简体" panose="03000509000000000000" pitchFamily="2" charset="-122"/>
                    </a:rPr>
                    <a:t>大学</a:t>
                  </a:r>
                  <a:endParaRPr lang="zh-CN" altLang="en-US" sz="1400" dirty="0">
                    <a:solidFill>
                      <a:srgbClr val="A3AA01"/>
                    </a:solidFill>
                    <a:latin typeface="方正大黑简体" panose="03000509000000000000" pitchFamily="2" charset="-122"/>
                    <a:ea typeface="方正大黑简体" panose="03000509000000000000" pitchFamily="2" charset="-122"/>
                  </a:endParaRPr>
                </a:p>
              </p:txBody>
            </p:sp>
            <p:sp>
              <p:nvSpPr>
                <p:cNvPr id="135" name="TextBox 134"/>
                <p:cNvSpPr txBox="1"/>
                <p:nvPr/>
              </p:nvSpPr>
              <p:spPr>
                <a:xfrm>
                  <a:off x="1845546" y="1506378"/>
                  <a:ext cx="594590" cy="381850"/>
                </a:xfrm>
                <a:prstGeom prst="rect">
                  <a:avLst/>
                </a:prstGeom>
                <a:noFill/>
              </p:spPr>
              <p:txBody>
                <a:bodyPr wrap="square" rtlCol="0">
                  <a:spAutoFit/>
                </a:bodyPr>
                <a:lstStyle/>
                <a:p>
                  <a:r>
                    <a:rPr lang="en-US" altLang="zh-CN" sz="1400" dirty="0" smtClean="0">
                      <a:solidFill>
                        <a:srgbClr val="FFAC01"/>
                      </a:solidFill>
                      <a:latin typeface="方正大黑简体" panose="03000509000000000000" pitchFamily="2" charset="-122"/>
                      <a:ea typeface="方正大黑简体" panose="03000509000000000000" pitchFamily="2" charset="-122"/>
                    </a:rPr>
                    <a:t>40%</a:t>
                  </a:r>
                  <a:endParaRPr lang="en-US" altLang="zh-CN" sz="1400" dirty="0" smtClean="0">
                    <a:solidFill>
                      <a:srgbClr val="FFAC01"/>
                    </a:solidFill>
                    <a:latin typeface="方正大黑简体" panose="03000509000000000000" pitchFamily="2" charset="-122"/>
                    <a:ea typeface="方正大黑简体" panose="03000509000000000000" pitchFamily="2" charset="-122"/>
                  </a:endParaRPr>
                </a:p>
                <a:p>
                  <a:r>
                    <a:rPr lang="zh-CN" altLang="en-US" sz="1400" dirty="0">
                      <a:solidFill>
                        <a:srgbClr val="FFAC01"/>
                      </a:solidFill>
                      <a:latin typeface="方正大黑简体" panose="03000509000000000000" pitchFamily="2" charset="-122"/>
                      <a:ea typeface="方正大黑简体" panose="03000509000000000000" pitchFamily="2" charset="-122"/>
                    </a:rPr>
                    <a:t>小学</a:t>
                  </a:r>
                  <a:endParaRPr lang="zh-CN" altLang="en-US" sz="1400" dirty="0">
                    <a:solidFill>
                      <a:srgbClr val="FFAC01"/>
                    </a:solidFill>
                    <a:latin typeface="方正大黑简体" panose="03000509000000000000" pitchFamily="2" charset="-122"/>
                    <a:ea typeface="方正大黑简体" panose="03000509000000000000" pitchFamily="2" charset="-122"/>
                  </a:endParaRPr>
                </a:p>
              </p:txBody>
            </p:sp>
            <p:sp>
              <p:nvSpPr>
                <p:cNvPr id="133" name="TextBox 132"/>
                <p:cNvSpPr txBox="1"/>
                <p:nvPr/>
              </p:nvSpPr>
              <p:spPr>
                <a:xfrm>
                  <a:off x="1845546" y="1983222"/>
                  <a:ext cx="594590" cy="381850"/>
                </a:xfrm>
                <a:prstGeom prst="rect">
                  <a:avLst/>
                </a:prstGeom>
                <a:noFill/>
              </p:spPr>
              <p:txBody>
                <a:bodyPr wrap="square" rtlCol="0">
                  <a:spAutoFit/>
                </a:bodyPr>
                <a:lstStyle/>
                <a:p>
                  <a:r>
                    <a:rPr lang="en-US" altLang="zh-CN" sz="1400" dirty="0">
                      <a:solidFill>
                        <a:srgbClr val="BCC702"/>
                      </a:solidFill>
                      <a:latin typeface="方正大黑简体" panose="03000509000000000000" pitchFamily="2" charset="-122"/>
                      <a:ea typeface="方正大黑简体" panose="03000509000000000000" pitchFamily="2" charset="-122"/>
                    </a:rPr>
                    <a:t>30</a:t>
                  </a:r>
                  <a:r>
                    <a:rPr lang="en-US" altLang="zh-CN" sz="1400" dirty="0" smtClean="0">
                      <a:solidFill>
                        <a:srgbClr val="BCC702"/>
                      </a:solidFill>
                      <a:latin typeface="方正大黑简体" panose="03000509000000000000" pitchFamily="2" charset="-122"/>
                      <a:ea typeface="方正大黑简体" panose="03000509000000000000" pitchFamily="2" charset="-122"/>
                    </a:rPr>
                    <a:t>%</a:t>
                  </a:r>
                  <a:endParaRPr lang="en-US" altLang="zh-CN" sz="1400" dirty="0" smtClean="0">
                    <a:solidFill>
                      <a:srgbClr val="BCC702"/>
                    </a:solidFill>
                    <a:latin typeface="方正大黑简体" panose="03000509000000000000" pitchFamily="2" charset="-122"/>
                    <a:ea typeface="方正大黑简体" panose="03000509000000000000" pitchFamily="2" charset="-122"/>
                  </a:endParaRPr>
                </a:p>
                <a:p>
                  <a:r>
                    <a:rPr lang="zh-CN" altLang="en-US" sz="1400" dirty="0">
                      <a:solidFill>
                        <a:srgbClr val="BCC702"/>
                      </a:solidFill>
                      <a:latin typeface="方正大黑简体" panose="03000509000000000000" pitchFamily="2" charset="-122"/>
                      <a:ea typeface="方正大黑简体" panose="03000509000000000000" pitchFamily="2" charset="-122"/>
                    </a:rPr>
                    <a:t>中学</a:t>
                  </a:r>
                  <a:endParaRPr lang="zh-CN" altLang="en-US" sz="1400" dirty="0">
                    <a:solidFill>
                      <a:srgbClr val="BCC702"/>
                    </a:solidFill>
                    <a:latin typeface="方正大黑简体" panose="03000509000000000000" pitchFamily="2" charset="-122"/>
                    <a:ea typeface="方正大黑简体" panose="03000509000000000000" pitchFamily="2" charset="-122"/>
                  </a:endParaRPr>
                </a:p>
              </p:txBody>
            </p:sp>
            <p:sp>
              <p:nvSpPr>
                <p:cNvPr id="131" name="TextBox 130"/>
                <p:cNvSpPr txBox="1"/>
                <p:nvPr/>
              </p:nvSpPr>
              <p:spPr>
                <a:xfrm>
                  <a:off x="1839159" y="1032409"/>
                  <a:ext cx="818234" cy="381850"/>
                </a:xfrm>
                <a:prstGeom prst="rect">
                  <a:avLst/>
                </a:prstGeom>
                <a:noFill/>
              </p:spPr>
              <p:txBody>
                <a:bodyPr wrap="square" rtlCol="0">
                  <a:spAutoFit/>
                </a:bodyPr>
                <a:lstStyle/>
                <a:p>
                  <a:r>
                    <a:rPr lang="en-US" altLang="zh-CN" sz="1400" dirty="0" smtClean="0">
                      <a:solidFill>
                        <a:srgbClr val="634A3D"/>
                      </a:solidFill>
                      <a:latin typeface="方正大黑简体" panose="03000509000000000000" pitchFamily="2" charset="-122"/>
                      <a:ea typeface="方正大黑简体" panose="03000509000000000000" pitchFamily="2" charset="-122"/>
                      <a:sym typeface="+mn-ea"/>
                    </a:rPr>
                    <a:t>20%</a:t>
                  </a:r>
                  <a:endParaRPr lang="en-US" altLang="zh-CN" sz="1400" dirty="0" smtClean="0">
                    <a:solidFill>
                      <a:srgbClr val="634A3D"/>
                    </a:solidFill>
                    <a:latin typeface="方正大黑简体" panose="03000509000000000000" pitchFamily="2" charset="-122"/>
                    <a:ea typeface="方正大黑简体" panose="03000509000000000000" pitchFamily="2" charset="-122"/>
                    <a:sym typeface="+mn-ea"/>
                  </a:endParaRPr>
                </a:p>
                <a:p>
                  <a:r>
                    <a:rPr lang="zh-CN" altLang="en-US" sz="1400" dirty="0" smtClean="0">
                      <a:solidFill>
                        <a:srgbClr val="634A3D"/>
                      </a:solidFill>
                      <a:latin typeface="方正大黑简体" panose="03000509000000000000" pitchFamily="2" charset="-122"/>
                      <a:ea typeface="方正大黑简体" panose="03000509000000000000" pitchFamily="2" charset="-122"/>
                      <a:sym typeface="+mn-ea"/>
                    </a:rPr>
                    <a:t>学龄前</a:t>
                  </a:r>
                  <a:endParaRPr lang="en-US" altLang="zh-CN" sz="1400" dirty="0" smtClean="0">
                    <a:solidFill>
                      <a:srgbClr val="634A3D"/>
                    </a:solidFill>
                    <a:latin typeface="方正大黑简体" panose="03000509000000000000" pitchFamily="2" charset="-122"/>
                    <a:ea typeface="方正大黑简体" panose="03000509000000000000" pitchFamily="2" charset="-122"/>
                    <a:sym typeface="+mn-ea"/>
                  </a:endParaRPr>
                </a:p>
              </p:txBody>
            </p:sp>
            <p:sp>
              <p:nvSpPr>
                <p:cNvPr id="129" name="椭圆 46"/>
                <p:cNvSpPr/>
                <p:nvPr/>
              </p:nvSpPr>
              <p:spPr>
                <a:xfrm>
                  <a:off x="3015008" y="1032289"/>
                  <a:ext cx="683184" cy="1657936"/>
                </a:xfrm>
                <a:custGeom>
                  <a:avLst/>
                  <a:gdLst/>
                  <a:ahLst/>
                  <a:cxnLst/>
                  <a:rect l="l" t="t" r="r" b="b"/>
                  <a:pathLst>
                    <a:path w="655657" h="1589887">
                      <a:moveTo>
                        <a:pt x="326952" y="361162"/>
                      </a:moveTo>
                      <a:cubicBezTo>
                        <a:pt x="426171" y="359971"/>
                        <a:pt x="596034" y="423074"/>
                        <a:pt x="626990" y="570712"/>
                      </a:cubicBezTo>
                      <a:lnTo>
                        <a:pt x="655565" y="889799"/>
                      </a:lnTo>
                      <a:cubicBezTo>
                        <a:pt x="657152" y="925518"/>
                        <a:pt x="638102" y="953299"/>
                        <a:pt x="622227" y="956474"/>
                      </a:cubicBezTo>
                      <a:cubicBezTo>
                        <a:pt x="606352" y="959649"/>
                        <a:pt x="562696" y="947742"/>
                        <a:pt x="560315" y="908849"/>
                      </a:cubicBezTo>
                      <a:lnTo>
                        <a:pt x="536502" y="565949"/>
                      </a:lnTo>
                      <a:cubicBezTo>
                        <a:pt x="533328" y="547692"/>
                        <a:pt x="530947" y="515151"/>
                        <a:pt x="512690" y="513562"/>
                      </a:cubicBezTo>
                      <a:cubicBezTo>
                        <a:pt x="494433" y="511973"/>
                        <a:pt x="490465" y="541343"/>
                        <a:pt x="493640" y="565949"/>
                      </a:cubicBezTo>
                      <a:cubicBezTo>
                        <a:pt x="495227" y="880274"/>
                        <a:pt x="496815" y="1194599"/>
                        <a:pt x="498402" y="1508924"/>
                      </a:cubicBezTo>
                      <a:cubicBezTo>
                        <a:pt x="497608" y="1555755"/>
                        <a:pt x="457127" y="1588300"/>
                        <a:pt x="422202" y="1587506"/>
                      </a:cubicBezTo>
                      <a:cubicBezTo>
                        <a:pt x="387277" y="1586712"/>
                        <a:pt x="357114" y="1550200"/>
                        <a:pt x="355527" y="1508924"/>
                      </a:cubicBezTo>
                      <a:cubicBezTo>
                        <a:pt x="357115" y="1327949"/>
                        <a:pt x="361083" y="1156499"/>
                        <a:pt x="362671" y="975524"/>
                      </a:cubicBezTo>
                      <a:cubicBezTo>
                        <a:pt x="357909" y="952505"/>
                        <a:pt x="337668" y="942187"/>
                        <a:pt x="326952" y="942187"/>
                      </a:cubicBezTo>
                      <a:cubicBezTo>
                        <a:pt x="316236" y="942187"/>
                        <a:pt x="297583" y="961237"/>
                        <a:pt x="298377" y="975524"/>
                      </a:cubicBezTo>
                      <a:lnTo>
                        <a:pt x="288852" y="1542262"/>
                      </a:lnTo>
                      <a:cubicBezTo>
                        <a:pt x="285677" y="1575600"/>
                        <a:pt x="257102" y="1591475"/>
                        <a:pt x="222177" y="1589887"/>
                      </a:cubicBezTo>
                      <a:cubicBezTo>
                        <a:pt x="187252" y="1588299"/>
                        <a:pt x="161852" y="1570043"/>
                        <a:pt x="160265" y="1542262"/>
                      </a:cubicBezTo>
                      <a:cubicBezTo>
                        <a:pt x="161852" y="1219999"/>
                        <a:pt x="163440" y="897737"/>
                        <a:pt x="165027" y="575474"/>
                      </a:cubicBezTo>
                      <a:cubicBezTo>
                        <a:pt x="166615" y="546105"/>
                        <a:pt x="149153" y="538962"/>
                        <a:pt x="141215" y="537374"/>
                      </a:cubicBezTo>
                      <a:cubicBezTo>
                        <a:pt x="133277" y="535786"/>
                        <a:pt x="115815" y="542930"/>
                        <a:pt x="117402" y="565949"/>
                      </a:cubicBezTo>
                      <a:lnTo>
                        <a:pt x="93590" y="889799"/>
                      </a:lnTo>
                      <a:cubicBezTo>
                        <a:pt x="90415" y="955680"/>
                        <a:pt x="56680" y="960442"/>
                        <a:pt x="41202" y="961236"/>
                      </a:cubicBezTo>
                      <a:cubicBezTo>
                        <a:pt x="25724" y="962030"/>
                        <a:pt x="-867" y="940600"/>
                        <a:pt x="721" y="894562"/>
                      </a:cubicBezTo>
                      <a:cubicBezTo>
                        <a:pt x="-3248" y="788992"/>
                        <a:pt x="9452" y="728668"/>
                        <a:pt x="31677" y="577855"/>
                      </a:cubicBezTo>
                      <a:cubicBezTo>
                        <a:pt x="83271" y="419900"/>
                        <a:pt x="227733" y="362353"/>
                        <a:pt x="326952" y="361162"/>
                      </a:cubicBezTo>
                      <a:close/>
                      <a:moveTo>
                        <a:pt x="331904" y="0"/>
                      </a:moveTo>
                      <a:cubicBezTo>
                        <a:pt x="415987" y="0"/>
                        <a:pt x="484149" y="68162"/>
                        <a:pt x="484149" y="152245"/>
                      </a:cubicBezTo>
                      <a:cubicBezTo>
                        <a:pt x="484149" y="236328"/>
                        <a:pt x="415987" y="304490"/>
                        <a:pt x="331904" y="304490"/>
                      </a:cubicBezTo>
                      <a:cubicBezTo>
                        <a:pt x="247821" y="304490"/>
                        <a:pt x="179659" y="236328"/>
                        <a:pt x="179659" y="152245"/>
                      </a:cubicBezTo>
                      <a:cubicBezTo>
                        <a:pt x="179659" y="68162"/>
                        <a:pt x="247821" y="0"/>
                        <a:pt x="331904" y="0"/>
                      </a:cubicBez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0" name="椭圆 51"/>
                <p:cNvSpPr/>
                <p:nvPr/>
              </p:nvSpPr>
              <p:spPr>
                <a:xfrm>
                  <a:off x="3595904" y="883927"/>
                  <a:ext cx="148792" cy="186448"/>
                </a:xfrm>
                <a:custGeom>
                  <a:avLst/>
                  <a:gdLst>
                    <a:gd name="connsiteX0" fmla="*/ 135015 w 270030"/>
                    <a:gd name="connsiteY0" fmla="*/ 0 h 338368"/>
                    <a:gd name="connsiteX1" fmla="*/ 270030 w 270030"/>
                    <a:gd name="connsiteY1" fmla="*/ 135015 h 338368"/>
                    <a:gd name="connsiteX2" fmla="*/ 261121 w 270030"/>
                    <a:gd name="connsiteY2" fmla="*/ 179145 h 338368"/>
                    <a:gd name="connsiteX3" fmla="*/ 235404 w 270030"/>
                    <a:gd name="connsiteY3" fmla="*/ 223189 h 338368"/>
                    <a:gd name="connsiteX4" fmla="*/ 221769 w 270030"/>
                    <a:gd name="connsiteY4" fmla="*/ 236362 h 338368"/>
                    <a:gd name="connsiteX5" fmla="*/ 116178 w 270030"/>
                    <a:gd name="connsiteY5" fmla="*/ 338368 h 338368"/>
                    <a:gd name="connsiteX6" fmla="*/ 152171 w 270030"/>
                    <a:gd name="connsiteY6" fmla="*/ 266567 h 338368"/>
                    <a:gd name="connsiteX7" fmla="*/ 135015 w 270030"/>
                    <a:gd name="connsiteY7" fmla="*/ 270030 h 338368"/>
                    <a:gd name="connsiteX8" fmla="*/ 0 w 270030"/>
                    <a:gd name="connsiteY8" fmla="*/ 135015 h 338368"/>
                    <a:gd name="connsiteX9" fmla="*/ 135015 w 270030"/>
                    <a:gd name="connsiteY9" fmla="*/ 0 h 338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0030" h="338368">
                      <a:moveTo>
                        <a:pt x="135015" y="0"/>
                      </a:moveTo>
                      <a:cubicBezTo>
                        <a:pt x="209582" y="0"/>
                        <a:pt x="270030" y="60448"/>
                        <a:pt x="270030" y="135015"/>
                      </a:cubicBezTo>
                      <a:lnTo>
                        <a:pt x="261121" y="179145"/>
                      </a:lnTo>
                      <a:lnTo>
                        <a:pt x="235404" y="223189"/>
                      </a:lnTo>
                      <a:cubicBezTo>
                        <a:pt x="232235" y="228920"/>
                        <a:pt x="227675" y="233422"/>
                        <a:pt x="221769" y="236362"/>
                      </a:cubicBezTo>
                      <a:lnTo>
                        <a:pt x="116178" y="338368"/>
                      </a:lnTo>
                      <a:lnTo>
                        <a:pt x="152171" y="266567"/>
                      </a:lnTo>
                      <a:cubicBezTo>
                        <a:pt x="146758" y="269650"/>
                        <a:pt x="140931" y="270030"/>
                        <a:pt x="135015" y="270030"/>
                      </a:cubicBezTo>
                      <a:cubicBezTo>
                        <a:pt x="60448" y="270030"/>
                        <a:pt x="0" y="209582"/>
                        <a:pt x="0" y="135015"/>
                      </a:cubicBezTo>
                      <a:cubicBezTo>
                        <a:pt x="0" y="60448"/>
                        <a:pt x="60448" y="0"/>
                        <a:pt x="135015" y="0"/>
                      </a:cubicBez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13" name="TextBox 112"/>
              <p:cNvSpPr txBox="1"/>
              <p:nvPr/>
            </p:nvSpPr>
            <p:spPr>
              <a:xfrm>
                <a:off x="4058520" y="1180941"/>
                <a:ext cx="679533" cy="1327649"/>
              </a:xfrm>
              <a:prstGeom prst="rect">
                <a:avLst/>
              </a:prstGeom>
              <a:noFill/>
              <a:ln>
                <a:solidFill>
                  <a:schemeClr val="accent1"/>
                </a:solidFill>
              </a:ln>
            </p:spPr>
            <p:txBody>
              <a:bodyPr wrap="square" rtlCol="0">
                <a:spAutoFit/>
              </a:bodyPr>
              <a:lstStyle/>
              <a:p>
                <a:pPr algn="ctr"/>
                <a:r>
                  <a:rPr lang="zh-CN" altLang="en-US" sz="1400" dirty="0" smtClean="0">
                    <a:solidFill>
                      <a:schemeClr val="tx2">
                        <a:lumMod val="60000"/>
                        <a:lumOff val="40000"/>
                      </a:schemeClr>
                    </a:solidFill>
                    <a:latin typeface="方正大黑简体" panose="03000509000000000000" pitchFamily="2" charset="-122"/>
                    <a:ea typeface="方正大黑简体" panose="03000509000000000000" pitchFamily="2" charset="-122"/>
                  </a:rPr>
                  <a:t>在校</a:t>
                </a:r>
                <a:endParaRPr lang="zh-CN" altLang="en-US" sz="1400" dirty="0" smtClean="0">
                  <a:solidFill>
                    <a:schemeClr val="tx2">
                      <a:lumMod val="60000"/>
                      <a:lumOff val="40000"/>
                    </a:schemeClr>
                  </a:solidFill>
                  <a:latin typeface="方正大黑简体" panose="03000509000000000000" pitchFamily="2" charset="-122"/>
                  <a:ea typeface="方正大黑简体" panose="03000509000000000000" pitchFamily="2" charset="-122"/>
                </a:endParaRPr>
              </a:p>
              <a:p>
                <a:pPr algn="ctr"/>
                <a:r>
                  <a:rPr lang="zh-CN" altLang="en-US" sz="1400" dirty="0" smtClean="0">
                    <a:solidFill>
                      <a:schemeClr val="tx2">
                        <a:lumMod val="60000"/>
                        <a:lumOff val="40000"/>
                      </a:schemeClr>
                    </a:solidFill>
                    <a:latin typeface="方正大黑简体" panose="03000509000000000000" pitchFamily="2" charset="-122"/>
                    <a:ea typeface="方正大黑简体" panose="03000509000000000000" pitchFamily="2" charset="-122"/>
                  </a:rPr>
                  <a:t>学生数</a:t>
                </a:r>
                <a:endParaRPr lang="zh-CN" altLang="en-US" sz="1400" dirty="0" smtClean="0">
                  <a:solidFill>
                    <a:schemeClr val="tx2">
                      <a:lumMod val="60000"/>
                      <a:lumOff val="40000"/>
                    </a:schemeClr>
                  </a:solidFill>
                  <a:latin typeface="方正大黑简体" panose="03000509000000000000" pitchFamily="2" charset="-122"/>
                  <a:ea typeface="方正大黑简体" panose="03000509000000000000" pitchFamily="2" charset="-122"/>
                </a:endParaRPr>
              </a:p>
              <a:p>
                <a:pPr algn="ctr"/>
                <a:endParaRPr lang="zh-CN" altLang="en-US" sz="1400" dirty="0" smtClean="0">
                  <a:solidFill>
                    <a:schemeClr val="tx2">
                      <a:lumMod val="60000"/>
                      <a:lumOff val="40000"/>
                    </a:schemeClr>
                  </a:solidFill>
                  <a:latin typeface="方正大黑简体" panose="03000509000000000000" pitchFamily="2" charset="-122"/>
                  <a:ea typeface="方正大黑简体" panose="03000509000000000000" pitchFamily="2" charset="-122"/>
                </a:endParaRPr>
              </a:p>
              <a:p>
                <a:pPr algn="ctr"/>
                <a:r>
                  <a:rPr lang="zh-CN" altLang="en-US" sz="1400" dirty="0" smtClean="0">
                    <a:solidFill>
                      <a:schemeClr val="tx2">
                        <a:lumMod val="60000"/>
                        <a:lumOff val="40000"/>
                      </a:schemeClr>
                    </a:solidFill>
                    <a:latin typeface="方正大黑简体" panose="03000509000000000000" pitchFamily="2" charset="-122"/>
                    <a:ea typeface="方正大黑简体" panose="03000509000000000000" pitchFamily="2" charset="-122"/>
                  </a:rPr>
                  <a:t>约2.5亿</a:t>
                </a:r>
                <a:endParaRPr lang="zh-CN" altLang="en-US" sz="1400" dirty="0" smtClean="0">
                  <a:solidFill>
                    <a:schemeClr val="tx2">
                      <a:lumMod val="60000"/>
                      <a:lumOff val="40000"/>
                    </a:schemeClr>
                  </a:solidFill>
                  <a:latin typeface="方正大黑简体" panose="03000509000000000000" pitchFamily="2" charset="-122"/>
                  <a:ea typeface="方正大黑简体" panose="03000509000000000000" pitchFamily="2" charset="-122"/>
                </a:endParaRPr>
              </a:p>
              <a:p>
                <a:pPr algn="ctr"/>
                <a:endParaRPr lang="zh-CN" altLang="en-US" sz="1400" dirty="0" smtClean="0">
                  <a:solidFill>
                    <a:schemeClr val="tx2">
                      <a:lumMod val="60000"/>
                      <a:lumOff val="40000"/>
                    </a:schemeClr>
                  </a:solidFill>
                  <a:latin typeface="方正大黑简体" panose="03000509000000000000" pitchFamily="2" charset="-122"/>
                  <a:ea typeface="方正大黑简体" panose="03000509000000000000" pitchFamily="2" charset="-122"/>
                </a:endParaRPr>
              </a:p>
              <a:p>
                <a:pPr algn="ctr"/>
                <a:r>
                  <a:rPr lang="zh-CN" altLang="en-US" sz="1400" dirty="0" smtClean="0">
                    <a:solidFill>
                      <a:schemeClr val="tx2">
                        <a:lumMod val="60000"/>
                        <a:lumOff val="40000"/>
                      </a:schemeClr>
                    </a:solidFill>
                    <a:latin typeface="方正大黑简体" panose="03000509000000000000" pitchFamily="2" charset="-122"/>
                    <a:ea typeface="方正大黑简体" panose="03000509000000000000" pitchFamily="2" charset="-122"/>
                  </a:rPr>
                  <a:t>占全国总人口的20%</a:t>
                </a:r>
                <a:endParaRPr lang="zh-CN" altLang="en-US" sz="1400" dirty="0" smtClean="0">
                  <a:solidFill>
                    <a:schemeClr val="tx2">
                      <a:lumMod val="60000"/>
                      <a:lumOff val="40000"/>
                    </a:schemeClr>
                  </a:solidFill>
                  <a:latin typeface="方正大黑简体" panose="03000509000000000000" pitchFamily="2" charset="-122"/>
                  <a:ea typeface="方正大黑简体" panose="03000509000000000000" pitchFamily="2" charset="-122"/>
                </a:endParaRPr>
              </a:p>
            </p:txBody>
          </p:sp>
        </p:grpSp>
        <p:grpSp>
          <p:nvGrpSpPr>
            <p:cNvPr id="7" name="组合 6"/>
            <p:cNvGrpSpPr/>
            <p:nvPr/>
          </p:nvGrpSpPr>
          <p:grpSpPr>
            <a:xfrm>
              <a:off x="4819" y="4241"/>
              <a:ext cx="871" cy="392"/>
              <a:chOff x="7033344" y="2198346"/>
              <a:chExt cx="552965" cy="248692"/>
            </a:xfrm>
          </p:grpSpPr>
          <p:sp>
            <p:nvSpPr>
              <p:cNvPr id="8" name="直角三角形 7"/>
              <p:cNvSpPr/>
              <p:nvPr/>
            </p:nvSpPr>
            <p:spPr>
              <a:xfrm rot="6324514">
                <a:off x="7033344" y="2298093"/>
                <a:ext cx="148945" cy="148945"/>
              </a:xfrm>
              <a:prstGeom prst="rtTriangle">
                <a:avLst/>
              </a:prstGeom>
              <a:solidFill>
                <a:srgbClr val="DD7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直角三角形 8"/>
              <p:cNvSpPr/>
              <p:nvPr/>
            </p:nvSpPr>
            <p:spPr>
              <a:xfrm rot="20680287" flipH="1" flipV="1">
                <a:off x="7296245" y="2236432"/>
                <a:ext cx="89106" cy="89103"/>
              </a:xfrm>
              <a:prstGeom prst="rtTriangle">
                <a:avLst/>
              </a:prstGeom>
              <a:solidFill>
                <a:srgbClr val="5DA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直角三角形 9"/>
              <p:cNvSpPr/>
              <p:nvPr/>
            </p:nvSpPr>
            <p:spPr>
              <a:xfrm rot="7225362" flipH="1" flipV="1">
                <a:off x="7237674" y="2371949"/>
                <a:ext cx="62886" cy="62886"/>
              </a:xfrm>
              <a:prstGeom prst="rtTriangle">
                <a:avLst/>
              </a:prstGeom>
              <a:solidFill>
                <a:srgbClr val="4A4C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直角三角形 10"/>
              <p:cNvSpPr/>
              <p:nvPr/>
            </p:nvSpPr>
            <p:spPr>
              <a:xfrm rot="5588487" flipH="1" flipV="1">
                <a:off x="7540588" y="2198347"/>
                <a:ext cx="45722" cy="45720"/>
              </a:xfrm>
              <a:prstGeom prst="rtTriangle">
                <a:avLst/>
              </a:prstGeom>
              <a:solidFill>
                <a:srgbClr val="EDB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
        <p:nvSpPr>
          <p:cNvPr id="12" name="文本框 11"/>
          <p:cNvSpPr txBox="1"/>
          <p:nvPr/>
        </p:nvSpPr>
        <p:spPr>
          <a:xfrm>
            <a:off x="1260475" y="4227830"/>
            <a:ext cx="6627495" cy="829945"/>
          </a:xfrm>
          <a:prstGeom prst="rect">
            <a:avLst/>
          </a:prstGeom>
          <a:noFill/>
        </p:spPr>
        <p:txBody>
          <a:bodyPr wrap="square" rtlCol="0" anchor="t">
            <a:spAutoFit/>
          </a:bodyPr>
          <a:p>
            <a:pPr marL="285750" indent="-285750">
              <a:buFont typeface="Arial" panose="020B0604020202020204" pitchFamily="34" charset="0"/>
              <a:buChar char="•"/>
            </a:pPr>
            <a:r>
              <a:rPr lang="zh-CN" sz="1600">
                <a:ea typeface="宋体" panose="02010600030101010101" pitchFamily="2" charset="-122"/>
              </a:rPr>
              <a:t>寄宿学生的比例在逐步提高</a:t>
            </a:r>
            <a:endParaRPr lang="zh-CN" sz="1600">
              <a:ea typeface="宋体" panose="02010600030101010101" pitchFamily="2" charset="-122"/>
            </a:endParaRPr>
          </a:p>
          <a:p>
            <a:pPr marL="285750" indent="-285750">
              <a:buFont typeface="Arial" panose="020B0604020202020204" pitchFamily="34" charset="0"/>
              <a:buChar char="•"/>
            </a:pPr>
            <a:r>
              <a:rPr lang="zh-CN" sz="1600">
                <a:ea typeface="宋体" panose="02010600030101010101" pitchFamily="2" charset="-122"/>
              </a:rPr>
              <a:t>各类课外补习培训机构、职业培训机构就读的学生数也在增加。</a:t>
            </a:r>
            <a:endParaRPr lang="zh-CN" sz="1600">
              <a:ea typeface="宋体" panose="02010600030101010101" pitchFamily="2" charset="-122"/>
            </a:endParaRPr>
          </a:p>
          <a:p>
            <a:pPr marL="285750" indent="-285750">
              <a:buFont typeface="Arial" panose="020B0604020202020204" pitchFamily="34" charset="0"/>
              <a:buChar char="•"/>
            </a:pPr>
            <a:r>
              <a:rPr lang="zh-CN" sz="1600">
                <a:ea typeface="宋体" panose="02010600030101010101" pitchFamily="2" charset="-122"/>
              </a:rPr>
              <a:t>学生人群的年龄一般在3-24岁之间。</a:t>
            </a:r>
            <a:endParaRPr lang="zh-CN" sz="1600">
              <a:ea typeface="宋体" panose="02010600030101010101" pitchFamily="2" charset="-122"/>
            </a:endParaRPr>
          </a:p>
        </p:txBody>
      </p:sp>
      <p:sp>
        <p:nvSpPr>
          <p:cNvPr id="13" name="圆角矩形 12"/>
          <p:cNvSpPr/>
          <p:nvPr/>
        </p:nvSpPr>
        <p:spPr>
          <a:xfrm>
            <a:off x="5796280" y="2762250"/>
            <a:ext cx="574040" cy="76200"/>
          </a:xfrm>
          <a:prstGeom prst="roundRect">
            <a:avLst>
              <a:gd name="adj" fmla="val 50000"/>
            </a:avLst>
          </a:prstGeom>
          <a:solidFill>
            <a:srgbClr val="558ED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13" name="AutoShape 12"/>
          <p:cNvSpPr>
            <a:spLocks noChangeArrowheads="1"/>
          </p:cNvSpPr>
          <p:nvPr/>
        </p:nvSpPr>
        <p:spPr bwMode="auto">
          <a:xfrm>
            <a:off x="-36195" y="990600"/>
            <a:ext cx="1016635" cy="481330"/>
          </a:xfrm>
          <a:prstGeom prst="homePlate">
            <a:avLst>
              <a:gd name="adj" fmla="val 63872"/>
            </a:avLst>
          </a:prstGeom>
          <a:solidFill>
            <a:srgbClr val="C00000"/>
          </a:solidFill>
          <a:ln w="9525">
            <a:noFill/>
            <a:miter lim="800000"/>
          </a:ln>
        </p:spPr>
        <p:txBody>
          <a:bodyPr wrap="none" lIns="91472" tIns="45736" rIns="91472" bIns="45736" anchor="ctr"/>
          <a:p>
            <a:pPr algn="ctr"/>
            <a:r>
              <a:rPr lang="zh-CN" altLang="en-US" sz="1400" b="1" dirty="0">
                <a:solidFill>
                  <a:prstClr val="white"/>
                </a:solidFill>
                <a:latin typeface="微软雅黑" panose="020B0503020204020204" pitchFamily="34" charset="-122"/>
                <a:ea typeface="微软雅黑" panose="020B0503020204020204" pitchFamily="34" charset="-122"/>
                <a:sym typeface="+mn-ea"/>
              </a:rPr>
              <a:t>《指南》</a:t>
            </a:r>
            <a:endParaRPr lang="zh-CN" altLang="en-US" sz="1400" b="1" dirty="0">
              <a:solidFill>
                <a:prstClr val="white"/>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756920" y="699770"/>
            <a:ext cx="8088630" cy="3461385"/>
          </a:xfrm>
          <a:prstGeom prst="rect">
            <a:avLst/>
          </a:prstGeom>
          <a:noFill/>
          <a:ln w="9525">
            <a:noFill/>
          </a:ln>
        </p:spPr>
        <p:txBody>
          <a:bodyPr wrap="square">
            <a:spAutoFit/>
          </a:bodyPr>
          <a:p>
            <a:pPr indent="0" algn="ctr"/>
            <a:r>
              <a:rPr lang="zh-CN" sz="2400" b="1">
                <a:ea typeface="宋体" panose="02010600030101010101" pitchFamily="2" charset="-122"/>
                <a:sym typeface="+mn-ea"/>
              </a:rPr>
              <a:t>第七章    </a:t>
            </a:r>
            <a:r>
              <a:rPr lang="zh-CN" sz="2400" b="1">
                <a:ea typeface="宋体" panose="02010600030101010101" pitchFamily="2" charset="-122"/>
              </a:rPr>
              <a:t>预防性治疗</a:t>
            </a:r>
            <a:endParaRPr lang="zh-CN" sz="2400" b="1">
              <a:ea typeface="宋体" panose="02010600030101010101" pitchFamily="2" charset="-122"/>
            </a:endParaRPr>
          </a:p>
          <a:p>
            <a:pPr indent="0">
              <a:lnSpc>
                <a:spcPct val="150000"/>
              </a:lnSpc>
            </a:pPr>
            <a:r>
              <a:rPr lang="zh-CN">
                <a:ea typeface="宋体" panose="02010600030101010101" pitchFamily="2" charset="-122"/>
                <a:sym typeface="+mn-ea"/>
              </a:rPr>
              <a:t> </a:t>
            </a:r>
            <a:r>
              <a:rPr lang="en-US" altLang="zh-CN">
                <a:ea typeface="宋体" panose="02010600030101010101" pitchFamily="2" charset="-122"/>
                <a:sym typeface="+mn-ea"/>
              </a:rPr>
              <a:t>        </a:t>
            </a:r>
            <a:r>
              <a:rPr lang="zh-CN">
                <a:ea typeface="宋体" panose="02010600030101010101" pitchFamily="2" charset="-122"/>
                <a:sym typeface="+mn-ea"/>
              </a:rPr>
              <a:t>二、工作步骤</a:t>
            </a:r>
            <a:r>
              <a:rPr lang="en-US" altLang="zh-CN" b="1">
                <a:latin typeface="楷体" panose="02010609060101010101" charset="-122"/>
                <a:ea typeface="楷体" panose="02010609060101010101" charset="-122"/>
                <a:cs typeface="楷体" panose="02010609060101010101" charset="-122"/>
                <a:sym typeface="+mn-ea"/>
              </a:rPr>
              <a:t>                         </a:t>
            </a:r>
            <a:r>
              <a:rPr lang="zh-CN" altLang="en-US">
                <a:solidFill>
                  <a:srgbClr val="FF0000"/>
                </a:solidFill>
                <a:ea typeface="宋体" panose="02010600030101010101" pitchFamily="2" charset="-122"/>
                <a:sym typeface="+mn-ea"/>
              </a:rPr>
              <a:t>《工作规范》未明确细则</a:t>
            </a:r>
            <a:endParaRPr lang="en-US" altLang="zh-CN" sz="1600" b="1">
              <a:latin typeface="楷体" panose="02010609060101010101" charset="-122"/>
              <a:ea typeface="楷体" panose="02010609060101010101" charset="-122"/>
              <a:cs typeface="楷体" panose="02010609060101010101" charset="-122"/>
              <a:sym typeface="+mn-ea"/>
            </a:endParaRPr>
          </a:p>
          <a:p>
            <a:pPr indent="0" algn="just">
              <a:lnSpc>
                <a:spcPct val="150000"/>
              </a:lnSpc>
              <a:spcBef>
                <a:spcPts val="0"/>
              </a:spcBef>
              <a:spcAft>
                <a:spcPts val="0"/>
              </a:spcAft>
            </a:pPr>
            <a:r>
              <a:rPr lang="en-US" altLang="zh-CN" sz="1600" b="1">
                <a:latin typeface="楷体" panose="02010609060101010101" charset="-122"/>
                <a:ea typeface="楷体" panose="02010609060101010101" charset="-122"/>
                <a:cs typeface="楷体" panose="02010609060101010101" charset="-122"/>
                <a:sym typeface="+mn-ea"/>
              </a:rPr>
              <a:t>    </a:t>
            </a:r>
            <a:r>
              <a:rPr sz="1600" b="1">
                <a:latin typeface="楷体" panose="02010609060101010101" charset="-122"/>
                <a:ea typeface="楷体" panose="02010609060101010101" charset="-122"/>
                <a:cs typeface="楷体" panose="02010609060101010101" charset="-122"/>
                <a:sym typeface="+mn-ea"/>
              </a:rPr>
              <a:t>（</a:t>
            </a:r>
            <a:r>
              <a:rPr lang="zh-CN" sz="1600" b="1">
                <a:latin typeface="楷体" panose="02010609060101010101" charset="-122"/>
                <a:ea typeface="楷体" panose="02010609060101010101" charset="-122"/>
                <a:cs typeface="楷体" panose="02010609060101010101" charset="-122"/>
                <a:sym typeface="+mn-ea"/>
              </a:rPr>
              <a:t>五</a:t>
            </a:r>
            <a:r>
              <a:rPr sz="1600" b="1">
                <a:latin typeface="楷体" panose="02010609060101010101" charset="-122"/>
                <a:ea typeface="楷体" panose="02010609060101010101" charset="-122"/>
                <a:cs typeface="楷体" panose="02010609060101010101" charset="-122"/>
                <a:sym typeface="+mn-ea"/>
              </a:rPr>
              <a:t>）治疗随访</a:t>
            </a:r>
            <a:endParaRPr sz="1600" b="1">
              <a:latin typeface="楷体" panose="02010609060101010101" charset="-122"/>
              <a:ea typeface="楷体" panose="02010609060101010101" charset="-122"/>
              <a:cs typeface="楷体" panose="02010609060101010101" charset="-122"/>
              <a:sym typeface="+mn-ea"/>
            </a:endParaRPr>
          </a:p>
          <a:p>
            <a:pPr indent="0" algn="just">
              <a:lnSpc>
                <a:spcPct val="150000"/>
              </a:lnSpc>
              <a:spcBef>
                <a:spcPts val="0"/>
              </a:spcBef>
              <a:spcAft>
                <a:spcPts val="0"/>
              </a:spcAft>
            </a:pPr>
            <a:r>
              <a:rPr lang="en-US" sz="1600">
                <a:latin typeface="宋体" panose="02010600030101010101" pitchFamily="2" charset="-122"/>
                <a:ea typeface="宋体" panose="02010600030101010101" pitchFamily="2" charset="-122"/>
                <a:cs typeface="宋体" panose="02010600030101010101" pitchFamily="2" charset="-122"/>
                <a:sym typeface="+mn-ea"/>
              </a:rPr>
              <a:t>    </a:t>
            </a:r>
            <a:r>
              <a:rPr sz="1600">
                <a:latin typeface="宋体" panose="02010600030101010101" pitchFamily="2" charset="-122"/>
                <a:ea typeface="宋体" panose="02010600030101010101" pitchFamily="2" charset="-122"/>
                <a:cs typeface="宋体" panose="02010600030101010101" pitchFamily="2" charset="-122"/>
                <a:sym typeface="+mn-ea"/>
              </a:rPr>
              <a:t>1．开展不良反应监测。治疗开始后，须做好消化系统、视力、皮肤、神经和精神系统症状的随访问诊工作；在启动治疗后的 2 周末、1 个月末及以后每月末进行血常规、肝肾功能检查，直至疗程结束，及时对服药的安全性做出评价。常见药物不良反应包括转氨酶轻度或一过性升高、轻度胃肠反应（恶心、胃部不适等）、神经系统症状（头晕、头痛等），一般能耐受。当发生药物性肝损伤、肾损伤、皮疹等严重过敏反应时，应停止预防性治疗并进行对症处理。 </a:t>
            </a:r>
            <a:endParaRPr sz="160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13" name="AutoShape 12"/>
          <p:cNvSpPr>
            <a:spLocks noChangeArrowheads="1"/>
          </p:cNvSpPr>
          <p:nvPr/>
        </p:nvSpPr>
        <p:spPr bwMode="auto">
          <a:xfrm>
            <a:off x="-36195" y="990600"/>
            <a:ext cx="1016635" cy="481330"/>
          </a:xfrm>
          <a:prstGeom prst="homePlate">
            <a:avLst>
              <a:gd name="adj" fmla="val 63872"/>
            </a:avLst>
          </a:prstGeom>
          <a:solidFill>
            <a:srgbClr val="C00000"/>
          </a:solidFill>
          <a:ln w="9525">
            <a:noFill/>
            <a:miter lim="800000"/>
          </a:ln>
        </p:spPr>
        <p:txBody>
          <a:bodyPr wrap="none" lIns="91472" tIns="45736" rIns="91472" bIns="45736" anchor="ctr"/>
          <a:p>
            <a:pPr algn="ctr"/>
            <a:r>
              <a:rPr lang="zh-CN" altLang="en-US" sz="1400" b="1" dirty="0">
                <a:solidFill>
                  <a:prstClr val="white"/>
                </a:solidFill>
                <a:latin typeface="微软雅黑" panose="020B0503020204020204" pitchFamily="34" charset="-122"/>
                <a:ea typeface="微软雅黑" panose="020B0503020204020204" pitchFamily="34" charset="-122"/>
                <a:sym typeface="+mn-ea"/>
              </a:rPr>
              <a:t>《指南》</a:t>
            </a:r>
            <a:endParaRPr lang="zh-CN" altLang="en-US" sz="1400" b="1" dirty="0">
              <a:solidFill>
                <a:prstClr val="white"/>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756920" y="699770"/>
            <a:ext cx="8088630" cy="3091815"/>
          </a:xfrm>
          <a:prstGeom prst="rect">
            <a:avLst/>
          </a:prstGeom>
          <a:noFill/>
          <a:ln w="9525">
            <a:noFill/>
          </a:ln>
        </p:spPr>
        <p:txBody>
          <a:bodyPr wrap="square">
            <a:spAutoFit/>
          </a:bodyPr>
          <a:p>
            <a:pPr indent="0" algn="ctr"/>
            <a:r>
              <a:rPr lang="zh-CN" sz="2400" b="1">
                <a:ea typeface="宋体" panose="02010600030101010101" pitchFamily="2" charset="-122"/>
                <a:sym typeface="+mn-ea"/>
              </a:rPr>
              <a:t>第七章    </a:t>
            </a:r>
            <a:r>
              <a:rPr lang="zh-CN" sz="2400" b="1">
                <a:ea typeface="宋体" panose="02010600030101010101" pitchFamily="2" charset="-122"/>
              </a:rPr>
              <a:t>预防性治疗</a:t>
            </a:r>
            <a:endParaRPr lang="zh-CN" sz="2400" b="1">
              <a:ea typeface="宋体" panose="02010600030101010101" pitchFamily="2" charset="-122"/>
            </a:endParaRPr>
          </a:p>
          <a:p>
            <a:pPr indent="0">
              <a:lnSpc>
                <a:spcPct val="150000"/>
              </a:lnSpc>
            </a:pPr>
            <a:r>
              <a:rPr lang="zh-CN">
                <a:ea typeface="宋体" panose="02010600030101010101" pitchFamily="2" charset="-122"/>
                <a:sym typeface="+mn-ea"/>
              </a:rPr>
              <a:t> </a:t>
            </a:r>
            <a:r>
              <a:rPr lang="en-US" altLang="zh-CN">
                <a:ea typeface="宋体" panose="02010600030101010101" pitchFamily="2" charset="-122"/>
                <a:sym typeface="+mn-ea"/>
              </a:rPr>
              <a:t>        </a:t>
            </a:r>
            <a:r>
              <a:rPr lang="zh-CN">
                <a:ea typeface="宋体" panose="02010600030101010101" pitchFamily="2" charset="-122"/>
                <a:sym typeface="+mn-ea"/>
              </a:rPr>
              <a:t>二、工作步骤</a:t>
            </a:r>
            <a:r>
              <a:rPr lang="en-US" altLang="zh-CN" b="1">
                <a:latin typeface="楷体" panose="02010609060101010101" charset="-122"/>
                <a:ea typeface="楷体" panose="02010609060101010101" charset="-122"/>
                <a:cs typeface="楷体" panose="02010609060101010101" charset="-122"/>
                <a:sym typeface="+mn-ea"/>
              </a:rPr>
              <a:t>                         </a:t>
            </a:r>
            <a:r>
              <a:rPr lang="zh-CN" altLang="en-US">
                <a:solidFill>
                  <a:srgbClr val="FF0000"/>
                </a:solidFill>
                <a:ea typeface="宋体" panose="02010600030101010101" pitchFamily="2" charset="-122"/>
                <a:sym typeface="+mn-ea"/>
              </a:rPr>
              <a:t>《工作规范》未明确细则</a:t>
            </a:r>
            <a:endParaRPr lang="en-US" altLang="zh-CN" sz="1600" b="1">
              <a:latin typeface="楷体" panose="02010609060101010101" charset="-122"/>
              <a:ea typeface="楷体" panose="02010609060101010101" charset="-122"/>
              <a:cs typeface="楷体" panose="02010609060101010101" charset="-122"/>
              <a:sym typeface="+mn-ea"/>
            </a:endParaRPr>
          </a:p>
          <a:p>
            <a:pPr indent="0" algn="just">
              <a:lnSpc>
                <a:spcPct val="150000"/>
              </a:lnSpc>
              <a:spcBef>
                <a:spcPts val="0"/>
              </a:spcBef>
              <a:spcAft>
                <a:spcPts val="0"/>
              </a:spcAft>
            </a:pPr>
            <a:r>
              <a:rPr lang="en-US" altLang="zh-CN" sz="1600" b="1">
                <a:latin typeface="楷体" panose="02010609060101010101" charset="-122"/>
                <a:ea typeface="楷体" panose="02010609060101010101" charset="-122"/>
                <a:cs typeface="楷体" panose="02010609060101010101" charset="-122"/>
                <a:sym typeface="+mn-ea"/>
              </a:rPr>
              <a:t>    </a:t>
            </a:r>
            <a:r>
              <a:rPr sz="1600" b="1">
                <a:latin typeface="楷体" panose="02010609060101010101" charset="-122"/>
                <a:ea typeface="楷体" panose="02010609060101010101" charset="-122"/>
                <a:cs typeface="楷体" panose="02010609060101010101" charset="-122"/>
                <a:sym typeface="+mn-ea"/>
              </a:rPr>
              <a:t>（</a:t>
            </a:r>
            <a:r>
              <a:rPr lang="zh-CN" sz="1600" b="1">
                <a:latin typeface="楷体" panose="02010609060101010101" charset="-122"/>
                <a:ea typeface="楷体" panose="02010609060101010101" charset="-122"/>
                <a:cs typeface="楷体" panose="02010609060101010101" charset="-122"/>
                <a:sym typeface="+mn-ea"/>
              </a:rPr>
              <a:t>五</a:t>
            </a:r>
            <a:r>
              <a:rPr sz="1600" b="1">
                <a:latin typeface="楷体" panose="02010609060101010101" charset="-122"/>
                <a:ea typeface="楷体" panose="02010609060101010101" charset="-122"/>
                <a:cs typeface="楷体" panose="02010609060101010101" charset="-122"/>
                <a:sym typeface="+mn-ea"/>
              </a:rPr>
              <a:t>）治疗随访</a:t>
            </a:r>
            <a:r>
              <a:rPr sz="1600">
                <a:latin typeface="宋体" panose="02010600030101010101" pitchFamily="2" charset="-122"/>
                <a:ea typeface="宋体" panose="02010600030101010101" pitchFamily="2" charset="-122"/>
                <a:cs typeface="宋体" panose="02010600030101010101" pitchFamily="2" charset="-122"/>
                <a:sym typeface="+mn-ea"/>
              </a:rPr>
              <a:t> </a:t>
            </a:r>
            <a:endParaRPr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50000"/>
              </a:lnSpc>
              <a:spcBef>
                <a:spcPts val="0"/>
              </a:spcBef>
              <a:spcAft>
                <a:spcPts val="0"/>
              </a:spcAft>
            </a:pPr>
            <a:r>
              <a:rPr sz="1600">
                <a:latin typeface="宋体" panose="02010600030101010101" pitchFamily="2" charset="-122"/>
                <a:ea typeface="宋体" panose="02010600030101010101" pitchFamily="2" charset="-122"/>
                <a:cs typeface="宋体" panose="02010600030101010101" pitchFamily="2" charset="-122"/>
                <a:sym typeface="+mn-ea"/>
              </a:rPr>
              <a:t> </a:t>
            </a:r>
            <a:r>
              <a:rPr lang="en-US" sz="1600">
                <a:latin typeface="宋体" panose="02010600030101010101" pitchFamily="2" charset="-122"/>
                <a:ea typeface="宋体" panose="02010600030101010101" pitchFamily="2" charset="-122"/>
                <a:cs typeface="宋体" panose="02010600030101010101" pitchFamily="2" charset="-122"/>
                <a:sym typeface="+mn-ea"/>
              </a:rPr>
              <a:t>   </a:t>
            </a:r>
            <a:r>
              <a:rPr sz="1600">
                <a:latin typeface="宋体" panose="02010600030101010101" pitchFamily="2" charset="-122"/>
                <a:ea typeface="宋体" panose="02010600030101010101" pitchFamily="2" charset="-122"/>
                <a:cs typeface="宋体" panose="02010600030101010101" pitchFamily="2" charset="-122"/>
                <a:sym typeface="+mn-ea"/>
              </a:rPr>
              <a:t>2．应做好结核病相关的医学监测，一旦发现身体任何部位发生活动性结核病，应转为抗结核治疗方案。 </a:t>
            </a:r>
            <a:endParaRPr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50000"/>
              </a:lnSpc>
              <a:spcBef>
                <a:spcPts val="0"/>
              </a:spcBef>
              <a:spcAft>
                <a:spcPts val="0"/>
              </a:spcAft>
            </a:pPr>
            <a:r>
              <a:rPr sz="1600">
                <a:latin typeface="宋体" panose="02010600030101010101" pitchFamily="2" charset="-122"/>
                <a:ea typeface="宋体" panose="02010600030101010101" pitchFamily="2" charset="-122"/>
                <a:cs typeface="宋体" panose="02010600030101010101" pitchFamily="2" charset="-122"/>
                <a:sym typeface="+mn-ea"/>
              </a:rPr>
              <a:t> </a:t>
            </a:r>
            <a:r>
              <a:rPr lang="en-US" sz="1600">
                <a:latin typeface="宋体" panose="02010600030101010101" pitchFamily="2" charset="-122"/>
                <a:ea typeface="宋体" panose="02010600030101010101" pitchFamily="2" charset="-122"/>
                <a:cs typeface="宋体" panose="02010600030101010101" pitchFamily="2" charset="-122"/>
                <a:sym typeface="+mn-ea"/>
              </a:rPr>
              <a:t>   </a:t>
            </a:r>
            <a:r>
              <a:rPr sz="1600">
                <a:latin typeface="宋体" panose="02010600030101010101" pitchFamily="2" charset="-122"/>
                <a:ea typeface="宋体" panose="02010600030101010101" pitchFamily="2" charset="-122"/>
                <a:cs typeface="宋体" panose="02010600030101010101" pitchFamily="2" charset="-122"/>
                <a:sym typeface="+mn-ea"/>
              </a:rPr>
              <a:t>3．疗程结束时需进行一次胸部 X 光片检查。如未见异常，则预防性治疗终止。如发现异常阴影，需进行临床排查；若诊断为肺结核，则立即开展抗结核治疗。</a:t>
            </a:r>
            <a:endParaRPr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50000"/>
              </a:lnSpc>
              <a:spcBef>
                <a:spcPts val="0"/>
              </a:spcBef>
              <a:spcAft>
                <a:spcPts val="0"/>
              </a:spcAft>
            </a:pPr>
            <a:r>
              <a:rPr sz="1600">
                <a:latin typeface="宋体" panose="02010600030101010101" pitchFamily="2" charset="-122"/>
                <a:ea typeface="宋体" panose="02010600030101010101" pitchFamily="2" charset="-122"/>
                <a:cs typeface="宋体" panose="02010600030101010101" pitchFamily="2" charset="-122"/>
                <a:sym typeface="+mn-ea"/>
              </a:rPr>
              <a:t> </a:t>
            </a:r>
            <a:r>
              <a:rPr lang="en-US" sz="1600">
                <a:latin typeface="宋体" panose="02010600030101010101" pitchFamily="2" charset="-122"/>
                <a:ea typeface="宋体" panose="02010600030101010101" pitchFamily="2" charset="-122"/>
                <a:cs typeface="宋体" panose="02010600030101010101" pitchFamily="2" charset="-122"/>
                <a:sym typeface="+mn-ea"/>
              </a:rPr>
              <a:t>   </a:t>
            </a:r>
            <a:r>
              <a:rPr sz="1600">
                <a:latin typeface="宋体" panose="02010600030101010101" pitchFamily="2" charset="-122"/>
                <a:ea typeface="宋体" panose="02010600030101010101" pitchFamily="2" charset="-122"/>
                <a:cs typeface="宋体" panose="02010600030101010101" pitchFamily="2" charset="-122"/>
                <a:sym typeface="+mn-ea"/>
              </a:rPr>
              <a:t>4.做好服药管理工作，对不规则服药者视同未服药，应定期进行胸部 X 光片检查。</a:t>
            </a:r>
            <a:endParaRPr sz="160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13" name="AutoShape 12"/>
          <p:cNvSpPr>
            <a:spLocks noChangeArrowheads="1"/>
          </p:cNvSpPr>
          <p:nvPr/>
        </p:nvSpPr>
        <p:spPr bwMode="auto">
          <a:xfrm>
            <a:off x="-36195" y="990600"/>
            <a:ext cx="1016635" cy="481330"/>
          </a:xfrm>
          <a:prstGeom prst="homePlate">
            <a:avLst>
              <a:gd name="adj" fmla="val 63872"/>
            </a:avLst>
          </a:prstGeom>
          <a:solidFill>
            <a:srgbClr val="C00000"/>
          </a:solidFill>
          <a:ln w="9525">
            <a:noFill/>
            <a:miter lim="800000"/>
          </a:ln>
        </p:spPr>
        <p:txBody>
          <a:bodyPr wrap="none" lIns="91472" tIns="45736" rIns="91472" bIns="45736" anchor="ctr"/>
          <a:p>
            <a:pPr algn="ctr"/>
            <a:r>
              <a:rPr lang="zh-CN" altLang="en-US" sz="1400" b="1" dirty="0">
                <a:solidFill>
                  <a:prstClr val="white"/>
                </a:solidFill>
                <a:latin typeface="微软雅黑" panose="020B0503020204020204" pitchFamily="34" charset="-122"/>
                <a:ea typeface="微软雅黑" panose="020B0503020204020204" pitchFamily="34" charset="-122"/>
                <a:sym typeface="+mn-ea"/>
              </a:rPr>
              <a:t>《指南》</a:t>
            </a:r>
            <a:endParaRPr lang="zh-CN" altLang="en-US" sz="1400" b="1" dirty="0">
              <a:solidFill>
                <a:prstClr val="white"/>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756920" y="699770"/>
            <a:ext cx="8088630" cy="2722880"/>
          </a:xfrm>
          <a:prstGeom prst="rect">
            <a:avLst/>
          </a:prstGeom>
          <a:noFill/>
          <a:ln w="9525">
            <a:noFill/>
          </a:ln>
        </p:spPr>
        <p:txBody>
          <a:bodyPr wrap="square">
            <a:spAutoFit/>
          </a:bodyPr>
          <a:p>
            <a:pPr indent="0" algn="ctr"/>
            <a:r>
              <a:rPr lang="zh-CN" sz="2400" b="1">
                <a:ea typeface="宋体" panose="02010600030101010101" pitchFamily="2" charset="-122"/>
                <a:sym typeface="+mn-ea"/>
              </a:rPr>
              <a:t>第七章    </a:t>
            </a:r>
            <a:r>
              <a:rPr lang="zh-CN" sz="2400" b="1">
                <a:ea typeface="宋体" panose="02010600030101010101" pitchFamily="2" charset="-122"/>
              </a:rPr>
              <a:t>预防性治疗</a:t>
            </a:r>
            <a:endParaRPr lang="zh-CN" sz="2400" b="1">
              <a:ea typeface="宋体" panose="02010600030101010101" pitchFamily="2" charset="-122"/>
            </a:endParaRPr>
          </a:p>
          <a:p>
            <a:pPr indent="0">
              <a:lnSpc>
                <a:spcPct val="150000"/>
              </a:lnSpc>
            </a:pPr>
            <a:r>
              <a:rPr lang="zh-CN">
                <a:ea typeface="宋体" panose="02010600030101010101" pitchFamily="2" charset="-122"/>
                <a:sym typeface="+mn-ea"/>
              </a:rPr>
              <a:t> </a:t>
            </a:r>
            <a:r>
              <a:rPr lang="en-US" altLang="zh-CN">
                <a:ea typeface="宋体" panose="02010600030101010101" pitchFamily="2" charset="-122"/>
                <a:sym typeface="+mn-ea"/>
              </a:rPr>
              <a:t>        </a:t>
            </a:r>
            <a:r>
              <a:rPr lang="zh-CN">
                <a:ea typeface="宋体" panose="02010600030101010101" pitchFamily="2" charset="-122"/>
                <a:sym typeface="+mn-ea"/>
              </a:rPr>
              <a:t>三、服药管理方式</a:t>
            </a:r>
            <a:r>
              <a:rPr lang="en-US" altLang="zh-CN" b="1">
                <a:latin typeface="楷体" panose="02010609060101010101" charset="-122"/>
                <a:ea typeface="楷体" panose="02010609060101010101" charset="-122"/>
                <a:cs typeface="楷体" panose="02010609060101010101" charset="-122"/>
                <a:sym typeface="+mn-ea"/>
              </a:rPr>
              <a:t>                         </a:t>
            </a:r>
            <a:r>
              <a:rPr lang="zh-CN" altLang="en-US">
                <a:solidFill>
                  <a:srgbClr val="FF0000"/>
                </a:solidFill>
                <a:ea typeface="宋体" panose="02010600030101010101" pitchFamily="2" charset="-122"/>
                <a:sym typeface="+mn-ea"/>
              </a:rPr>
              <a:t>《工作规范》未明确细则</a:t>
            </a:r>
            <a:endParaRPr lang="en-US" altLang="zh-CN" sz="1600" b="1">
              <a:latin typeface="楷体" panose="02010609060101010101" charset="-122"/>
              <a:ea typeface="楷体" panose="02010609060101010101" charset="-122"/>
              <a:cs typeface="楷体" panose="02010609060101010101" charset="-122"/>
              <a:sym typeface="+mn-ea"/>
            </a:endParaRPr>
          </a:p>
          <a:p>
            <a:pPr indent="0" algn="just">
              <a:lnSpc>
                <a:spcPct val="150000"/>
              </a:lnSpc>
              <a:spcBef>
                <a:spcPts val="0"/>
              </a:spcBef>
              <a:spcAft>
                <a:spcPts val="0"/>
              </a:spcAft>
            </a:pPr>
            <a:r>
              <a:rPr lang="en-US" altLang="zh-CN" sz="1600" b="1">
                <a:latin typeface="楷体" panose="02010609060101010101" charset="-122"/>
                <a:ea typeface="楷体" panose="02010609060101010101" charset="-122"/>
                <a:cs typeface="楷体" panose="02010609060101010101" charset="-122"/>
                <a:sym typeface="+mn-ea"/>
              </a:rPr>
              <a:t>    </a:t>
            </a:r>
            <a:r>
              <a:rPr sz="1600" b="1">
                <a:latin typeface="楷体" panose="02010609060101010101" charset="-122"/>
                <a:ea typeface="楷体" panose="02010609060101010101" charset="-122"/>
                <a:cs typeface="楷体" panose="02010609060101010101" charset="-122"/>
                <a:sym typeface="+mn-ea"/>
              </a:rPr>
              <a:t>（一）直接面视下督导服药</a:t>
            </a:r>
            <a:r>
              <a:rPr sz="1600">
                <a:latin typeface="宋体" panose="02010600030101010101" pitchFamily="2" charset="-122"/>
                <a:ea typeface="宋体" panose="02010600030101010101" pitchFamily="2" charset="-122"/>
                <a:cs typeface="宋体" panose="02010600030101010101" pitchFamily="2" charset="-122"/>
                <a:sym typeface="+mn-ea"/>
              </a:rPr>
              <a:t> </a:t>
            </a:r>
            <a:endParaRPr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50000"/>
              </a:lnSpc>
              <a:spcBef>
                <a:spcPts val="0"/>
              </a:spcBef>
              <a:spcAft>
                <a:spcPts val="0"/>
              </a:spcAft>
            </a:pPr>
            <a:r>
              <a:rPr sz="1600">
                <a:latin typeface="宋体" panose="02010600030101010101" pitchFamily="2" charset="-122"/>
                <a:ea typeface="宋体" panose="02010600030101010101" pitchFamily="2" charset="-122"/>
                <a:cs typeface="宋体" panose="02010600030101010101" pitchFamily="2" charset="-122"/>
                <a:sym typeface="+mn-ea"/>
              </a:rPr>
              <a:t> </a:t>
            </a:r>
            <a:r>
              <a:rPr lang="en-US" sz="1600">
                <a:latin typeface="宋体" panose="02010600030101010101" pitchFamily="2" charset="-122"/>
                <a:ea typeface="宋体" panose="02010600030101010101" pitchFamily="2" charset="-122"/>
                <a:cs typeface="宋体" panose="02010600030101010101" pitchFamily="2" charset="-122"/>
                <a:sym typeface="+mn-ea"/>
              </a:rPr>
              <a:t>   </a:t>
            </a:r>
            <a:r>
              <a:rPr sz="1600">
                <a:latin typeface="宋体" panose="02010600030101010101" pitchFamily="2" charset="-122"/>
                <a:ea typeface="宋体" panose="02010600030101010101" pitchFamily="2" charset="-122"/>
                <a:cs typeface="宋体" panose="02010600030101010101" pitchFamily="2" charset="-122"/>
                <a:sym typeface="+mn-ea"/>
              </a:rPr>
              <a:t>对托幼机构、中小学及有条件的大专院校，学生的预防性治疗应由校医、或班主任/辅导员、或指定人员进行直接面视下全程监督服药管理。按时填写《学校预防性治疗服药记录卡》，并每周向属地县（区）级疾病预防控制机构报告治疗管理情况。县（区）级疾病预防控制机构在治疗期间每月开展一次随访，对服药情况进行现场核查。</a:t>
            </a:r>
            <a:endParaRPr sz="160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13" name="AutoShape 12"/>
          <p:cNvSpPr>
            <a:spLocks noChangeArrowheads="1"/>
          </p:cNvSpPr>
          <p:nvPr/>
        </p:nvSpPr>
        <p:spPr bwMode="auto">
          <a:xfrm>
            <a:off x="-36195" y="990600"/>
            <a:ext cx="1016635" cy="481330"/>
          </a:xfrm>
          <a:prstGeom prst="homePlate">
            <a:avLst>
              <a:gd name="adj" fmla="val 63872"/>
            </a:avLst>
          </a:prstGeom>
          <a:solidFill>
            <a:srgbClr val="C00000"/>
          </a:solidFill>
          <a:ln w="9525">
            <a:noFill/>
            <a:miter lim="800000"/>
          </a:ln>
        </p:spPr>
        <p:txBody>
          <a:bodyPr wrap="none" lIns="91472" tIns="45736" rIns="91472" bIns="45736" anchor="ctr"/>
          <a:p>
            <a:pPr algn="ctr"/>
            <a:r>
              <a:rPr lang="zh-CN" altLang="en-US" sz="1400" b="1" dirty="0">
                <a:solidFill>
                  <a:prstClr val="white"/>
                </a:solidFill>
                <a:latin typeface="微软雅黑" panose="020B0503020204020204" pitchFamily="34" charset="-122"/>
                <a:ea typeface="微软雅黑" panose="020B0503020204020204" pitchFamily="34" charset="-122"/>
                <a:sym typeface="+mn-ea"/>
              </a:rPr>
              <a:t>《指南》</a:t>
            </a:r>
            <a:endParaRPr lang="zh-CN" altLang="en-US" sz="1400" b="1" dirty="0">
              <a:solidFill>
                <a:prstClr val="white"/>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756920" y="699770"/>
            <a:ext cx="8088630" cy="4199890"/>
          </a:xfrm>
          <a:prstGeom prst="rect">
            <a:avLst/>
          </a:prstGeom>
          <a:noFill/>
          <a:ln w="9525">
            <a:noFill/>
          </a:ln>
        </p:spPr>
        <p:txBody>
          <a:bodyPr wrap="square">
            <a:spAutoFit/>
          </a:bodyPr>
          <a:p>
            <a:pPr indent="0" algn="ctr"/>
            <a:r>
              <a:rPr lang="zh-CN" sz="2400" b="1">
                <a:ea typeface="宋体" panose="02010600030101010101" pitchFamily="2" charset="-122"/>
                <a:sym typeface="+mn-ea"/>
              </a:rPr>
              <a:t>第七章    </a:t>
            </a:r>
            <a:r>
              <a:rPr lang="zh-CN" sz="2400" b="1">
                <a:ea typeface="宋体" panose="02010600030101010101" pitchFamily="2" charset="-122"/>
              </a:rPr>
              <a:t>预防性治疗</a:t>
            </a:r>
            <a:endParaRPr lang="zh-CN" sz="2400" b="1">
              <a:ea typeface="宋体" panose="02010600030101010101" pitchFamily="2" charset="-122"/>
            </a:endParaRPr>
          </a:p>
          <a:p>
            <a:pPr indent="0">
              <a:lnSpc>
                <a:spcPct val="150000"/>
              </a:lnSpc>
            </a:pPr>
            <a:r>
              <a:rPr lang="zh-CN">
                <a:ea typeface="宋体" panose="02010600030101010101" pitchFamily="2" charset="-122"/>
                <a:sym typeface="+mn-ea"/>
              </a:rPr>
              <a:t> </a:t>
            </a:r>
            <a:r>
              <a:rPr lang="en-US" altLang="zh-CN">
                <a:ea typeface="宋体" panose="02010600030101010101" pitchFamily="2" charset="-122"/>
                <a:sym typeface="+mn-ea"/>
              </a:rPr>
              <a:t>        </a:t>
            </a:r>
            <a:r>
              <a:rPr lang="zh-CN">
                <a:ea typeface="宋体" panose="02010600030101010101" pitchFamily="2" charset="-122"/>
                <a:sym typeface="+mn-ea"/>
              </a:rPr>
              <a:t>三、服药管理方式</a:t>
            </a:r>
            <a:r>
              <a:rPr lang="en-US" altLang="zh-CN" b="1">
                <a:latin typeface="楷体" panose="02010609060101010101" charset="-122"/>
                <a:ea typeface="楷体" panose="02010609060101010101" charset="-122"/>
                <a:cs typeface="楷体" panose="02010609060101010101" charset="-122"/>
                <a:sym typeface="+mn-ea"/>
              </a:rPr>
              <a:t>                         </a:t>
            </a:r>
            <a:r>
              <a:rPr lang="zh-CN" altLang="en-US">
                <a:solidFill>
                  <a:srgbClr val="FF0000"/>
                </a:solidFill>
                <a:ea typeface="宋体" panose="02010600030101010101" pitchFamily="2" charset="-122"/>
                <a:sym typeface="+mn-ea"/>
              </a:rPr>
              <a:t>《工作规范》未明确细则</a:t>
            </a:r>
            <a:endParaRPr lang="en-US" altLang="zh-CN" sz="1600" b="1">
              <a:latin typeface="楷体" panose="02010609060101010101" charset="-122"/>
              <a:ea typeface="楷体" panose="02010609060101010101" charset="-122"/>
              <a:cs typeface="楷体" panose="02010609060101010101" charset="-122"/>
              <a:sym typeface="+mn-ea"/>
            </a:endParaRPr>
          </a:p>
          <a:p>
            <a:pPr indent="0" algn="just">
              <a:lnSpc>
                <a:spcPct val="150000"/>
              </a:lnSpc>
              <a:spcBef>
                <a:spcPts val="0"/>
              </a:spcBef>
              <a:spcAft>
                <a:spcPts val="0"/>
              </a:spcAft>
            </a:pPr>
            <a:r>
              <a:rPr lang="en-US" altLang="zh-CN" sz="1600" b="1">
                <a:latin typeface="楷体" panose="02010609060101010101" charset="-122"/>
                <a:ea typeface="楷体" panose="02010609060101010101" charset="-122"/>
                <a:cs typeface="楷体" panose="02010609060101010101" charset="-122"/>
                <a:sym typeface="+mn-ea"/>
              </a:rPr>
              <a:t>    </a:t>
            </a:r>
            <a:r>
              <a:rPr sz="1600" b="1">
                <a:latin typeface="楷体" panose="02010609060101010101" charset="-122"/>
                <a:ea typeface="楷体" panose="02010609060101010101" charset="-122"/>
                <a:cs typeface="楷体" panose="02010609060101010101" charset="-122"/>
                <a:sym typeface="+mn-ea"/>
              </a:rPr>
              <a:t>（二）全程管理</a:t>
            </a:r>
            <a:r>
              <a:rPr sz="1600">
                <a:latin typeface="宋体" panose="02010600030101010101" pitchFamily="2" charset="-122"/>
                <a:ea typeface="宋体" panose="02010600030101010101" pitchFamily="2" charset="-122"/>
                <a:cs typeface="宋体" panose="02010600030101010101" pitchFamily="2" charset="-122"/>
                <a:sym typeface="+mn-ea"/>
              </a:rPr>
              <a:t> </a:t>
            </a:r>
            <a:endParaRPr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50000"/>
              </a:lnSpc>
              <a:spcBef>
                <a:spcPts val="0"/>
              </a:spcBef>
              <a:spcAft>
                <a:spcPts val="0"/>
              </a:spcAft>
            </a:pPr>
            <a:r>
              <a:rPr sz="1600">
                <a:latin typeface="宋体" panose="02010600030101010101" pitchFamily="2" charset="-122"/>
                <a:ea typeface="宋体" panose="02010600030101010101" pitchFamily="2" charset="-122"/>
                <a:cs typeface="宋体" panose="02010600030101010101" pitchFamily="2" charset="-122"/>
                <a:sym typeface="+mn-ea"/>
              </a:rPr>
              <a:t> </a:t>
            </a:r>
            <a:r>
              <a:rPr lang="en-US" sz="1600">
                <a:latin typeface="宋体" panose="02010600030101010101" pitchFamily="2" charset="-122"/>
                <a:ea typeface="宋体" panose="02010600030101010101" pitchFamily="2" charset="-122"/>
                <a:cs typeface="宋体" panose="02010600030101010101" pitchFamily="2" charset="-122"/>
                <a:sym typeface="+mn-ea"/>
              </a:rPr>
              <a:t>   </a:t>
            </a:r>
            <a:r>
              <a:rPr sz="1600">
                <a:latin typeface="宋体" panose="02010600030101010101" pitchFamily="2" charset="-122"/>
                <a:ea typeface="宋体" panose="02010600030101010101" pitchFamily="2" charset="-122"/>
                <a:cs typeface="宋体" panose="02010600030101010101" pitchFamily="2" charset="-122"/>
                <a:sym typeface="+mn-ea"/>
              </a:rPr>
              <a:t>对无条件实施直接面视下全程监督服药管理的大专院校，由接受预防性治疗的学生按照要求进行自我服药管理，填写《学校预防性治疗服药记录卡》。校医每周进行一次面对面的访视，核实是否规律服药，了解是否发生不良反应，并向属地县（区）级疾病预防控制机构报告治疗管理情况。县（区）级疾病预防控制机构在治疗期间每月开展一次随访，对服药情况进行现场核查。 </a:t>
            </a:r>
            <a:endParaRPr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50000"/>
              </a:lnSpc>
              <a:spcBef>
                <a:spcPts val="0"/>
              </a:spcBef>
              <a:spcAft>
                <a:spcPts val="0"/>
              </a:spcAft>
            </a:pPr>
            <a:r>
              <a:rPr lang="en-US" sz="1600">
                <a:latin typeface="宋体" panose="02010600030101010101" pitchFamily="2" charset="-122"/>
                <a:ea typeface="宋体" panose="02010600030101010101" pitchFamily="2" charset="-122"/>
                <a:cs typeface="宋体" panose="02010600030101010101" pitchFamily="2" charset="-122"/>
                <a:sym typeface="+mn-ea"/>
              </a:rPr>
              <a:t>   </a:t>
            </a:r>
            <a:r>
              <a:rPr sz="1600">
                <a:latin typeface="宋体" panose="02010600030101010101" pitchFamily="2" charset="-122"/>
                <a:ea typeface="宋体" panose="02010600030101010101" pitchFamily="2" charset="-122"/>
                <a:cs typeface="宋体" panose="02010600030101010101" pitchFamily="2" charset="-122"/>
                <a:sym typeface="+mn-ea"/>
              </a:rPr>
              <a:t>在预防性治疗开始前，须由县（区）级疾病预防控制机构人员对学校校医和服药者本人进行面对面培训，培训重点内容包括：预防性治疗的常见不良反应、 服药记录卡填写、随访复查要求等</a:t>
            </a:r>
            <a:endParaRPr sz="160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13" name="AutoShape 12"/>
          <p:cNvSpPr>
            <a:spLocks noChangeArrowheads="1"/>
          </p:cNvSpPr>
          <p:nvPr/>
        </p:nvSpPr>
        <p:spPr bwMode="auto">
          <a:xfrm>
            <a:off x="-36195" y="990600"/>
            <a:ext cx="1016635" cy="481330"/>
          </a:xfrm>
          <a:prstGeom prst="homePlate">
            <a:avLst>
              <a:gd name="adj" fmla="val 63872"/>
            </a:avLst>
          </a:prstGeom>
          <a:solidFill>
            <a:srgbClr val="C00000"/>
          </a:solidFill>
          <a:ln w="9525">
            <a:noFill/>
            <a:miter lim="800000"/>
          </a:ln>
        </p:spPr>
        <p:txBody>
          <a:bodyPr wrap="none" lIns="91472" tIns="45736" rIns="91472" bIns="45736" anchor="ctr"/>
          <a:p>
            <a:pPr algn="ctr"/>
            <a:r>
              <a:rPr lang="zh-CN" altLang="en-US" sz="1400" b="1" dirty="0">
                <a:solidFill>
                  <a:prstClr val="white"/>
                </a:solidFill>
                <a:latin typeface="微软雅黑" panose="020B0503020204020204" pitchFamily="34" charset="-122"/>
                <a:ea typeface="微软雅黑" panose="020B0503020204020204" pitchFamily="34" charset="-122"/>
                <a:sym typeface="+mn-ea"/>
              </a:rPr>
              <a:t>《指南》</a:t>
            </a:r>
            <a:endParaRPr lang="zh-CN" altLang="en-US" sz="1400" b="1" dirty="0">
              <a:solidFill>
                <a:prstClr val="white"/>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756920" y="699770"/>
            <a:ext cx="8088630" cy="2353310"/>
          </a:xfrm>
          <a:prstGeom prst="rect">
            <a:avLst/>
          </a:prstGeom>
          <a:noFill/>
          <a:ln w="9525">
            <a:noFill/>
          </a:ln>
        </p:spPr>
        <p:txBody>
          <a:bodyPr wrap="square">
            <a:spAutoFit/>
          </a:bodyPr>
          <a:p>
            <a:pPr indent="0" algn="ctr"/>
            <a:r>
              <a:rPr lang="zh-CN" sz="2400" b="1">
                <a:ea typeface="宋体" panose="02010600030101010101" pitchFamily="2" charset="-122"/>
                <a:sym typeface="+mn-ea"/>
              </a:rPr>
              <a:t>第七章    </a:t>
            </a:r>
            <a:r>
              <a:rPr lang="zh-CN" sz="2400" b="1">
                <a:ea typeface="宋体" panose="02010600030101010101" pitchFamily="2" charset="-122"/>
              </a:rPr>
              <a:t>预防性治疗</a:t>
            </a:r>
            <a:endParaRPr lang="zh-CN" sz="2400" b="1">
              <a:ea typeface="宋体" panose="02010600030101010101" pitchFamily="2" charset="-122"/>
            </a:endParaRPr>
          </a:p>
          <a:p>
            <a:pPr indent="0">
              <a:lnSpc>
                <a:spcPct val="150000"/>
              </a:lnSpc>
            </a:pPr>
            <a:r>
              <a:rPr lang="zh-CN">
                <a:ea typeface="宋体" panose="02010600030101010101" pitchFamily="2" charset="-122"/>
                <a:sym typeface="+mn-ea"/>
              </a:rPr>
              <a:t> </a:t>
            </a:r>
            <a:r>
              <a:rPr lang="en-US" altLang="zh-CN">
                <a:ea typeface="宋体" panose="02010600030101010101" pitchFamily="2" charset="-122"/>
                <a:sym typeface="+mn-ea"/>
              </a:rPr>
              <a:t>        </a:t>
            </a:r>
            <a:r>
              <a:rPr lang="zh-CN">
                <a:ea typeface="宋体" panose="02010600030101010101" pitchFamily="2" charset="-122"/>
                <a:sym typeface="+mn-ea"/>
              </a:rPr>
              <a:t>四、信息记录</a:t>
            </a:r>
            <a:r>
              <a:rPr lang="en-US" altLang="zh-CN" b="1">
                <a:latin typeface="楷体" panose="02010609060101010101" charset="-122"/>
                <a:ea typeface="楷体" panose="02010609060101010101" charset="-122"/>
                <a:cs typeface="楷体" panose="02010609060101010101" charset="-122"/>
                <a:sym typeface="+mn-ea"/>
              </a:rPr>
              <a:t>                         </a:t>
            </a:r>
            <a:r>
              <a:rPr lang="zh-CN" altLang="en-US">
                <a:solidFill>
                  <a:srgbClr val="FF0000"/>
                </a:solidFill>
                <a:ea typeface="宋体" panose="02010600030101010101" pitchFamily="2" charset="-122"/>
                <a:sym typeface="+mn-ea"/>
              </a:rPr>
              <a:t>《工作规范》未明确细则</a:t>
            </a:r>
            <a:endParaRPr lang="en-US" altLang="zh-CN" sz="1600" b="1">
              <a:latin typeface="楷体" panose="02010609060101010101" charset="-122"/>
              <a:ea typeface="楷体" panose="02010609060101010101" charset="-122"/>
              <a:cs typeface="楷体" panose="02010609060101010101" charset="-122"/>
              <a:sym typeface="+mn-ea"/>
            </a:endParaRPr>
          </a:p>
          <a:p>
            <a:pPr indent="0" algn="just">
              <a:lnSpc>
                <a:spcPct val="150000"/>
              </a:lnSpc>
              <a:spcBef>
                <a:spcPts val="0"/>
              </a:spcBef>
              <a:spcAft>
                <a:spcPts val="0"/>
              </a:spcAft>
            </a:pPr>
            <a:r>
              <a:rPr lang="en-US" altLang="zh-CN" sz="1600" b="1">
                <a:latin typeface="楷体" panose="02010609060101010101" charset="-122"/>
                <a:ea typeface="楷体" panose="02010609060101010101" charset="-122"/>
                <a:cs typeface="楷体" panose="02010609060101010101" charset="-122"/>
                <a:sym typeface="+mn-ea"/>
              </a:rPr>
              <a:t>   </a:t>
            </a:r>
            <a:r>
              <a:rPr lang="en-US" sz="1600">
                <a:latin typeface="宋体" panose="02010600030101010101" pitchFamily="2" charset="-122"/>
                <a:ea typeface="宋体" panose="02010600030101010101" pitchFamily="2" charset="-122"/>
                <a:cs typeface="宋体" panose="02010600030101010101" pitchFamily="2" charset="-122"/>
                <a:sym typeface="+mn-ea"/>
              </a:rPr>
              <a:t> </a:t>
            </a:r>
            <a:r>
              <a:rPr sz="1600">
                <a:latin typeface="宋体" panose="02010600030101010101" pitchFamily="2" charset="-122"/>
                <a:ea typeface="宋体" panose="02010600030101010101" pitchFamily="2" charset="-122"/>
                <a:cs typeface="宋体" panose="02010600030101010101" pitchFamily="2" charset="-122"/>
                <a:sym typeface="+mn-ea"/>
              </a:rPr>
              <a:t>县（区）级疾病预防控制机构应对所有预防性治疗者进行登记管理，并针对每个学校填写《学校抗结核预防性治疗登记册》。定点医疗机构应当收集预防性治疗者相关记录，并整理成档案（参照普通结核患者病案内容及形式），应包括服药前检查、知情同意书、随访检查、不良反应监测及处理、服药后医学评价等。</a:t>
            </a:r>
            <a:endParaRPr sz="160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13" name="AutoShape 12"/>
          <p:cNvSpPr>
            <a:spLocks noChangeArrowheads="1"/>
          </p:cNvSpPr>
          <p:nvPr/>
        </p:nvSpPr>
        <p:spPr bwMode="auto">
          <a:xfrm>
            <a:off x="-36195" y="990600"/>
            <a:ext cx="1016635" cy="481330"/>
          </a:xfrm>
          <a:prstGeom prst="homePlate">
            <a:avLst>
              <a:gd name="adj" fmla="val 63872"/>
            </a:avLst>
          </a:prstGeom>
          <a:solidFill>
            <a:srgbClr val="C00000"/>
          </a:solidFill>
          <a:ln w="9525">
            <a:noFill/>
            <a:miter lim="800000"/>
          </a:ln>
        </p:spPr>
        <p:txBody>
          <a:bodyPr wrap="none" lIns="91472" tIns="45736" rIns="91472" bIns="45736" anchor="ctr"/>
          <a:p>
            <a:pPr algn="ctr"/>
            <a:r>
              <a:rPr lang="zh-CN" altLang="en-US" sz="1400" b="1" dirty="0">
                <a:solidFill>
                  <a:prstClr val="white"/>
                </a:solidFill>
                <a:latin typeface="微软雅黑" panose="020B0503020204020204" pitchFamily="34" charset="-122"/>
                <a:ea typeface="微软雅黑" panose="020B0503020204020204" pitchFamily="34" charset="-122"/>
                <a:sym typeface="+mn-ea"/>
              </a:rPr>
              <a:t>《指南》</a:t>
            </a:r>
            <a:endParaRPr lang="zh-CN" altLang="en-US" sz="1400" b="1" dirty="0">
              <a:solidFill>
                <a:prstClr val="white"/>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756920" y="699770"/>
            <a:ext cx="8088630" cy="2722880"/>
          </a:xfrm>
          <a:prstGeom prst="rect">
            <a:avLst/>
          </a:prstGeom>
          <a:noFill/>
          <a:ln w="9525">
            <a:noFill/>
          </a:ln>
        </p:spPr>
        <p:txBody>
          <a:bodyPr wrap="square">
            <a:spAutoFit/>
          </a:bodyPr>
          <a:p>
            <a:pPr indent="0" algn="ctr"/>
            <a:r>
              <a:rPr lang="zh-CN" sz="2400" b="1">
                <a:ea typeface="宋体" panose="02010600030101010101" pitchFamily="2" charset="-122"/>
                <a:sym typeface="+mn-ea"/>
              </a:rPr>
              <a:t>第七章    </a:t>
            </a:r>
            <a:r>
              <a:rPr lang="zh-CN" sz="2400" b="1">
                <a:ea typeface="宋体" panose="02010600030101010101" pitchFamily="2" charset="-122"/>
              </a:rPr>
              <a:t>预防性治疗</a:t>
            </a:r>
            <a:endParaRPr lang="zh-CN" sz="2400" b="1">
              <a:ea typeface="宋体" panose="02010600030101010101" pitchFamily="2" charset="-122"/>
            </a:endParaRPr>
          </a:p>
          <a:p>
            <a:pPr indent="0">
              <a:lnSpc>
                <a:spcPct val="150000"/>
              </a:lnSpc>
            </a:pPr>
            <a:r>
              <a:rPr lang="zh-CN">
                <a:ea typeface="宋体" panose="02010600030101010101" pitchFamily="2" charset="-122"/>
                <a:sym typeface="+mn-ea"/>
              </a:rPr>
              <a:t> </a:t>
            </a:r>
            <a:r>
              <a:rPr lang="en-US" altLang="zh-CN">
                <a:ea typeface="宋体" panose="02010600030101010101" pitchFamily="2" charset="-122"/>
                <a:sym typeface="+mn-ea"/>
              </a:rPr>
              <a:t>        </a:t>
            </a:r>
            <a:r>
              <a:rPr lang="zh-CN">
                <a:ea typeface="宋体" panose="02010600030101010101" pitchFamily="2" charset="-122"/>
                <a:sym typeface="+mn-ea"/>
              </a:rPr>
              <a:t>五、效果评价</a:t>
            </a:r>
            <a:r>
              <a:rPr lang="en-US" altLang="zh-CN" b="1">
                <a:latin typeface="楷体" panose="02010609060101010101" charset="-122"/>
                <a:ea typeface="楷体" panose="02010609060101010101" charset="-122"/>
                <a:cs typeface="楷体" panose="02010609060101010101" charset="-122"/>
                <a:sym typeface="+mn-ea"/>
              </a:rPr>
              <a:t>                         </a:t>
            </a:r>
            <a:r>
              <a:rPr lang="zh-CN" altLang="en-US">
                <a:solidFill>
                  <a:srgbClr val="FF0000"/>
                </a:solidFill>
                <a:ea typeface="宋体" panose="02010600030101010101" pitchFamily="2" charset="-122"/>
                <a:sym typeface="+mn-ea"/>
              </a:rPr>
              <a:t>《工作规范》未明确细则</a:t>
            </a:r>
            <a:endParaRPr lang="en-US" altLang="zh-CN" sz="1600" b="1">
              <a:latin typeface="楷体" panose="02010609060101010101" charset="-122"/>
              <a:ea typeface="楷体" panose="02010609060101010101" charset="-122"/>
              <a:cs typeface="楷体" panose="02010609060101010101" charset="-122"/>
              <a:sym typeface="+mn-ea"/>
            </a:endParaRPr>
          </a:p>
          <a:p>
            <a:pPr indent="0" algn="just">
              <a:lnSpc>
                <a:spcPct val="150000"/>
              </a:lnSpc>
              <a:spcBef>
                <a:spcPts val="0"/>
              </a:spcBef>
              <a:spcAft>
                <a:spcPts val="0"/>
              </a:spcAft>
            </a:pPr>
            <a:r>
              <a:rPr lang="en-US" altLang="zh-CN" sz="1600" b="1">
                <a:latin typeface="楷体" panose="02010609060101010101" charset="-122"/>
                <a:ea typeface="楷体" panose="02010609060101010101" charset="-122"/>
                <a:cs typeface="楷体" panose="02010609060101010101" charset="-122"/>
                <a:sym typeface="+mn-ea"/>
              </a:rPr>
              <a:t>   </a:t>
            </a:r>
            <a:r>
              <a:rPr lang="en-US" sz="1600">
                <a:latin typeface="宋体" panose="02010600030101010101" pitchFamily="2" charset="-122"/>
                <a:ea typeface="宋体" panose="02010600030101010101" pitchFamily="2" charset="-122"/>
                <a:cs typeface="宋体" panose="02010600030101010101" pitchFamily="2" charset="-122"/>
                <a:sym typeface="+mn-ea"/>
              </a:rPr>
              <a:t> </a:t>
            </a:r>
            <a:r>
              <a:rPr sz="1600">
                <a:latin typeface="宋体" panose="02010600030101010101" pitchFamily="2" charset="-122"/>
                <a:ea typeface="宋体" panose="02010600030101010101" pitchFamily="2" charset="-122"/>
                <a:cs typeface="宋体" panose="02010600030101010101" pitchFamily="2" charset="-122"/>
                <a:sym typeface="+mn-ea"/>
              </a:rPr>
              <a:t>县（区）级疾病预防控制机构应做好预防性治疗的评价工作。评价指标包括：</a:t>
            </a:r>
            <a:endParaRPr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50000"/>
              </a:lnSpc>
              <a:spcBef>
                <a:spcPts val="0"/>
              </a:spcBef>
              <a:spcAft>
                <a:spcPts val="0"/>
              </a:spcAft>
            </a:pPr>
            <a:r>
              <a:rPr lang="en-US" sz="1600" b="1">
                <a:latin typeface="楷体" panose="02010609060101010101" charset="-122"/>
                <a:ea typeface="楷体" panose="02010609060101010101" charset="-122"/>
                <a:cs typeface="宋体" panose="02010600030101010101" pitchFamily="2" charset="-122"/>
                <a:sym typeface="+mn-ea"/>
              </a:rPr>
              <a:t>   </a:t>
            </a:r>
            <a:r>
              <a:rPr sz="1600" b="1">
                <a:latin typeface="楷体" panose="02010609060101010101" charset="-122"/>
                <a:ea typeface="楷体" panose="02010609060101010101" charset="-122"/>
                <a:cs typeface="宋体" panose="02010600030101010101" pitchFamily="2" charset="-122"/>
                <a:sym typeface="+mn-ea"/>
              </a:rPr>
              <a:t>（一）服药率</a:t>
            </a:r>
            <a:endParaRPr sz="1600" b="1">
              <a:latin typeface="楷体" panose="02010609060101010101" charset="-122"/>
              <a:ea typeface="楷体" panose="02010609060101010101" charset="-122"/>
              <a:cs typeface="宋体" panose="02010600030101010101" pitchFamily="2" charset="-122"/>
              <a:sym typeface="+mn-ea"/>
            </a:endParaRPr>
          </a:p>
          <a:p>
            <a:pPr indent="0" algn="just">
              <a:lnSpc>
                <a:spcPct val="150000"/>
              </a:lnSpc>
              <a:spcBef>
                <a:spcPts val="0"/>
              </a:spcBef>
              <a:spcAft>
                <a:spcPts val="0"/>
              </a:spcAft>
            </a:pPr>
            <a:r>
              <a:rPr lang="en-US" sz="1600">
                <a:latin typeface="宋体" panose="02010600030101010101" pitchFamily="2" charset="-122"/>
                <a:ea typeface="宋体" panose="02010600030101010101" pitchFamily="2" charset="-122"/>
                <a:cs typeface="宋体" panose="02010600030101010101" pitchFamily="2" charset="-122"/>
                <a:sym typeface="+mn-ea"/>
              </a:rPr>
              <a:t>    </a:t>
            </a:r>
            <a:r>
              <a:rPr sz="1600">
                <a:latin typeface="宋体" panose="02010600030101010101" pitchFamily="2" charset="-122"/>
                <a:ea typeface="宋体" panose="02010600030101010101" pitchFamily="2" charset="-122"/>
                <a:cs typeface="宋体" panose="02010600030101010101" pitchFamily="2" charset="-122"/>
                <a:sym typeface="+mn-ea"/>
              </a:rPr>
              <a:t>计算公式：服药率=接受预防性治疗的人数/应接受预防性治疗的人数×100%</a:t>
            </a:r>
            <a:endParaRPr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50000"/>
              </a:lnSpc>
              <a:spcBef>
                <a:spcPts val="0"/>
              </a:spcBef>
              <a:spcAft>
                <a:spcPts val="0"/>
              </a:spcAft>
            </a:pPr>
            <a:r>
              <a:rPr lang="en-US" sz="1600" b="1">
                <a:latin typeface="楷体" panose="02010609060101010101" charset="-122"/>
                <a:ea typeface="楷体" panose="02010609060101010101" charset="-122"/>
                <a:cs typeface="宋体" panose="02010600030101010101" pitchFamily="2" charset="-122"/>
                <a:sym typeface="+mn-ea"/>
              </a:rPr>
              <a:t>   </a:t>
            </a:r>
            <a:r>
              <a:rPr sz="1600" b="1">
                <a:latin typeface="楷体" panose="02010609060101010101" charset="-122"/>
                <a:ea typeface="楷体" panose="02010609060101010101" charset="-122"/>
                <a:cs typeface="宋体" panose="02010600030101010101" pitchFamily="2" charset="-122"/>
                <a:sym typeface="+mn-ea"/>
              </a:rPr>
              <a:t>（二）规则服药率</a:t>
            </a:r>
            <a:endParaRPr sz="1600" b="1">
              <a:latin typeface="楷体" panose="02010609060101010101" charset="-122"/>
              <a:ea typeface="楷体" panose="02010609060101010101" charset="-122"/>
              <a:cs typeface="宋体" panose="02010600030101010101" pitchFamily="2" charset="-122"/>
              <a:sym typeface="+mn-ea"/>
            </a:endParaRPr>
          </a:p>
          <a:p>
            <a:pPr indent="0" algn="just">
              <a:lnSpc>
                <a:spcPct val="150000"/>
              </a:lnSpc>
              <a:spcBef>
                <a:spcPts val="0"/>
              </a:spcBef>
              <a:spcAft>
                <a:spcPts val="0"/>
              </a:spcAft>
            </a:pPr>
            <a:r>
              <a:rPr lang="en-US" sz="1600">
                <a:latin typeface="宋体" panose="02010600030101010101" pitchFamily="2" charset="-122"/>
                <a:ea typeface="宋体" panose="02010600030101010101" pitchFamily="2" charset="-122"/>
                <a:cs typeface="宋体" panose="02010600030101010101" pitchFamily="2" charset="-122"/>
                <a:sym typeface="+mn-ea"/>
              </a:rPr>
              <a:t>    </a:t>
            </a:r>
            <a:r>
              <a:rPr sz="1600">
                <a:latin typeface="宋体" panose="02010600030101010101" pitchFamily="2" charset="-122"/>
                <a:ea typeface="宋体" panose="02010600030101010101" pitchFamily="2" charset="-122"/>
                <a:cs typeface="宋体" panose="02010600030101010101" pitchFamily="2" charset="-122"/>
                <a:sym typeface="+mn-ea"/>
              </a:rPr>
              <a:t>计算公式：规则服药率=规则服药人数/接受预防性治疗人数×100%</a:t>
            </a:r>
            <a:endParaRPr sz="160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13" name="AutoShape 12"/>
          <p:cNvSpPr>
            <a:spLocks noChangeArrowheads="1"/>
          </p:cNvSpPr>
          <p:nvPr/>
        </p:nvSpPr>
        <p:spPr bwMode="auto">
          <a:xfrm>
            <a:off x="-36195" y="990600"/>
            <a:ext cx="1016635" cy="481330"/>
          </a:xfrm>
          <a:prstGeom prst="homePlate">
            <a:avLst>
              <a:gd name="adj" fmla="val 63872"/>
            </a:avLst>
          </a:prstGeom>
          <a:solidFill>
            <a:srgbClr val="C00000"/>
          </a:solidFill>
          <a:ln w="9525">
            <a:noFill/>
            <a:miter lim="800000"/>
          </a:ln>
        </p:spPr>
        <p:txBody>
          <a:bodyPr wrap="none" lIns="91472" tIns="45736" rIns="91472" bIns="45736" anchor="ctr"/>
          <a:p>
            <a:pPr algn="ctr"/>
            <a:r>
              <a:rPr lang="zh-CN" altLang="en-US" sz="1400" b="1" dirty="0">
                <a:solidFill>
                  <a:prstClr val="white"/>
                </a:solidFill>
                <a:latin typeface="微软雅黑" panose="020B0503020204020204" pitchFamily="34" charset="-122"/>
                <a:ea typeface="微软雅黑" panose="020B0503020204020204" pitchFamily="34" charset="-122"/>
                <a:sym typeface="+mn-ea"/>
              </a:rPr>
              <a:t>《指南》</a:t>
            </a:r>
            <a:endParaRPr lang="zh-CN" altLang="en-US" sz="1400" b="1" dirty="0">
              <a:solidFill>
                <a:prstClr val="white"/>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756920" y="699770"/>
            <a:ext cx="8088630" cy="3830955"/>
          </a:xfrm>
          <a:prstGeom prst="rect">
            <a:avLst/>
          </a:prstGeom>
          <a:noFill/>
          <a:ln w="9525">
            <a:noFill/>
          </a:ln>
        </p:spPr>
        <p:txBody>
          <a:bodyPr wrap="square">
            <a:spAutoFit/>
          </a:bodyPr>
          <a:p>
            <a:pPr indent="0" algn="ctr"/>
            <a:r>
              <a:rPr lang="zh-CN" sz="2400" b="1">
                <a:ea typeface="宋体" panose="02010600030101010101" pitchFamily="2" charset="-122"/>
              </a:rPr>
              <a:t>第八章    感染控制</a:t>
            </a:r>
            <a:endParaRPr lang="zh-CN" sz="2400" b="1">
              <a:ea typeface="宋体" panose="02010600030101010101" pitchFamily="2" charset="-122"/>
            </a:endParaRPr>
          </a:p>
          <a:p>
            <a:pPr indent="0">
              <a:lnSpc>
                <a:spcPct val="150000"/>
              </a:lnSpc>
            </a:pPr>
            <a:r>
              <a:rPr lang="zh-CN">
                <a:ea typeface="宋体" panose="02010600030101010101" pitchFamily="2" charset="-122"/>
                <a:sym typeface="+mn-ea"/>
              </a:rPr>
              <a:t> </a:t>
            </a:r>
            <a:r>
              <a:rPr lang="en-US" altLang="zh-CN">
                <a:ea typeface="宋体" panose="02010600030101010101" pitchFamily="2" charset="-122"/>
                <a:sym typeface="+mn-ea"/>
              </a:rPr>
              <a:t>        </a:t>
            </a:r>
            <a:r>
              <a:rPr lang="zh-CN">
                <a:ea typeface="宋体" panose="02010600030101010101" pitchFamily="2" charset="-122"/>
                <a:sym typeface="+mn-ea"/>
              </a:rPr>
              <a:t>一、通风换气</a:t>
            </a:r>
            <a:r>
              <a:rPr lang="en-US" altLang="zh-CN" b="1">
                <a:latin typeface="楷体" panose="02010609060101010101" charset="-122"/>
                <a:ea typeface="楷体" panose="02010609060101010101" charset="-122"/>
                <a:cs typeface="楷体" panose="02010609060101010101" charset="-122"/>
                <a:sym typeface="+mn-ea"/>
              </a:rPr>
              <a:t>                         </a:t>
            </a:r>
            <a:r>
              <a:rPr lang="zh-CN" altLang="en-US">
                <a:solidFill>
                  <a:srgbClr val="FF0000"/>
                </a:solidFill>
                <a:ea typeface="宋体" panose="02010600030101010101" pitchFamily="2" charset="-122"/>
                <a:sym typeface="+mn-ea"/>
              </a:rPr>
              <a:t>《工作规范》无此内容</a:t>
            </a:r>
            <a:endParaRPr lang="en-US" altLang="zh-CN" sz="1600" b="1">
              <a:latin typeface="楷体" panose="02010609060101010101" charset="-122"/>
              <a:ea typeface="楷体" panose="02010609060101010101" charset="-122"/>
              <a:cs typeface="楷体" panose="02010609060101010101" charset="-122"/>
              <a:sym typeface="+mn-ea"/>
            </a:endParaRPr>
          </a:p>
          <a:p>
            <a:pPr indent="0" algn="just">
              <a:lnSpc>
                <a:spcPct val="150000"/>
              </a:lnSpc>
              <a:spcBef>
                <a:spcPts val="0"/>
              </a:spcBef>
              <a:spcAft>
                <a:spcPts val="0"/>
              </a:spcAft>
            </a:pPr>
            <a:r>
              <a:rPr lang="en-US" altLang="zh-CN" sz="1600" b="1">
                <a:latin typeface="楷体" panose="02010609060101010101" charset="-122"/>
                <a:ea typeface="楷体" panose="02010609060101010101" charset="-122"/>
                <a:cs typeface="楷体" panose="02010609060101010101" charset="-122"/>
                <a:sym typeface="+mn-ea"/>
              </a:rPr>
              <a:t>   </a:t>
            </a:r>
            <a:r>
              <a:rPr lang="en-US" sz="1600">
                <a:latin typeface="宋体" panose="02010600030101010101" pitchFamily="2" charset="-122"/>
                <a:ea typeface="宋体" panose="02010600030101010101" pitchFamily="2" charset="-122"/>
                <a:cs typeface="宋体" panose="02010600030101010101" pitchFamily="2" charset="-122"/>
                <a:sym typeface="+mn-ea"/>
              </a:rPr>
              <a:t> </a:t>
            </a:r>
            <a:r>
              <a:rPr sz="1600">
                <a:latin typeface="宋体" panose="02010600030101010101" pitchFamily="2" charset="-122"/>
                <a:ea typeface="宋体" panose="02010600030101010101" pitchFamily="2" charset="-122"/>
                <a:cs typeface="宋体" panose="02010600030101010101" pitchFamily="2" charset="-122"/>
                <a:sym typeface="+mn-ea"/>
              </a:rPr>
              <a:t>通风换气是保证学校环境卫生、开展学校日常传染病防控的重要措施之一， 尤其针对呼吸道传染病效果显著，适用于校内所有区域。</a:t>
            </a:r>
            <a:endParaRPr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50000"/>
              </a:lnSpc>
              <a:spcBef>
                <a:spcPts val="0"/>
              </a:spcBef>
              <a:spcAft>
                <a:spcPts val="0"/>
              </a:spcAft>
            </a:pPr>
            <a:r>
              <a:rPr lang="en-US" sz="1600" b="1">
                <a:latin typeface="楷体" panose="02010609060101010101" charset="-122"/>
                <a:ea typeface="楷体" panose="02010609060101010101" charset="-122"/>
                <a:cs typeface="宋体" panose="02010600030101010101" pitchFamily="2" charset="-122"/>
                <a:sym typeface="+mn-ea"/>
              </a:rPr>
              <a:t>   </a:t>
            </a:r>
            <a:r>
              <a:rPr sz="1600" b="1">
                <a:latin typeface="楷体" panose="02010609060101010101" charset="-122"/>
                <a:ea typeface="楷体" panose="02010609060101010101" charset="-122"/>
                <a:cs typeface="宋体" panose="02010600030101010101" pitchFamily="2" charset="-122"/>
                <a:sym typeface="+mn-ea"/>
              </a:rPr>
              <a:t>（一）通风量要求</a:t>
            </a:r>
            <a:endParaRPr sz="1600" b="1">
              <a:latin typeface="楷体" panose="02010609060101010101" charset="-122"/>
              <a:ea typeface="楷体" panose="02010609060101010101" charset="-122"/>
              <a:cs typeface="宋体" panose="02010600030101010101" pitchFamily="2" charset="-122"/>
              <a:sym typeface="+mn-ea"/>
            </a:endParaRPr>
          </a:p>
          <a:p>
            <a:pPr indent="0" algn="just">
              <a:lnSpc>
                <a:spcPct val="150000"/>
              </a:lnSpc>
              <a:spcBef>
                <a:spcPts val="0"/>
              </a:spcBef>
              <a:spcAft>
                <a:spcPts val="0"/>
              </a:spcAft>
            </a:pPr>
            <a:r>
              <a:rPr lang="en-US" sz="1600">
                <a:latin typeface="宋体" panose="02010600030101010101" pitchFamily="2" charset="-122"/>
                <a:ea typeface="宋体" panose="02010600030101010101" pitchFamily="2" charset="-122"/>
                <a:cs typeface="宋体" panose="02010600030101010101" pitchFamily="2" charset="-122"/>
                <a:sym typeface="+mn-ea"/>
              </a:rPr>
              <a:t>    </a:t>
            </a:r>
            <a:r>
              <a:rPr sz="1600">
                <a:latin typeface="宋体" panose="02010600030101010101" pitchFamily="2" charset="-122"/>
                <a:ea typeface="宋体" panose="02010600030101010101" pitchFamily="2" charset="-122"/>
                <a:cs typeface="宋体" panose="02010600030101010101" pitchFamily="2" charset="-122"/>
                <a:sym typeface="+mn-ea"/>
              </a:rPr>
              <a:t>小学生必要换气量不宜低于20m</a:t>
            </a:r>
            <a:r>
              <a:rPr sz="1600" baseline="30000">
                <a:latin typeface="宋体" panose="02010600030101010101" pitchFamily="2" charset="-122"/>
                <a:ea typeface="宋体" panose="02010600030101010101" pitchFamily="2" charset="-122"/>
                <a:cs typeface="宋体" panose="02010600030101010101" pitchFamily="2" charset="-122"/>
                <a:sym typeface="+mn-ea"/>
              </a:rPr>
              <a:t>3</a:t>
            </a:r>
            <a:r>
              <a:rPr sz="1600">
                <a:latin typeface="宋体" panose="02010600030101010101" pitchFamily="2" charset="-122"/>
                <a:ea typeface="宋体" panose="02010600030101010101" pitchFamily="2" charset="-122"/>
                <a:cs typeface="宋体" panose="02010600030101010101" pitchFamily="2" charset="-122"/>
                <a:sym typeface="+mn-ea"/>
              </a:rPr>
              <a:t>/（h·人），初中生不宜低于25m</a:t>
            </a:r>
            <a:r>
              <a:rPr sz="1600" baseline="30000">
                <a:latin typeface="宋体" panose="02010600030101010101" pitchFamily="2" charset="-122"/>
                <a:ea typeface="宋体" panose="02010600030101010101" pitchFamily="2" charset="-122"/>
                <a:cs typeface="宋体" panose="02010600030101010101" pitchFamily="2" charset="-122"/>
                <a:sym typeface="+mn-ea"/>
              </a:rPr>
              <a:t>3</a:t>
            </a:r>
            <a:r>
              <a:rPr sz="1600">
                <a:latin typeface="宋体" panose="02010600030101010101" pitchFamily="2" charset="-122"/>
                <a:ea typeface="宋体" panose="02010600030101010101" pitchFamily="2" charset="-122"/>
                <a:cs typeface="宋体" panose="02010600030101010101" pitchFamily="2" charset="-122"/>
                <a:sym typeface="+mn-ea"/>
              </a:rPr>
              <a:t>/ （h·人），高中生不宜低于32m</a:t>
            </a:r>
            <a:r>
              <a:rPr sz="1600" baseline="30000">
                <a:latin typeface="宋体" panose="02010600030101010101" pitchFamily="2" charset="-122"/>
                <a:ea typeface="宋体" panose="02010600030101010101" pitchFamily="2" charset="-122"/>
                <a:cs typeface="宋体" panose="02010600030101010101" pitchFamily="2" charset="-122"/>
                <a:sym typeface="+mn-ea"/>
              </a:rPr>
              <a:t>3</a:t>
            </a:r>
            <a:r>
              <a:rPr sz="1600">
                <a:latin typeface="宋体" panose="02010600030101010101" pitchFamily="2" charset="-122"/>
                <a:ea typeface="宋体" panose="02010600030101010101" pitchFamily="2" charset="-122"/>
                <a:cs typeface="宋体" panose="02010600030101010101" pitchFamily="2" charset="-122"/>
                <a:sym typeface="+mn-ea"/>
              </a:rPr>
              <a:t>/（h·人）。</a:t>
            </a:r>
            <a:endParaRPr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50000"/>
              </a:lnSpc>
              <a:spcBef>
                <a:spcPts val="0"/>
              </a:spcBef>
              <a:spcAft>
                <a:spcPts val="0"/>
              </a:spcAft>
            </a:pPr>
            <a:r>
              <a:rPr lang="en-US" sz="1600" b="1">
                <a:latin typeface="楷体" panose="02010609060101010101" charset="-122"/>
                <a:ea typeface="楷体" panose="02010609060101010101" charset="-122"/>
                <a:cs typeface="宋体" panose="02010600030101010101" pitchFamily="2" charset="-122"/>
                <a:sym typeface="+mn-ea"/>
              </a:rPr>
              <a:t>   </a:t>
            </a:r>
            <a:r>
              <a:rPr sz="1600" b="1">
                <a:latin typeface="楷体" panose="02010609060101010101" charset="-122"/>
                <a:ea typeface="楷体" panose="02010609060101010101" charset="-122"/>
                <a:cs typeface="宋体" panose="02010600030101010101" pitchFamily="2" charset="-122"/>
                <a:sym typeface="+mn-ea"/>
              </a:rPr>
              <a:t>（二）通风换气制度</a:t>
            </a:r>
            <a:endParaRPr sz="1600" b="1">
              <a:latin typeface="楷体" panose="02010609060101010101" charset="-122"/>
              <a:ea typeface="楷体" panose="02010609060101010101" charset="-122"/>
              <a:cs typeface="宋体" panose="02010600030101010101" pitchFamily="2" charset="-122"/>
              <a:sym typeface="+mn-ea"/>
            </a:endParaRPr>
          </a:p>
          <a:p>
            <a:pPr indent="0" algn="just">
              <a:lnSpc>
                <a:spcPct val="150000"/>
              </a:lnSpc>
              <a:spcBef>
                <a:spcPts val="0"/>
              </a:spcBef>
              <a:spcAft>
                <a:spcPts val="0"/>
              </a:spcAft>
            </a:pPr>
            <a:r>
              <a:rPr lang="en-US" sz="1600">
                <a:latin typeface="宋体" panose="02010600030101010101" pitchFamily="2" charset="-122"/>
                <a:ea typeface="宋体" panose="02010600030101010101" pitchFamily="2" charset="-122"/>
                <a:cs typeface="宋体" panose="02010600030101010101" pitchFamily="2" charset="-122"/>
                <a:sym typeface="+mn-ea"/>
              </a:rPr>
              <a:t>    </a:t>
            </a:r>
            <a:r>
              <a:rPr sz="1600">
                <a:latin typeface="宋体" panose="02010600030101010101" pitchFamily="2" charset="-122"/>
                <a:ea typeface="宋体" panose="02010600030101010101" pitchFamily="2" charset="-122"/>
                <a:cs typeface="宋体" panose="02010600030101010101" pitchFamily="2" charset="-122"/>
                <a:sym typeface="+mn-ea"/>
              </a:rPr>
              <a:t>应制定合理的教室、宿舍及其他场所的开窗通风制度，并指定专人负责。温 暖季节宜实行全日开窗的方式通风换气。</a:t>
            </a:r>
            <a:endParaRPr sz="160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13" name="AutoShape 12"/>
          <p:cNvSpPr>
            <a:spLocks noChangeArrowheads="1"/>
          </p:cNvSpPr>
          <p:nvPr/>
        </p:nvSpPr>
        <p:spPr bwMode="auto">
          <a:xfrm>
            <a:off x="-36195" y="990600"/>
            <a:ext cx="1016635" cy="481330"/>
          </a:xfrm>
          <a:prstGeom prst="homePlate">
            <a:avLst>
              <a:gd name="adj" fmla="val 63872"/>
            </a:avLst>
          </a:prstGeom>
          <a:solidFill>
            <a:srgbClr val="C00000"/>
          </a:solidFill>
          <a:ln w="9525">
            <a:noFill/>
            <a:miter lim="800000"/>
          </a:ln>
        </p:spPr>
        <p:txBody>
          <a:bodyPr wrap="none" lIns="91472" tIns="45736" rIns="91472" bIns="45736" anchor="ctr"/>
          <a:p>
            <a:pPr algn="ctr"/>
            <a:r>
              <a:rPr lang="zh-CN" altLang="en-US" sz="1400" b="1" dirty="0">
                <a:solidFill>
                  <a:prstClr val="white"/>
                </a:solidFill>
                <a:latin typeface="微软雅黑" panose="020B0503020204020204" pitchFamily="34" charset="-122"/>
                <a:ea typeface="微软雅黑" panose="020B0503020204020204" pitchFamily="34" charset="-122"/>
                <a:sym typeface="+mn-ea"/>
              </a:rPr>
              <a:t>《指南》</a:t>
            </a:r>
            <a:endParaRPr lang="zh-CN" altLang="en-US" sz="1400" b="1" dirty="0">
              <a:solidFill>
                <a:prstClr val="white"/>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756920" y="699770"/>
            <a:ext cx="8088630" cy="3091815"/>
          </a:xfrm>
          <a:prstGeom prst="rect">
            <a:avLst/>
          </a:prstGeom>
          <a:noFill/>
          <a:ln w="9525">
            <a:noFill/>
          </a:ln>
        </p:spPr>
        <p:txBody>
          <a:bodyPr wrap="square">
            <a:spAutoFit/>
          </a:bodyPr>
          <a:p>
            <a:pPr indent="0" algn="ctr"/>
            <a:r>
              <a:rPr lang="zh-CN" sz="2400" b="1">
                <a:ea typeface="宋体" panose="02010600030101010101" pitchFamily="2" charset="-122"/>
                <a:sym typeface="+mn-ea"/>
              </a:rPr>
              <a:t>第八章    </a:t>
            </a:r>
            <a:r>
              <a:rPr lang="zh-CN" sz="2400" b="1">
                <a:ea typeface="宋体" panose="02010600030101010101" pitchFamily="2" charset="-122"/>
              </a:rPr>
              <a:t>感染控制</a:t>
            </a:r>
            <a:endParaRPr lang="zh-CN" sz="2400" b="1">
              <a:ea typeface="宋体" panose="02010600030101010101" pitchFamily="2" charset="-122"/>
            </a:endParaRPr>
          </a:p>
          <a:p>
            <a:pPr indent="0">
              <a:lnSpc>
                <a:spcPct val="150000"/>
              </a:lnSpc>
            </a:pPr>
            <a:r>
              <a:rPr lang="zh-CN">
                <a:ea typeface="宋体" panose="02010600030101010101" pitchFamily="2" charset="-122"/>
                <a:sym typeface="+mn-ea"/>
              </a:rPr>
              <a:t> </a:t>
            </a:r>
            <a:r>
              <a:rPr lang="en-US" altLang="zh-CN">
                <a:ea typeface="宋体" panose="02010600030101010101" pitchFamily="2" charset="-122"/>
                <a:sym typeface="+mn-ea"/>
              </a:rPr>
              <a:t>        </a:t>
            </a:r>
            <a:r>
              <a:rPr lang="zh-CN">
                <a:ea typeface="宋体" panose="02010600030101010101" pitchFamily="2" charset="-122"/>
                <a:sym typeface="+mn-ea"/>
              </a:rPr>
              <a:t>一、通风换气</a:t>
            </a:r>
            <a:r>
              <a:rPr lang="en-US" altLang="zh-CN" b="1">
                <a:latin typeface="楷体" panose="02010609060101010101" charset="-122"/>
                <a:ea typeface="楷体" panose="02010609060101010101" charset="-122"/>
                <a:cs typeface="楷体" panose="02010609060101010101" charset="-122"/>
                <a:sym typeface="+mn-ea"/>
              </a:rPr>
              <a:t>                         </a:t>
            </a:r>
            <a:r>
              <a:rPr lang="zh-CN" altLang="en-US">
                <a:solidFill>
                  <a:srgbClr val="FF0000"/>
                </a:solidFill>
                <a:ea typeface="宋体" panose="02010600030101010101" pitchFamily="2" charset="-122"/>
                <a:sym typeface="+mn-ea"/>
              </a:rPr>
              <a:t>《工作规范》无此内容</a:t>
            </a:r>
            <a:endParaRPr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50000"/>
              </a:lnSpc>
              <a:spcBef>
                <a:spcPts val="0"/>
              </a:spcBef>
              <a:spcAft>
                <a:spcPts val="0"/>
              </a:spcAft>
            </a:pPr>
            <a:r>
              <a:rPr lang="en-US" sz="1600" b="1">
                <a:latin typeface="楷体" panose="02010609060101010101" charset="-122"/>
                <a:ea typeface="楷体" panose="02010609060101010101" charset="-122"/>
                <a:cs typeface="宋体" panose="02010600030101010101" pitchFamily="2" charset="-122"/>
                <a:sym typeface="+mn-ea"/>
              </a:rPr>
              <a:t>   </a:t>
            </a:r>
            <a:r>
              <a:rPr sz="1600" b="1">
                <a:latin typeface="楷体" panose="02010609060101010101" charset="-122"/>
                <a:ea typeface="楷体" panose="02010609060101010101" charset="-122"/>
                <a:cs typeface="宋体" panose="02010600030101010101" pitchFamily="2" charset="-122"/>
                <a:sym typeface="+mn-ea"/>
              </a:rPr>
              <a:t>（</a:t>
            </a:r>
            <a:r>
              <a:rPr lang="zh-CN" sz="1600" b="1">
                <a:latin typeface="楷体" panose="02010609060101010101" charset="-122"/>
                <a:ea typeface="楷体" panose="02010609060101010101" charset="-122"/>
                <a:cs typeface="宋体" panose="02010600030101010101" pitchFamily="2" charset="-122"/>
                <a:sym typeface="+mn-ea"/>
              </a:rPr>
              <a:t>三</a:t>
            </a:r>
            <a:r>
              <a:rPr sz="1600" b="1">
                <a:latin typeface="楷体" panose="02010609060101010101" charset="-122"/>
                <a:ea typeface="楷体" panose="02010609060101010101" charset="-122"/>
                <a:cs typeface="宋体" panose="02010600030101010101" pitchFamily="2" charset="-122"/>
                <a:sym typeface="+mn-ea"/>
              </a:rPr>
              <a:t>）建筑设计要求</a:t>
            </a:r>
            <a:endParaRPr sz="1600" b="1">
              <a:latin typeface="楷体" panose="02010609060101010101" charset="-122"/>
              <a:ea typeface="楷体" panose="02010609060101010101" charset="-122"/>
              <a:cs typeface="宋体" panose="02010600030101010101" pitchFamily="2" charset="-122"/>
              <a:sym typeface="+mn-ea"/>
            </a:endParaRPr>
          </a:p>
          <a:p>
            <a:pPr indent="0" algn="just">
              <a:lnSpc>
                <a:spcPct val="150000"/>
              </a:lnSpc>
              <a:spcBef>
                <a:spcPts val="0"/>
              </a:spcBef>
              <a:spcAft>
                <a:spcPts val="0"/>
              </a:spcAft>
            </a:pPr>
            <a:r>
              <a:rPr lang="en-US" sz="1600">
                <a:latin typeface="宋体" panose="02010600030101010101" pitchFamily="2" charset="-122"/>
                <a:ea typeface="宋体" panose="02010600030101010101" pitchFamily="2" charset="-122"/>
                <a:cs typeface="宋体" panose="02010600030101010101" pitchFamily="2" charset="-122"/>
                <a:sym typeface="+mn-ea"/>
              </a:rPr>
              <a:t>    </a:t>
            </a:r>
            <a:r>
              <a:rPr sz="1600">
                <a:latin typeface="宋体" panose="02010600030101010101" pitchFamily="2" charset="-122"/>
                <a:ea typeface="宋体" panose="02010600030101010101" pitchFamily="2" charset="-122"/>
                <a:cs typeface="宋体" panose="02010600030101010101" pitchFamily="2" charset="-122"/>
                <a:sym typeface="+mn-ea"/>
              </a:rPr>
              <a:t>新建和改建教室、图书馆等，建筑设计采用自然通风方式时，应设气窗、通风道等，气窗开口面积不得少于教室地面面积的 1/50～1/60 ，应设于窗户的上 1/3 处，便于开启。严寒、寒冷地区应设通风道，通风道不应少于2个，断面尺寸不应低于 130mm×260mm，室内开口于墙上方或顶棚下，应装有可开闭的活门。宿舍应保证通风良好，寒冷地区宿舍应设有换气窗</a:t>
            </a:r>
            <a:r>
              <a:rPr lang="zh-CN" sz="1600">
                <a:latin typeface="宋体" panose="02010600030101010101" pitchFamily="2" charset="-122"/>
                <a:ea typeface="宋体" panose="02010600030101010101" pitchFamily="2" charset="-122"/>
                <a:cs typeface="宋体" panose="02010600030101010101" pitchFamily="2" charset="-122"/>
                <a:sym typeface="+mn-ea"/>
              </a:rPr>
              <a:t>。</a:t>
            </a:r>
            <a:endParaRPr lang="zh-CN" sz="160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13" name="AutoShape 12"/>
          <p:cNvSpPr>
            <a:spLocks noChangeArrowheads="1"/>
          </p:cNvSpPr>
          <p:nvPr/>
        </p:nvSpPr>
        <p:spPr bwMode="auto">
          <a:xfrm>
            <a:off x="-36195" y="990600"/>
            <a:ext cx="1016635" cy="481330"/>
          </a:xfrm>
          <a:prstGeom prst="homePlate">
            <a:avLst>
              <a:gd name="adj" fmla="val 63872"/>
            </a:avLst>
          </a:prstGeom>
          <a:solidFill>
            <a:srgbClr val="C00000"/>
          </a:solidFill>
          <a:ln w="9525">
            <a:noFill/>
            <a:miter lim="800000"/>
          </a:ln>
        </p:spPr>
        <p:txBody>
          <a:bodyPr wrap="none" lIns="91472" tIns="45736" rIns="91472" bIns="45736" anchor="ctr"/>
          <a:p>
            <a:pPr algn="ctr"/>
            <a:r>
              <a:rPr lang="zh-CN" altLang="en-US" sz="1400" b="1" dirty="0">
                <a:solidFill>
                  <a:prstClr val="white"/>
                </a:solidFill>
                <a:latin typeface="微软雅黑" panose="020B0503020204020204" pitchFamily="34" charset="-122"/>
                <a:ea typeface="微软雅黑" panose="020B0503020204020204" pitchFamily="34" charset="-122"/>
                <a:sym typeface="+mn-ea"/>
              </a:rPr>
              <a:t>《指南》</a:t>
            </a:r>
            <a:endParaRPr lang="zh-CN" altLang="en-US" sz="1400" b="1" dirty="0">
              <a:solidFill>
                <a:prstClr val="white"/>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756920" y="699770"/>
            <a:ext cx="8088630" cy="3091815"/>
          </a:xfrm>
          <a:prstGeom prst="rect">
            <a:avLst/>
          </a:prstGeom>
          <a:noFill/>
          <a:ln w="9525">
            <a:noFill/>
          </a:ln>
        </p:spPr>
        <p:txBody>
          <a:bodyPr wrap="square">
            <a:spAutoFit/>
          </a:bodyPr>
          <a:p>
            <a:pPr indent="0" algn="ctr"/>
            <a:r>
              <a:rPr lang="zh-CN" sz="2400" b="1">
                <a:ea typeface="宋体" panose="02010600030101010101" pitchFamily="2" charset="-122"/>
                <a:sym typeface="+mn-ea"/>
              </a:rPr>
              <a:t>第八章    </a:t>
            </a:r>
            <a:r>
              <a:rPr lang="zh-CN" sz="2400" b="1">
                <a:ea typeface="宋体" panose="02010600030101010101" pitchFamily="2" charset="-122"/>
              </a:rPr>
              <a:t>感染控制</a:t>
            </a:r>
            <a:endParaRPr lang="zh-CN" sz="2400" b="1">
              <a:ea typeface="宋体" panose="02010600030101010101" pitchFamily="2" charset="-122"/>
            </a:endParaRPr>
          </a:p>
          <a:p>
            <a:pPr indent="0">
              <a:lnSpc>
                <a:spcPct val="150000"/>
              </a:lnSpc>
            </a:pPr>
            <a:r>
              <a:rPr lang="zh-CN">
                <a:ea typeface="宋体" panose="02010600030101010101" pitchFamily="2" charset="-122"/>
                <a:sym typeface="+mn-ea"/>
              </a:rPr>
              <a:t> </a:t>
            </a:r>
            <a:r>
              <a:rPr lang="en-US" altLang="zh-CN">
                <a:ea typeface="宋体" panose="02010600030101010101" pitchFamily="2" charset="-122"/>
                <a:sym typeface="+mn-ea"/>
              </a:rPr>
              <a:t>        </a:t>
            </a:r>
            <a:r>
              <a:rPr lang="zh-CN">
                <a:ea typeface="宋体" panose="02010600030101010101" pitchFamily="2" charset="-122"/>
                <a:sym typeface="+mn-ea"/>
              </a:rPr>
              <a:t>二、隔离</a:t>
            </a:r>
            <a:r>
              <a:rPr lang="en-US" altLang="zh-CN" b="1">
                <a:latin typeface="楷体" panose="02010609060101010101" charset="-122"/>
                <a:ea typeface="楷体" panose="02010609060101010101" charset="-122"/>
                <a:cs typeface="楷体" panose="02010609060101010101" charset="-122"/>
                <a:sym typeface="+mn-ea"/>
              </a:rPr>
              <a:t>                         </a:t>
            </a:r>
            <a:r>
              <a:rPr lang="zh-CN" altLang="en-US">
                <a:solidFill>
                  <a:srgbClr val="FF0000"/>
                </a:solidFill>
                <a:ea typeface="宋体" panose="02010600030101010101" pitchFamily="2" charset="-122"/>
                <a:sym typeface="+mn-ea"/>
              </a:rPr>
              <a:t>《工作规范》无此内容</a:t>
            </a:r>
            <a:endParaRPr lang="zh-CN" altLang="en-US">
              <a:solidFill>
                <a:srgbClr val="FF0000"/>
              </a:solidFill>
              <a:ea typeface="宋体" panose="02010600030101010101" pitchFamily="2" charset="-122"/>
              <a:sym typeface="+mn-ea"/>
            </a:endParaRPr>
          </a:p>
          <a:p>
            <a:pPr indent="0">
              <a:lnSpc>
                <a:spcPct val="150000"/>
              </a:lnSpc>
            </a:pPr>
            <a:r>
              <a:rPr lang="en-US" sz="1600">
                <a:latin typeface="宋体" panose="02010600030101010101" pitchFamily="2" charset="-122"/>
                <a:ea typeface="宋体" panose="02010600030101010101" pitchFamily="2" charset="-122"/>
                <a:cs typeface="宋体" panose="02010600030101010101" pitchFamily="2" charset="-122"/>
                <a:sym typeface="+mn-ea"/>
              </a:rPr>
              <a:t>     </a:t>
            </a:r>
            <a:r>
              <a:rPr sz="1600">
                <a:latin typeface="宋体" panose="02010600030101010101" pitchFamily="2" charset="-122"/>
                <a:ea typeface="宋体" panose="02010600030101010101" pitchFamily="2" charset="-122"/>
                <a:cs typeface="宋体" panose="02010600030101010101" pitchFamily="2" charset="-122"/>
                <a:sym typeface="+mn-ea"/>
              </a:rPr>
              <a:t>隔离是将疑似肺结核患者或肺结核患者与其他人员分开，不处于同一个空间，这是防止病原体从患者传播给他人的重要措施，可避免结核病的进一步传播。</a:t>
            </a:r>
            <a:endParaRPr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50000"/>
              </a:lnSpc>
              <a:spcBef>
                <a:spcPts val="0"/>
              </a:spcBef>
              <a:spcAft>
                <a:spcPts val="0"/>
              </a:spcAft>
            </a:pPr>
            <a:r>
              <a:rPr lang="en-US" sz="1600" b="1">
                <a:latin typeface="楷体" panose="02010609060101010101" charset="-122"/>
                <a:ea typeface="楷体" panose="02010609060101010101" charset="-122"/>
                <a:cs typeface="宋体" panose="02010600030101010101" pitchFamily="2" charset="-122"/>
                <a:sym typeface="+mn-ea"/>
              </a:rPr>
              <a:t>   </a:t>
            </a:r>
            <a:r>
              <a:rPr sz="1600" b="1">
                <a:latin typeface="楷体" panose="02010609060101010101" charset="-122"/>
                <a:ea typeface="楷体" panose="02010609060101010101" charset="-122"/>
                <a:cs typeface="宋体" panose="02010600030101010101" pitchFamily="2" charset="-122"/>
                <a:sym typeface="+mn-ea"/>
              </a:rPr>
              <a:t>（一）休学/休课对象的隔离</a:t>
            </a:r>
            <a:endParaRPr sz="1600" b="1">
              <a:latin typeface="楷体" panose="02010609060101010101" charset="-122"/>
              <a:ea typeface="楷体" panose="02010609060101010101" charset="-122"/>
              <a:cs typeface="宋体" panose="02010600030101010101" pitchFamily="2" charset="-122"/>
              <a:sym typeface="+mn-ea"/>
            </a:endParaRPr>
          </a:p>
          <a:p>
            <a:pPr indent="0" algn="just">
              <a:lnSpc>
                <a:spcPct val="150000"/>
              </a:lnSpc>
              <a:spcBef>
                <a:spcPts val="0"/>
              </a:spcBef>
              <a:spcAft>
                <a:spcPts val="0"/>
              </a:spcAft>
            </a:pPr>
            <a:r>
              <a:rPr lang="en-US" sz="1600" b="1">
                <a:latin typeface="楷体" panose="02010609060101010101" charset="-122"/>
                <a:ea typeface="楷体" panose="02010609060101010101" charset="-122"/>
                <a:cs typeface="宋体" panose="02010600030101010101" pitchFamily="2" charset="-122"/>
                <a:sym typeface="+mn-ea"/>
              </a:rPr>
              <a:t>   </a:t>
            </a:r>
            <a:r>
              <a:rPr sz="1600" b="1">
                <a:latin typeface="楷体" panose="02010609060101010101" charset="-122"/>
                <a:ea typeface="楷体" panose="02010609060101010101" charset="-122"/>
                <a:cs typeface="宋体" panose="02010600030101010101" pitchFamily="2" charset="-122"/>
                <a:sym typeface="+mn-ea"/>
              </a:rPr>
              <a:t>（二）疑似患者的隔离</a:t>
            </a:r>
            <a:endParaRPr sz="1600" b="1">
              <a:latin typeface="楷体" panose="02010609060101010101" charset="-122"/>
              <a:ea typeface="楷体" panose="02010609060101010101" charset="-122"/>
              <a:cs typeface="宋体" panose="02010600030101010101" pitchFamily="2" charset="-122"/>
              <a:sym typeface="+mn-ea"/>
            </a:endParaRPr>
          </a:p>
          <a:p>
            <a:pPr indent="0" algn="just">
              <a:lnSpc>
                <a:spcPct val="150000"/>
              </a:lnSpc>
              <a:spcBef>
                <a:spcPts val="0"/>
              </a:spcBef>
              <a:spcAft>
                <a:spcPts val="0"/>
              </a:spcAft>
            </a:pPr>
            <a:r>
              <a:rPr lang="en-US" sz="1600" b="1">
                <a:latin typeface="楷体" panose="02010609060101010101" charset="-122"/>
                <a:ea typeface="楷体" panose="02010609060101010101" charset="-122"/>
                <a:cs typeface="宋体" panose="02010600030101010101" pitchFamily="2" charset="-122"/>
                <a:sym typeface="+mn-ea"/>
              </a:rPr>
              <a:t>   </a:t>
            </a:r>
            <a:r>
              <a:rPr sz="1600" b="1">
                <a:latin typeface="楷体" panose="02010609060101010101" charset="-122"/>
                <a:ea typeface="楷体" panose="02010609060101010101" charset="-122"/>
                <a:cs typeface="宋体" panose="02010600030101010101" pitchFamily="2" charset="-122"/>
                <a:sym typeface="+mn-ea"/>
              </a:rPr>
              <a:t>（三）未休学/未休课对象的隔离</a:t>
            </a:r>
            <a:endParaRPr sz="1600" b="1">
              <a:latin typeface="楷体" panose="02010609060101010101" charset="-122"/>
              <a:ea typeface="楷体" panose="02010609060101010101" charset="-122"/>
              <a:cs typeface="宋体" panose="02010600030101010101" pitchFamily="2" charset="-122"/>
              <a:sym typeface="+mn-ea"/>
            </a:endParaRPr>
          </a:p>
          <a:p>
            <a:pPr indent="0" algn="just">
              <a:lnSpc>
                <a:spcPct val="150000"/>
              </a:lnSpc>
              <a:spcBef>
                <a:spcPts val="0"/>
              </a:spcBef>
              <a:spcAft>
                <a:spcPts val="0"/>
              </a:spcAft>
            </a:pPr>
            <a:r>
              <a:rPr lang="en-US" sz="1600">
                <a:latin typeface="宋体" panose="02010600030101010101" pitchFamily="2" charset="-122"/>
                <a:ea typeface="宋体" panose="02010600030101010101" pitchFamily="2" charset="-122"/>
                <a:cs typeface="宋体" panose="02010600030101010101" pitchFamily="2" charset="-122"/>
                <a:sym typeface="+mn-ea"/>
              </a:rPr>
              <a:t>    </a:t>
            </a:r>
            <a:endParaRPr lang="zh-CN" sz="160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13" name="AutoShape 12"/>
          <p:cNvSpPr>
            <a:spLocks noChangeArrowheads="1"/>
          </p:cNvSpPr>
          <p:nvPr/>
        </p:nvSpPr>
        <p:spPr bwMode="auto">
          <a:xfrm>
            <a:off x="-36195" y="990600"/>
            <a:ext cx="1016635" cy="481330"/>
          </a:xfrm>
          <a:prstGeom prst="homePlate">
            <a:avLst>
              <a:gd name="adj" fmla="val 63872"/>
            </a:avLst>
          </a:prstGeom>
          <a:solidFill>
            <a:srgbClr val="C00000"/>
          </a:solidFill>
          <a:ln w="9525">
            <a:noFill/>
            <a:miter lim="800000"/>
          </a:ln>
        </p:spPr>
        <p:txBody>
          <a:bodyPr wrap="none" lIns="91472" tIns="45736" rIns="91472" bIns="45736" anchor="ctr"/>
          <a:p>
            <a:pPr algn="ctr"/>
            <a:r>
              <a:rPr lang="zh-CN" altLang="en-US" sz="1400" b="1" dirty="0">
                <a:solidFill>
                  <a:prstClr val="white"/>
                </a:solidFill>
                <a:latin typeface="微软雅黑" panose="020B0503020204020204" pitchFamily="34" charset="-122"/>
                <a:ea typeface="微软雅黑" panose="020B0503020204020204" pitchFamily="34" charset="-122"/>
                <a:sym typeface="+mn-ea"/>
              </a:rPr>
              <a:t>《指南》</a:t>
            </a:r>
            <a:endParaRPr lang="zh-CN" altLang="en-US" sz="1400" b="1" dirty="0">
              <a:solidFill>
                <a:prstClr val="white"/>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756920" y="699770"/>
            <a:ext cx="8088630" cy="3091815"/>
          </a:xfrm>
          <a:prstGeom prst="rect">
            <a:avLst/>
          </a:prstGeom>
          <a:noFill/>
          <a:ln w="9525">
            <a:noFill/>
          </a:ln>
        </p:spPr>
        <p:txBody>
          <a:bodyPr wrap="square">
            <a:spAutoFit/>
          </a:bodyPr>
          <a:p>
            <a:pPr indent="0" algn="ctr"/>
            <a:r>
              <a:rPr lang="zh-CN" sz="2400" b="1">
                <a:ea typeface="宋体" panose="02010600030101010101" pitchFamily="2" charset="-122"/>
                <a:sym typeface="+mn-ea"/>
              </a:rPr>
              <a:t>第八章    </a:t>
            </a:r>
            <a:r>
              <a:rPr lang="zh-CN" sz="2400" b="1">
                <a:ea typeface="宋体" panose="02010600030101010101" pitchFamily="2" charset="-122"/>
              </a:rPr>
              <a:t>感染控制</a:t>
            </a:r>
            <a:endParaRPr lang="zh-CN" sz="2400" b="1">
              <a:ea typeface="宋体" panose="02010600030101010101" pitchFamily="2" charset="-122"/>
            </a:endParaRPr>
          </a:p>
          <a:p>
            <a:pPr indent="0">
              <a:lnSpc>
                <a:spcPct val="150000"/>
              </a:lnSpc>
            </a:pPr>
            <a:r>
              <a:rPr lang="zh-CN">
                <a:ea typeface="宋体" panose="02010600030101010101" pitchFamily="2" charset="-122"/>
                <a:sym typeface="+mn-ea"/>
              </a:rPr>
              <a:t> </a:t>
            </a:r>
            <a:r>
              <a:rPr lang="en-US" altLang="zh-CN">
                <a:ea typeface="宋体" panose="02010600030101010101" pitchFamily="2" charset="-122"/>
                <a:sym typeface="+mn-ea"/>
              </a:rPr>
              <a:t>        </a:t>
            </a:r>
            <a:r>
              <a:rPr lang="zh-CN">
                <a:ea typeface="宋体" panose="02010600030101010101" pitchFamily="2" charset="-122"/>
                <a:sym typeface="+mn-ea"/>
              </a:rPr>
              <a:t>三、消毒</a:t>
            </a:r>
            <a:r>
              <a:rPr lang="en-US" altLang="zh-CN" b="1">
                <a:latin typeface="楷体" panose="02010609060101010101" charset="-122"/>
                <a:ea typeface="楷体" panose="02010609060101010101" charset="-122"/>
                <a:cs typeface="楷体" panose="02010609060101010101" charset="-122"/>
                <a:sym typeface="+mn-ea"/>
              </a:rPr>
              <a:t>                         </a:t>
            </a:r>
            <a:r>
              <a:rPr lang="zh-CN" altLang="en-US">
                <a:solidFill>
                  <a:srgbClr val="FF0000"/>
                </a:solidFill>
                <a:ea typeface="宋体" panose="02010600030101010101" pitchFamily="2" charset="-122"/>
                <a:sym typeface="+mn-ea"/>
              </a:rPr>
              <a:t>《工作规范》无此内容</a:t>
            </a:r>
            <a:endParaRPr lang="zh-CN" altLang="en-US">
              <a:solidFill>
                <a:srgbClr val="FF0000"/>
              </a:solidFill>
              <a:ea typeface="宋体" panose="02010600030101010101" pitchFamily="2" charset="-122"/>
              <a:sym typeface="+mn-ea"/>
            </a:endParaRPr>
          </a:p>
          <a:p>
            <a:pPr indent="0">
              <a:lnSpc>
                <a:spcPct val="150000"/>
              </a:lnSpc>
            </a:pPr>
            <a:r>
              <a:rPr lang="en-US" sz="1600">
                <a:latin typeface="宋体" panose="02010600030101010101" pitchFamily="2" charset="-122"/>
                <a:ea typeface="宋体" panose="02010600030101010101" pitchFamily="2" charset="-122"/>
                <a:cs typeface="宋体" panose="02010600030101010101" pitchFamily="2" charset="-122"/>
                <a:sym typeface="+mn-ea"/>
              </a:rPr>
              <a:t>     </a:t>
            </a:r>
            <a:r>
              <a:rPr sz="1600">
                <a:latin typeface="宋体" panose="02010600030101010101" pitchFamily="2" charset="-122"/>
                <a:ea typeface="宋体" panose="02010600030101010101" pitchFamily="2" charset="-122"/>
                <a:cs typeface="宋体" panose="02010600030101010101" pitchFamily="2" charset="-122"/>
                <a:sym typeface="+mn-ea"/>
              </a:rPr>
              <a:t>消毒是在学校发生结核病疫情、实施疫情处置时所采取的控制措施之一，主 35</a:t>
            </a:r>
            <a:endParaRPr sz="160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50000"/>
              </a:lnSpc>
            </a:pPr>
            <a:r>
              <a:rPr sz="1600">
                <a:latin typeface="宋体" panose="02010600030101010101" pitchFamily="2" charset="-122"/>
                <a:ea typeface="宋体" panose="02010600030101010101" pitchFamily="2" charset="-122"/>
                <a:cs typeface="宋体" panose="02010600030101010101" pitchFamily="2" charset="-122"/>
                <a:sym typeface="+mn-ea"/>
              </a:rPr>
              <a:t>要针对传染性患者到过的教室、宿舍、图书馆、计算机房、餐厅等场所以及使用 过的物品进行消毒。</a:t>
            </a:r>
            <a:r>
              <a:rPr lang="zh-CN" sz="1600">
                <a:latin typeface="宋体" panose="02010600030101010101" pitchFamily="2" charset="-122"/>
                <a:ea typeface="宋体" panose="02010600030101010101" pitchFamily="2" charset="-122"/>
                <a:cs typeface="宋体" panose="02010600030101010101" pitchFamily="2" charset="-122"/>
                <a:sym typeface="+mn-ea"/>
              </a:rPr>
              <a:t>详见</a:t>
            </a:r>
            <a:r>
              <a:rPr sz="1600">
                <a:latin typeface="宋体" panose="02010600030101010101" pitchFamily="2" charset="-122"/>
                <a:ea typeface="宋体" panose="02010600030101010101" pitchFamily="2" charset="-122"/>
                <a:cs typeface="宋体" panose="02010600030101010101" pitchFamily="2" charset="-122"/>
                <a:sym typeface="+mn-ea"/>
              </a:rPr>
              <a:t>《结核分枝杆菌的常用消毒方法》</a:t>
            </a:r>
            <a:r>
              <a:rPr lang="zh-CN" sz="1600">
                <a:latin typeface="宋体" panose="02010600030101010101" pitchFamily="2" charset="-122"/>
                <a:ea typeface="宋体" panose="02010600030101010101" pitchFamily="2" charset="-122"/>
                <a:cs typeface="宋体" panose="02010600030101010101" pitchFamily="2" charset="-122"/>
                <a:sym typeface="+mn-ea"/>
              </a:rPr>
              <a:t>。</a:t>
            </a:r>
            <a:endParaRPr sz="1600">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50000"/>
              </a:lnSpc>
              <a:spcBef>
                <a:spcPts val="0"/>
              </a:spcBef>
              <a:spcAft>
                <a:spcPts val="0"/>
              </a:spcAft>
            </a:pPr>
            <a:r>
              <a:rPr lang="en-US" sz="1600" b="1">
                <a:latin typeface="楷体" panose="02010609060101010101" charset="-122"/>
                <a:ea typeface="楷体" panose="02010609060101010101" charset="-122"/>
                <a:cs typeface="宋体" panose="02010600030101010101" pitchFamily="2" charset="-122"/>
                <a:sym typeface="+mn-ea"/>
              </a:rPr>
              <a:t>   </a:t>
            </a:r>
            <a:r>
              <a:rPr sz="1600" b="1">
                <a:latin typeface="楷体" panose="02010609060101010101" charset="-122"/>
                <a:ea typeface="楷体" panose="02010609060101010101" charset="-122"/>
                <a:cs typeface="宋体" panose="02010600030101010101" pitchFamily="2" charset="-122"/>
                <a:sym typeface="+mn-ea"/>
              </a:rPr>
              <a:t>（一）紫外线照射消毒</a:t>
            </a:r>
            <a:endParaRPr sz="1600" b="1">
              <a:latin typeface="楷体" panose="02010609060101010101" charset="-122"/>
              <a:ea typeface="楷体" panose="02010609060101010101" charset="-122"/>
              <a:cs typeface="宋体" panose="02010600030101010101" pitchFamily="2" charset="-122"/>
              <a:sym typeface="+mn-ea"/>
            </a:endParaRPr>
          </a:p>
          <a:p>
            <a:pPr indent="0" algn="just">
              <a:lnSpc>
                <a:spcPct val="150000"/>
              </a:lnSpc>
              <a:spcBef>
                <a:spcPts val="0"/>
              </a:spcBef>
              <a:spcAft>
                <a:spcPts val="0"/>
              </a:spcAft>
            </a:pPr>
            <a:r>
              <a:rPr lang="en-US" sz="1600" b="1">
                <a:latin typeface="楷体" panose="02010609060101010101" charset="-122"/>
                <a:ea typeface="楷体" panose="02010609060101010101" charset="-122"/>
                <a:cs typeface="宋体" panose="02010600030101010101" pitchFamily="2" charset="-122"/>
                <a:sym typeface="+mn-ea"/>
              </a:rPr>
              <a:t>   </a:t>
            </a:r>
            <a:r>
              <a:rPr sz="1600" b="1">
                <a:latin typeface="楷体" panose="02010609060101010101" charset="-122"/>
                <a:ea typeface="楷体" panose="02010609060101010101" charset="-122"/>
                <a:cs typeface="宋体" panose="02010600030101010101" pitchFamily="2" charset="-122"/>
                <a:sym typeface="+mn-ea"/>
              </a:rPr>
              <a:t>（二）化学消毒法</a:t>
            </a:r>
            <a:r>
              <a:rPr lang="en-US" sz="1600" b="1">
                <a:latin typeface="楷体" panose="02010609060101010101" charset="-122"/>
                <a:ea typeface="楷体" panose="02010609060101010101" charset="-122"/>
                <a:cs typeface="宋体" panose="02010600030101010101" pitchFamily="2" charset="-122"/>
                <a:sym typeface="+mn-ea"/>
              </a:rPr>
              <a:t>   </a:t>
            </a:r>
            <a:endParaRPr lang="en-US" sz="1600" b="1">
              <a:latin typeface="楷体" panose="02010609060101010101" charset="-122"/>
              <a:ea typeface="楷体" panose="02010609060101010101" charset="-122"/>
              <a:cs typeface="宋体" panose="02010600030101010101" pitchFamily="2" charset="-122"/>
              <a:sym typeface="+mn-ea"/>
            </a:endParaRPr>
          </a:p>
          <a:p>
            <a:pPr indent="0" algn="just">
              <a:lnSpc>
                <a:spcPct val="150000"/>
              </a:lnSpc>
              <a:spcBef>
                <a:spcPts val="0"/>
              </a:spcBef>
              <a:spcAft>
                <a:spcPts val="0"/>
              </a:spcAft>
            </a:pPr>
            <a:r>
              <a:rPr lang="en-US" sz="1600" b="1">
                <a:latin typeface="楷体" panose="02010609060101010101" charset="-122"/>
                <a:ea typeface="楷体" panose="02010609060101010101" charset="-122"/>
                <a:cs typeface="宋体" panose="02010600030101010101" pitchFamily="2" charset="-122"/>
                <a:sym typeface="+mn-ea"/>
              </a:rPr>
              <a:t>   </a:t>
            </a:r>
            <a:r>
              <a:rPr sz="1600" b="1">
                <a:latin typeface="楷体" panose="02010609060101010101" charset="-122"/>
                <a:ea typeface="楷体" panose="02010609060101010101" charset="-122"/>
                <a:cs typeface="宋体" panose="02010600030101010101" pitchFamily="2" charset="-122"/>
                <a:sym typeface="+mn-ea"/>
              </a:rPr>
              <a:t>（三）光照消毒法</a:t>
            </a:r>
            <a:endParaRPr lang="zh-CN" sz="160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2"/>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3" name="文本框 2"/>
          <p:cNvSpPr txBox="1"/>
          <p:nvPr/>
        </p:nvSpPr>
        <p:spPr>
          <a:xfrm>
            <a:off x="649605" y="843280"/>
            <a:ext cx="4710430" cy="3784600"/>
          </a:xfrm>
          <a:prstGeom prst="rect">
            <a:avLst/>
          </a:prstGeom>
          <a:noFill/>
          <a:ln w="9525">
            <a:noFill/>
          </a:ln>
        </p:spPr>
        <p:txBody>
          <a:bodyPr wrap="square">
            <a:spAutoFit/>
          </a:bodyPr>
          <a:p>
            <a:pPr indent="0" algn="ctr"/>
            <a:endParaRPr lang="en-US" altLang="zh-CN" sz="2400" b="1">
              <a:ea typeface="宋体" panose="02010600030101010101" pitchFamily="2" charset="-122"/>
            </a:endParaRPr>
          </a:p>
          <a:p>
            <a:pPr indent="0"/>
            <a:endParaRPr lang="zh-CN" sz="2400" b="1">
              <a:ea typeface="宋体" panose="02010600030101010101" pitchFamily="2" charset="-122"/>
            </a:endParaRPr>
          </a:p>
          <a:p>
            <a:pPr indent="0"/>
            <a:r>
              <a:rPr lang="zh-CN">
                <a:ea typeface="宋体" panose="02010600030101010101" pitchFamily="2" charset="-122"/>
              </a:rPr>
              <a:t>（二）学生肺结核疫情特点</a:t>
            </a:r>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p:txBody>
      </p:sp>
      <p:grpSp>
        <p:nvGrpSpPr>
          <p:cNvPr id="28" name="组合 27"/>
          <p:cNvGrpSpPr/>
          <p:nvPr/>
        </p:nvGrpSpPr>
        <p:grpSpPr>
          <a:xfrm>
            <a:off x="791580" y="1633632"/>
            <a:ext cx="4363349" cy="2862308"/>
            <a:chOff x="1247" y="2686"/>
            <a:chExt cx="6871" cy="4508"/>
          </a:xfrm>
        </p:grpSpPr>
        <p:graphicFrame>
          <p:nvGraphicFramePr>
            <p:cNvPr id="2" name="图表 1"/>
            <p:cNvGraphicFramePr/>
            <p:nvPr/>
          </p:nvGraphicFramePr>
          <p:xfrm>
            <a:off x="1247" y="3153"/>
            <a:ext cx="6691" cy="3804"/>
          </p:xfrm>
          <a:graphic>
            <a:graphicData uri="http://schemas.openxmlformats.org/drawingml/2006/chart">
              <c:chart xmlns:c="http://schemas.openxmlformats.org/drawingml/2006/chart" xmlns:r="http://schemas.openxmlformats.org/officeDocument/2006/relationships" r:id="rId1"/>
            </a:graphicData>
          </a:graphic>
        </p:graphicFrame>
        <p:sp>
          <p:nvSpPr>
            <p:cNvPr id="5" name="TextBox 1"/>
            <p:cNvSpPr txBox="1"/>
            <p:nvPr/>
          </p:nvSpPr>
          <p:spPr>
            <a:xfrm>
              <a:off x="1424" y="3454"/>
              <a:ext cx="992" cy="630"/>
            </a:xfrm>
            <a:prstGeom prst="rect">
              <a:avLst/>
            </a:prstGeom>
            <a:noFill/>
          </p:spPr>
          <p:txBody>
            <a:bodyPr wrap="square" rtlCol="0">
              <a:spAutoFit/>
            </a:bodyPr>
            <a:p>
              <a:r>
                <a:rPr lang="en-US" altLang="zh-CN" sz="2000" b="1" spc="300" dirty="0" smtClean="0">
                  <a:solidFill>
                    <a:srgbClr val="4A4C4D"/>
                  </a:solidFill>
                  <a:latin typeface="方正粗倩_GBK" panose="03000509000000000000" pitchFamily="65" charset="-122"/>
                  <a:ea typeface="方正粗倩_GBK" panose="03000509000000000000" pitchFamily="65" charset="-122"/>
                </a:rPr>
                <a:t>01</a:t>
              </a:r>
              <a:endParaRPr lang="en-US" altLang="zh-CN" sz="2000" b="1" spc="300" dirty="0" smtClean="0">
                <a:solidFill>
                  <a:srgbClr val="4A4C4D"/>
                </a:solidFill>
                <a:latin typeface="方正粗倩_GBK" panose="03000509000000000000" pitchFamily="65" charset="-122"/>
                <a:ea typeface="方正粗倩_GBK" panose="03000509000000000000" pitchFamily="65" charset="-122"/>
              </a:endParaRPr>
            </a:p>
          </p:txBody>
        </p:sp>
        <p:sp>
          <p:nvSpPr>
            <p:cNvPr id="13" name="TextBox 5"/>
            <p:cNvSpPr txBox="1"/>
            <p:nvPr/>
          </p:nvSpPr>
          <p:spPr>
            <a:xfrm>
              <a:off x="1424" y="4318"/>
              <a:ext cx="992" cy="630"/>
            </a:xfrm>
            <a:prstGeom prst="rect">
              <a:avLst/>
            </a:prstGeom>
            <a:noFill/>
          </p:spPr>
          <p:txBody>
            <a:bodyPr wrap="square" rtlCol="0">
              <a:spAutoFit/>
            </a:bodyPr>
            <a:p>
              <a:r>
                <a:rPr lang="en-US" altLang="zh-CN" sz="2000" b="1" spc="300" dirty="0" smtClean="0">
                  <a:solidFill>
                    <a:srgbClr val="DD7882"/>
                  </a:solidFill>
                  <a:latin typeface="方正粗倩_GBK" panose="03000509000000000000" pitchFamily="65" charset="-122"/>
                  <a:ea typeface="方正粗倩_GBK" panose="03000509000000000000" pitchFamily="65" charset="-122"/>
                </a:rPr>
                <a:t>02</a:t>
              </a:r>
              <a:endParaRPr lang="en-US" altLang="zh-CN" sz="2000" b="1" spc="300" dirty="0" smtClean="0">
                <a:solidFill>
                  <a:srgbClr val="DD7882"/>
                </a:solidFill>
                <a:latin typeface="方正粗倩_GBK" panose="03000509000000000000" pitchFamily="65" charset="-122"/>
                <a:ea typeface="方正粗倩_GBK" panose="03000509000000000000" pitchFamily="65" charset="-122"/>
              </a:endParaRPr>
            </a:p>
          </p:txBody>
        </p:sp>
        <p:sp>
          <p:nvSpPr>
            <p:cNvPr id="14" name="TextBox 7"/>
            <p:cNvSpPr txBox="1"/>
            <p:nvPr/>
          </p:nvSpPr>
          <p:spPr>
            <a:xfrm>
              <a:off x="1424" y="5182"/>
              <a:ext cx="992" cy="630"/>
            </a:xfrm>
            <a:prstGeom prst="rect">
              <a:avLst/>
            </a:prstGeom>
            <a:noFill/>
          </p:spPr>
          <p:txBody>
            <a:bodyPr wrap="square" rtlCol="0">
              <a:spAutoFit/>
            </a:bodyPr>
            <a:p>
              <a:r>
                <a:rPr lang="en-US" altLang="zh-CN" sz="2000" b="1" spc="300" dirty="0" smtClean="0">
                  <a:solidFill>
                    <a:srgbClr val="EDB45E"/>
                  </a:solidFill>
                  <a:latin typeface="方正粗倩_GBK" panose="03000509000000000000" pitchFamily="65" charset="-122"/>
                  <a:ea typeface="方正粗倩_GBK" panose="03000509000000000000" pitchFamily="65" charset="-122"/>
                </a:rPr>
                <a:t>03</a:t>
              </a:r>
              <a:endParaRPr lang="zh-CN" altLang="en-US" sz="2000" b="1" spc="300" dirty="0">
                <a:solidFill>
                  <a:srgbClr val="EDB45E"/>
                </a:solidFill>
                <a:latin typeface="方正粗倩_GBK" panose="03000509000000000000" pitchFamily="65" charset="-122"/>
                <a:ea typeface="方正粗倩_GBK" panose="03000509000000000000" pitchFamily="65" charset="-122"/>
              </a:endParaRPr>
            </a:p>
          </p:txBody>
        </p:sp>
        <p:sp>
          <p:nvSpPr>
            <p:cNvPr id="18" name="TextBox 9"/>
            <p:cNvSpPr txBox="1"/>
            <p:nvPr/>
          </p:nvSpPr>
          <p:spPr>
            <a:xfrm>
              <a:off x="1424" y="6046"/>
              <a:ext cx="992" cy="630"/>
            </a:xfrm>
            <a:prstGeom prst="rect">
              <a:avLst/>
            </a:prstGeom>
            <a:noFill/>
          </p:spPr>
          <p:txBody>
            <a:bodyPr wrap="square" rtlCol="0">
              <a:spAutoFit/>
            </a:bodyPr>
            <a:p>
              <a:r>
                <a:rPr lang="en-US" altLang="zh-CN" sz="2000" b="1" spc="300" dirty="0" smtClean="0">
                  <a:solidFill>
                    <a:srgbClr val="5DABA8"/>
                  </a:solidFill>
                  <a:latin typeface="方正粗倩_GBK" panose="03000509000000000000" pitchFamily="65" charset="-122"/>
                  <a:ea typeface="方正粗倩_GBK" panose="03000509000000000000" pitchFamily="65" charset="-122"/>
                </a:rPr>
                <a:t>04</a:t>
              </a:r>
              <a:endParaRPr lang="zh-CN" altLang="en-US" sz="2000" b="1" spc="300" dirty="0">
                <a:solidFill>
                  <a:srgbClr val="5DABA8"/>
                </a:solidFill>
                <a:latin typeface="方正粗倩_GBK" panose="03000509000000000000" pitchFamily="65" charset="-122"/>
                <a:ea typeface="方正粗倩_GBK" panose="03000509000000000000" pitchFamily="65" charset="-122"/>
              </a:endParaRPr>
            </a:p>
          </p:txBody>
        </p:sp>
        <p:sp>
          <p:nvSpPr>
            <p:cNvPr id="23" name="矩形 22"/>
            <p:cNvSpPr/>
            <p:nvPr/>
          </p:nvSpPr>
          <p:spPr>
            <a:xfrm>
              <a:off x="1311" y="2686"/>
              <a:ext cx="113" cy="4508"/>
            </a:xfrm>
            <a:prstGeom prst="rect">
              <a:avLst/>
            </a:prstGeom>
            <a:solidFill>
              <a:schemeClr val="bg1"/>
            </a:solidFill>
            <a:ln>
              <a:noFill/>
            </a:ln>
            <a:effectLst>
              <a:outerShdw blurRad="50800" dist="38100" dir="8100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矩形 23"/>
            <p:cNvSpPr/>
            <p:nvPr/>
          </p:nvSpPr>
          <p:spPr>
            <a:xfrm>
              <a:off x="1321" y="7080"/>
              <a:ext cx="6797" cy="113"/>
            </a:xfrm>
            <a:prstGeom prst="rect">
              <a:avLst/>
            </a:prstGeom>
            <a:solidFill>
              <a:schemeClr val="bg1"/>
            </a:solidFill>
            <a:ln>
              <a:noFill/>
            </a:ln>
            <a:effectLst>
              <a:outerShdw blurRad="50800" dist="38100" dir="8100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TextBox 4"/>
            <p:cNvSpPr txBox="1"/>
            <p:nvPr/>
          </p:nvSpPr>
          <p:spPr>
            <a:xfrm>
              <a:off x="2182" y="3575"/>
              <a:ext cx="1949" cy="398"/>
            </a:xfrm>
            <a:prstGeom prst="rect">
              <a:avLst/>
            </a:prstGeom>
            <a:noFill/>
          </p:spPr>
          <p:txBody>
            <a:bodyPr wrap="square" rtlCol="0">
              <a:spAutoFit/>
            </a:bodyPr>
            <a:p>
              <a:r>
                <a:rPr lang="en-US" altLang="zh-CN" sz="1050" dirty="0" smtClean="0">
                  <a:solidFill>
                    <a:schemeClr val="bg1">
                      <a:lumMod val="50000"/>
                    </a:schemeClr>
                  </a:solidFill>
                  <a:latin typeface="+mn-ea"/>
                </a:rPr>
                <a:t>*****</a:t>
              </a:r>
              <a:endParaRPr lang="en-US" altLang="zh-CN" sz="1050" dirty="0" smtClean="0">
                <a:solidFill>
                  <a:schemeClr val="bg1">
                    <a:lumMod val="50000"/>
                  </a:schemeClr>
                </a:solidFill>
                <a:latin typeface="+mn-ea"/>
              </a:endParaRPr>
            </a:p>
          </p:txBody>
        </p:sp>
        <p:sp>
          <p:nvSpPr>
            <p:cNvPr id="27" name="TextBox 30"/>
            <p:cNvSpPr txBox="1"/>
            <p:nvPr/>
          </p:nvSpPr>
          <p:spPr>
            <a:xfrm>
              <a:off x="2182" y="4448"/>
              <a:ext cx="1949" cy="398"/>
            </a:xfrm>
            <a:prstGeom prst="rect">
              <a:avLst/>
            </a:prstGeom>
            <a:noFill/>
          </p:spPr>
          <p:txBody>
            <a:bodyPr wrap="square" rtlCol="0">
              <a:spAutoFit/>
            </a:bodyPr>
            <a:p>
              <a:r>
                <a:rPr lang="zh-CN" altLang="en-US" sz="1050" dirty="0" smtClean="0">
                  <a:solidFill>
                    <a:schemeClr val="bg1">
                      <a:lumMod val="50000"/>
                    </a:schemeClr>
                  </a:solidFill>
                  <a:latin typeface="+mn-ea"/>
                </a:rPr>
                <a:t>结核病</a:t>
              </a:r>
              <a:endParaRPr lang="zh-CN" altLang="en-US" sz="1050" dirty="0">
                <a:solidFill>
                  <a:schemeClr val="bg1">
                    <a:lumMod val="50000"/>
                  </a:schemeClr>
                </a:solidFill>
                <a:latin typeface="+mn-ea"/>
              </a:endParaRPr>
            </a:p>
          </p:txBody>
        </p:sp>
        <p:sp>
          <p:nvSpPr>
            <p:cNvPr id="34" name="TextBox 33"/>
            <p:cNvSpPr txBox="1"/>
            <p:nvPr/>
          </p:nvSpPr>
          <p:spPr>
            <a:xfrm>
              <a:off x="2182" y="5303"/>
              <a:ext cx="1949" cy="398"/>
            </a:xfrm>
            <a:prstGeom prst="rect">
              <a:avLst/>
            </a:prstGeom>
            <a:noFill/>
          </p:spPr>
          <p:txBody>
            <a:bodyPr wrap="square" rtlCol="0">
              <a:spAutoFit/>
            </a:bodyPr>
            <a:p>
              <a:r>
                <a:rPr lang="en-US" altLang="zh-CN" sz="1050" dirty="0" smtClean="0">
                  <a:solidFill>
                    <a:schemeClr val="bg1">
                      <a:lumMod val="50000"/>
                    </a:schemeClr>
                  </a:solidFill>
                  <a:latin typeface="+mn-ea"/>
                </a:rPr>
                <a:t>*****</a:t>
              </a:r>
              <a:endParaRPr lang="en-US" altLang="zh-CN" sz="1050" dirty="0" smtClean="0">
                <a:solidFill>
                  <a:schemeClr val="bg1">
                    <a:lumMod val="50000"/>
                  </a:schemeClr>
                </a:solidFill>
                <a:latin typeface="+mn-ea"/>
              </a:endParaRPr>
            </a:p>
          </p:txBody>
        </p:sp>
        <p:sp>
          <p:nvSpPr>
            <p:cNvPr id="37" name="TextBox 36"/>
            <p:cNvSpPr txBox="1"/>
            <p:nvPr/>
          </p:nvSpPr>
          <p:spPr>
            <a:xfrm>
              <a:off x="2182" y="6148"/>
              <a:ext cx="1949" cy="398"/>
            </a:xfrm>
            <a:prstGeom prst="rect">
              <a:avLst/>
            </a:prstGeom>
            <a:noFill/>
          </p:spPr>
          <p:txBody>
            <a:bodyPr wrap="square" rtlCol="0">
              <a:spAutoFit/>
            </a:bodyPr>
            <a:p>
              <a:r>
                <a:rPr lang="en-US" altLang="zh-CN" sz="1050" dirty="0" smtClean="0">
                  <a:solidFill>
                    <a:schemeClr val="bg1">
                      <a:lumMod val="50000"/>
                    </a:schemeClr>
                  </a:solidFill>
                  <a:latin typeface="+mn-ea"/>
                </a:rPr>
                <a:t>*****</a:t>
              </a:r>
              <a:endParaRPr lang="en-US" altLang="zh-CN" sz="1050" dirty="0" smtClean="0">
                <a:solidFill>
                  <a:schemeClr val="bg1">
                    <a:lumMod val="50000"/>
                  </a:schemeClr>
                </a:solidFill>
                <a:latin typeface="+mn-ea"/>
              </a:endParaRPr>
            </a:p>
          </p:txBody>
        </p:sp>
      </p:grpSp>
      <p:grpSp>
        <p:nvGrpSpPr>
          <p:cNvPr id="40" name="组合 39"/>
          <p:cNvGrpSpPr/>
          <p:nvPr/>
        </p:nvGrpSpPr>
        <p:grpSpPr>
          <a:xfrm rot="0">
            <a:off x="5148580" y="1563370"/>
            <a:ext cx="3506470" cy="2898298"/>
            <a:chOff x="5002020" y="2116871"/>
            <a:chExt cx="3254583" cy="2898965"/>
          </a:xfrm>
        </p:grpSpPr>
        <p:sp>
          <p:nvSpPr>
            <p:cNvPr id="41" name="矩形 40"/>
            <p:cNvSpPr/>
            <p:nvPr/>
          </p:nvSpPr>
          <p:spPr>
            <a:xfrm>
              <a:off x="5022050" y="2523523"/>
              <a:ext cx="3234553" cy="2492313"/>
            </a:xfrm>
            <a:prstGeom prst="rect">
              <a:avLst/>
            </a:prstGeom>
          </p:spPr>
          <p:txBody>
            <a:bodyPr wrap="square">
              <a:spAutoFit/>
            </a:bodyPr>
            <a:p>
              <a:pPr marL="171450" indent="-171450" algn="just">
                <a:lnSpc>
                  <a:spcPct val="100000"/>
                </a:lnSpc>
                <a:buFont typeface="Arial" panose="020B0604020202020204" pitchFamily="34" charset="0"/>
                <a:buChar char="•"/>
              </a:pPr>
              <a:r>
                <a:rPr sz="1200" dirty="0">
                  <a:solidFill>
                    <a:schemeClr val="tx1">
                      <a:lumMod val="65000"/>
                      <a:lumOff val="35000"/>
                    </a:schemeClr>
                  </a:solidFill>
                  <a:latin typeface="黑体" panose="02010609060101010101" charset="-122"/>
                  <a:ea typeface="黑体" panose="02010609060101010101" charset="-122"/>
                  <a:cs typeface="黑体" panose="02010609060101010101" charset="-122"/>
                </a:rPr>
                <a:t>每年报告的肺结核患者数居甲、乙类传染病的</a:t>
              </a:r>
              <a:r>
                <a:rPr sz="1200" dirty="0">
                  <a:solidFill>
                    <a:srgbClr val="FF0000"/>
                  </a:solidFill>
                  <a:latin typeface="黑体" panose="02010609060101010101" charset="-122"/>
                  <a:ea typeface="黑体" panose="02010609060101010101" charset="-122"/>
                  <a:cs typeface="黑体" panose="02010609060101010101" charset="-122"/>
                </a:rPr>
                <a:t>第二位</a:t>
              </a:r>
              <a:r>
                <a:rPr sz="1200" dirty="0">
                  <a:solidFill>
                    <a:schemeClr val="tx1">
                      <a:lumMod val="65000"/>
                      <a:lumOff val="35000"/>
                    </a:schemeClr>
                  </a:solidFill>
                  <a:latin typeface="黑体" panose="02010609060101010101" charset="-122"/>
                  <a:ea typeface="黑体" panose="02010609060101010101" charset="-122"/>
                  <a:cs typeface="黑体" panose="02010609060101010101" charset="-122"/>
                </a:rPr>
                <a:t>，报告发病率逐年下降</a:t>
              </a:r>
              <a:r>
                <a:rPr lang="zh-CN" sz="1200" dirty="0">
                  <a:solidFill>
                    <a:schemeClr val="tx1">
                      <a:lumMod val="65000"/>
                      <a:lumOff val="35000"/>
                    </a:schemeClr>
                  </a:solidFill>
                  <a:latin typeface="黑体" panose="02010609060101010101" charset="-122"/>
                  <a:ea typeface="黑体" panose="02010609060101010101" charset="-122"/>
                  <a:cs typeface="黑体" panose="02010609060101010101" charset="-122"/>
                </a:rPr>
                <a:t>。</a:t>
              </a:r>
              <a:endParaRPr lang="zh-CN" sz="1200" dirty="0">
                <a:solidFill>
                  <a:schemeClr val="tx1">
                    <a:lumMod val="65000"/>
                    <a:lumOff val="35000"/>
                  </a:schemeClr>
                </a:solidFill>
                <a:latin typeface="黑体" panose="02010609060101010101" charset="-122"/>
                <a:ea typeface="黑体" panose="02010609060101010101" charset="-122"/>
                <a:cs typeface="黑体" panose="02010609060101010101" charset="-122"/>
              </a:endParaRPr>
            </a:p>
            <a:p>
              <a:pPr marL="171450" indent="-171450" algn="just">
                <a:lnSpc>
                  <a:spcPct val="100000"/>
                </a:lnSpc>
                <a:buFont typeface="Arial" panose="020B0604020202020204" pitchFamily="34" charset="0"/>
                <a:buChar char="•"/>
              </a:pPr>
              <a:r>
                <a:rPr lang="zh-CN" sz="1200" dirty="0">
                  <a:solidFill>
                    <a:schemeClr val="tx1">
                      <a:lumMod val="65000"/>
                      <a:lumOff val="35000"/>
                    </a:schemeClr>
                  </a:solidFill>
                  <a:latin typeface="黑体" panose="02010609060101010101" charset="-122"/>
                  <a:ea typeface="黑体" panose="02010609060101010101" charset="-122"/>
                  <a:cs typeface="黑体" panose="02010609060101010101" charset="-122"/>
                </a:rPr>
                <a:t>学生肺结核报告发病率约为全人群报告发病率的1/3，整体呈下降趋势。</a:t>
              </a:r>
              <a:endParaRPr lang="zh-CN" sz="1200" dirty="0">
                <a:solidFill>
                  <a:schemeClr val="tx1">
                    <a:lumMod val="65000"/>
                    <a:lumOff val="35000"/>
                  </a:schemeClr>
                </a:solidFill>
                <a:latin typeface="黑体" panose="02010609060101010101" charset="-122"/>
                <a:ea typeface="黑体" panose="02010609060101010101" charset="-122"/>
                <a:cs typeface="黑体" panose="02010609060101010101" charset="-122"/>
              </a:endParaRPr>
            </a:p>
            <a:p>
              <a:pPr marL="171450" indent="-171450" algn="just">
                <a:lnSpc>
                  <a:spcPct val="100000"/>
                </a:lnSpc>
                <a:buFont typeface="Arial" panose="020B0604020202020204" pitchFamily="34" charset="0"/>
                <a:buChar char="•"/>
              </a:pPr>
              <a:r>
                <a:rPr lang="zh-CN" sz="1200" dirty="0">
                  <a:solidFill>
                    <a:schemeClr val="tx1">
                      <a:lumMod val="65000"/>
                      <a:lumOff val="35000"/>
                    </a:schemeClr>
                  </a:solidFill>
                  <a:latin typeface="黑体" panose="02010609060101010101" charset="-122"/>
                  <a:ea typeface="黑体" panose="02010609060101010101" charset="-122"/>
                  <a:cs typeface="黑体" panose="02010609060101010101" charset="-122"/>
                </a:rPr>
                <a:t>从人群分类来看，学生肺结核报告发病数约占全人群报告发病数的4%-6%，仅次于农民、工人和离退休人员中的患者数。</a:t>
              </a:r>
              <a:endParaRPr lang="zh-CN" sz="1200" dirty="0">
                <a:solidFill>
                  <a:schemeClr val="tx1">
                    <a:lumMod val="65000"/>
                    <a:lumOff val="35000"/>
                  </a:schemeClr>
                </a:solidFill>
                <a:latin typeface="黑体" panose="02010609060101010101" charset="-122"/>
                <a:ea typeface="黑体" panose="02010609060101010101" charset="-122"/>
                <a:cs typeface="黑体" panose="02010609060101010101" charset="-122"/>
              </a:endParaRPr>
            </a:p>
            <a:p>
              <a:pPr marL="171450" indent="-171450" algn="just">
                <a:lnSpc>
                  <a:spcPct val="100000"/>
                </a:lnSpc>
                <a:buFont typeface="Arial" panose="020B0604020202020204" pitchFamily="34" charset="0"/>
                <a:buChar char="•"/>
              </a:pPr>
              <a:r>
                <a:rPr lang="zh-CN" sz="1200" dirty="0">
                  <a:solidFill>
                    <a:schemeClr val="tx1">
                      <a:lumMod val="65000"/>
                      <a:lumOff val="35000"/>
                    </a:schemeClr>
                  </a:solidFill>
                  <a:latin typeface="黑体" panose="02010609060101010101" charset="-122"/>
                  <a:ea typeface="黑体" panose="02010609060101010101" charset="-122"/>
                  <a:cs typeface="黑体" panose="02010609060101010101" charset="-122"/>
                </a:rPr>
                <a:t>从报告年龄来看，15-24岁年龄组约占学生报告发病总数的85%，即高中阶段、本专科阶段的学生发病数较多，尤其是18岁左右年龄组所占比例最高。</a:t>
              </a:r>
              <a:endParaRPr lang="zh-CN" sz="1200" dirty="0">
                <a:solidFill>
                  <a:schemeClr val="tx1">
                    <a:lumMod val="65000"/>
                    <a:lumOff val="35000"/>
                  </a:schemeClr>
                </a:solidFill>
                <a:latin typeface="黑体" panose="02010609060101010101" charset="-122"/>
                <a:ea typeface="黑体" panose="02010609060101010101" charset="-122"/>
                <a:cs typeface="黑体" panose="02010609060101010101" charset="-122"/>
              </a:endParaRPr>
            </a:p>
            <a:p>
              <a:pPr marL="171450" indent="-171450" algn="just">
                <a:lnSpc>
                  <a:spcPct val="100000"/>
                </a:lnSpc>
                <a:buFont typeface="Arial" panose="020B0604020202020204" pitchFamily="34" charset="0"/>
                <a:buChar char="•"/>
              </a:pPr>
              <a:r>
                <a:rPr lang="zh-CN" sz="1200" dirty="0">
                  <a:solidFill>
                    <a:schemeClr val="tx1">
                      <a:lumMod val="65000"/>
                      <a:lumOff val="35000"/>
                    </a:schemeClr>
                  </a:solidFill>
                  <a:latin typeface="黑体" panose="02010609060101010101" charset="-122"/>
                  <a:ea typeface="黑体" panose="02010609060101010101" charset="-122"/>
                  <a:cs typeface="黑体" panose="02010609060101010101" charset="-122"/>
                </a:rPr>
                <a:t>从报告时间来看，3-4月、9月为学生患者报告发病高峰。</a:t>
              </a:r>
              <a:endParaRPr lang="zh-CN" sz="1200" dirty="0">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sp>
          <p:nvSpPr>
            <p:cNvPr id="42" name="矩形 41"/>
            <p:cNvSpPr/>
            <p:nvPr/>
          </p:nvSpPr>
          <p:spPr>
            <a:xfrm>
              <a:off x="5002020" y="2116871"/>
              <a:ext cx="792480" cy="460481"/>
            </a:xfrm>
            <a:prstGeom prst="rect">
              <a:avLst/>
            </a:prstGeom>
          </p:spPr>
          <p:txBody>
            <a:bodyPr wrap="square">
              <a:spAutoFit/>
            </a:bodyPr>
            <a:p>
              <a:pPr algn="l"/>
              <a:r>
                <a:rPr lang="zh-CN" altLang="en-US" sz="2400" dirty="0" smtClean="0">
                  <a:solidFill>
                    <a:srgbClr val="424344"/>
                  </a:solidFill>
                  <a:latin typeface="方正大黑简体" panose="03000509000000000000" pitchFamily="2" charset="-122"/>
                  <a:ea typeface="方正大黑简体" panose="03000509000000000000" pitchFamily="2" charset="-122"/>
                </a:rPr>
                <a:t>特点</a:t>
              </a:r>
              <a:endParaRPr lang="zh-CN" altLang="en-US" sz="2400" dirty="0" smtClean="0">
                <a:solidFill>
                  <a:srgbClr val="424344"/>
                </a:solidFill>
                <a:latin typeface="方正大黑简体" panose="03000509000000000000" pitchFamily="2" charset="-122"/>
                <a:ea typeface="方正大黑简体" panose="03000509000000000000" pitchFamily="2" charset="-122"/>
              </a:endParaRPr>
            </a:p>
          </p:txBody>
        </p:sp>
        <p:cxnSp>
          <p:nvCxnSpPr>
            <p:cNvPr id="43" name="直接连接符 42"/>
            <p:cNvCxnSpPr/>
            <p:nvPr/>
          </p:nvCxnSpPr>
          <p:spPr>
            <a:xfrm>
              <a:off x="5095875" y="2523523"/>
              <a:ext cx="3057525" cy="0"/>
            </a:xfrm>
            <a:prstGeom prst="line">
              <a:avLst/>
            </a:prstGeom>
            <a:ln w="3175">
              <a:solidFill>
                <a:srgbClr val="4A4C4D"/>
              </a:solidFill>
              <a:prstDash val="dash"/>
            </a:ln>
          </p:spPr>
          <p:style>
            <a:lnRef idx="1">
              <a:schemeClr val="accent1"/>
            </a:lnRef>
            <a:fillRef idx="0">
              <a:schemeClr val="accent1"/>
            </a:fillRef>
            <a:effectRef idx="0">
              <a:schemeClr val="accent1"/>
            </a:effectRef>
            <a:fontRef idx="minor">
              <a:schemeClr val="tx1"/>
            </a:fontRef>
          </p:style>
        </p:cxnSp>
      </p:grpSp>
      <p:grpSp>
        <p:nvGrpSpPr>
          <p:cNvPr id="44" name="组合 43"/>
          <p:cNvGrpSpPr/>
          <p:nvPr/>
        </p:nvGrpSpPr>
        <p:grpSpPr>
          <a:xfrm rot="0">
            <a:off x="6083935" y="1757680"/>
            <a:ext cx="363220" cy="292100"/>
            <a:chOff x="7294909" y="2193266"/>
            <a:chExt cx="363155" cy="292369"/>
          </a:xfrm>
        </p:grpSpPr>
        <p:sp>
          <p:nvSpPr>
            <p:cNvPr id="45" name="直角三角形 44"/>
            <p:cNvSpPr/>
            <p:nvPr/>
          </p:nvSpPr>
          <p:spPr>
            <a:xfrm rot="6324514">
              <a:off x="7294909" y="2298728"/>
              <a:ext cx="148945" cy="148945"/>
            </a:xfrm>
            <a:prstGeom prst="rtTriangle">
              <a:avLst/>
            </a:prstGeom>
            <a:solidFill>
              <a:srgbClr val="DD7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直角三角形 45"/>
            <p:cNvSpPr/>
            <p:nvPr/>
          </p:nvSpPr>
          <p:spPr>
            <a:xfrm rot="20680287" flipH="1" flipV="1">
              <a:off x="7460075" y="2228177"/>
              <a:ext cx="89106" cy="89103"/>
            </a:xfrm>
            <a:prstGeom prst="rtTriangle">
              <a:avLst/>
            </a:prstGeom>
            <a:solidFill>
              <a:srgbClr val="5DA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直角三角形 46"/>
            <p:cNvSpPr/>
            <p:nvPr/>
          </p:nvSpPr>
          <p:spPr>
            <a:xfrm rot="7225362" flipH="1" flipV="1">
              <a:off x="7386264" y="2422749"/>
              <a:ext cx="62886" cy="62886"/>
            </a:xfrm>
            <a:prstGeom prst="rtTriangle">
              <a:avLst/>
            </a:prstGeom>
            <a:solidFill>
              <a:srgbClr val="4A4C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8" name="直角三角形 47"/>
            <p:cNvSpPr/>
            <p:nvPr/>
          </p:nvSpPr>
          <p:spPr>
            <a:xfrm rot="5588487" flipH="1" flipV="1">
              <a:off x="7612343" y="2193267"/>
              <a:ext cx="45722" cy="45720"/>
            </a:xfrm>
            <a:prstGeom prst="rtTriangle">
              <a:avLst/>
            </a:prstGeom>
            <a:solidFill>
              <a:srgbClr val="EDB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13" name="AutoShape 12"/>
          <p:cNvSpPr>
            <a:spLocks noChangeArrowheads="1"/>
          </p:cNvSpPr>
          <p:nvPr/>
        </p:nvSpPr>
        <p:spPr bwMode="auto">
          <a:xfrm>
            <a:off x="-36195" y="990600"/>
            <a:ext cx="1016635" cy="481330"/>
          </a:xfrm>
          <a:prstGeom prst="homePlate">
            <a:avLst>
              <a:gd name="adj" fmla="val 63872"/>
            </a:avLst>
          </a:prstGeom>
          <a:solidFill>
            <a:srgbClr val="C00000"/>
          </a:solidFill>
          <a:ln w="9525">
            <a:noFill/>
            <a:miter lim="800000"/>
          </a:ln>
        </p:spPr>
        <p:txBody>
          <a:bodyPr wrap="none" lIns="91472" tIns="45736" rIns="91472" bIns="45736" anchor="ctr"/>
          <a:p>
            <a:pPr algn="ctr"/>
            <a:r>
              <a:rPr lang="zh-CN" altLang="en-US" sz="1400" b="1" dirty="0">
                <a:solidFill>
                  <a:prstClr val="white"/>
                </a:solidFill>
                <a:latin typeface="微软雅黑" panose="020B0503020204020204" pitchFamily="34" charset="-122"/>
                <a:ea typeface="微软雅黑" panose="020B0503020204020204" pitchFamily="34" charset="-122"/>
                <a:sym typeface="+mn-ea"/>
              </a:rPr>
              <a:t>《指南》</a:t>
            </a:r>
            <a:endParaRPr lang="zh-CN" altLang="en-US" sz="1400" b="1" dirty="0">
              <a:solidFill>
                <a:prstClr val="white"/>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756920" y="699770"/>
            <a:ext cx="8088630" cy="3876675"/>
          </a:xfrm>
          <a:prstGeom prst="rect">
            <a:avLst/>
          </a:prstGeom>
          <a:noFill/>
          <a:ln w="9525">
            <a:noFill/>
          </a:ln>
        </p:spPr>
        <p:txBody>
          <a:bodyPr wrap="square">
            <a:spAutoFit/>
          </a:bodyPr>
          <a:p>
            <a:pPr indent="0" algn="ctr"/>
            <a:r>
              <a:rPr lang="zh-CN" sz="2400" b="1">
                <a:ea typeface="宋体" panose="02010600030101010101" pitchFamily="2" charset="-122"/>
                <a:sym typeface="+mn-ea"/>
              </a:rPr>
              <a:t>第八章    </a:t>
            </a:r>
            <a:r>
              <a:rPr lang="zh-CN" sz="2400" b="1">
                <a:ea typeface="宋体" panose="02010600030101010101" pitchFamily="2" charset="-122"/>
              </a:rPr>
              <a:t>感染控制</a:t>
            </a:r>
            <a:endParaRPr lang="zh-CN" sz="2400" b="1">
              <a:ea typeface="宋体" panose="02010600030101010101" pitchFamily="2" charset="-122"/>
            </a:endParaRPr>
          </a:p>
          <a:p>
            <a:pPr indent="0">
              <a:lnSpc>
                <a:spcPct val="150000"/>
              </a:lnSpc>
            </a:pPr>
            <a:r>
              <a:rPr lang="zh-CN">
                <a:ea typeface="宋体" panose="02010600030101010101" pitchFamily="2" charset="-122"/>
                <a:sym typeface="+mn-ea"/>
              </a:rPr>
              <a:t> </a:t>
            </a:r>
            <a:r>
              <a:rPr lang="en-US" altLang="zh-CN">
                <a:ea typeface="宋体" panose="02010600030101010101" pitchFamily="2" charset="-122"/>
                <a:sym typeface="+mn-ea"/>
              </a:rPr>
              <a:t>        </a:t>
            </a:r>
            <a:r>
              <a:rPr lang="zh-CN">
                <a:ea typeface="宋体" panose="02010600030101010101" pitchFamily="2" charset="-122"/>
                <a:sym typeface="+mn-ea"/>
              </a:rPr>
              <a:t>四、考场感染控制</a:t>
            </a:r>
            <a:r>
              <a:rPr lang="en-US" altLang="zh-CN" b="1">
                <a:latin typeface="楷体" panose="02010609060101010101" charset="-122"/>
                <a:ea typeface="楷体" panose="02010609060101010101" charset="-122"/>
                <a:cs typeface="楷体" panose="02010609060101010101" charset="-122"/>
                <a:sym typeface="+mn-ea"/>
              </a:rPr>
              <a:t>                    </a:t>
            </a:r>
            <a:r>
              <a:rPr lang="zh-CN" altLang="en-US">
                <a:solidFill>
                  <a:srgbClr val="FF0000"/>
                </a:solidFill>
                <a:ea typeface="宋体" panose="02010600030101010101" pitchFamily="2" charset="-122"/>
                <a:sym typeface="+mn-ea"/>
              </a:rPr>
              <a:t>《工作规范》无此内容</a:t>
            </a:r>
            <a:endParaRPr lang="zh-CN" altLang="en-US">
              <a:solidFill>
                <a:srgbClr val="FF0000"/>
              </a:solidFill>
              <a:ea typeface="宋体" panose="02010600030101010101" pitchFamily="2" charset="-122"/>
              <a:sym typeface="+mn-ea"/>
            </a:endParaRPr>
          </a:p>
          <a:p>
            <a:pPr indent="0">
              <a:lnSpc>
                <a:spcPct val="150000"/>
              </a:lnSpc>
            </a:pPr>
            <a:r>
              <a:rPr lang="en-US" sz="1600">
                <a:latin typeface="宋体" panose="02010600030101010101" pitchFamily="2" charset="-122"/>
                <a:ea typeface="宋体" panose="02010600030101010101" pitchFamily="2" charset="-122"/>
                <a:cs typeface="宋体" panose="02010600030101010101" pitchFamily="2" charset="-122"/>
                <a:sym typeface="+mn-ea"/>
              </a:rPr>
              <a:t>     </a:t>
            </a:r>
            <a:r>
              <a:rPr sz="1600">
                <a:latin typeface="宋体" panose="02010600030101010101" pitchFamily="2" charset="-122"/>
                <a:ea typeface="宋体" panose="02010600030101010101" pitchFamily="2" charset="-122"/>
                <a:cs typeface="宋体" panose="02010600030101010101" pitchFamily="2" charset="-122"/>
                <a:sym typeface="+mn-ea"/>
              </a:rPr>
              <a:t>正在休学的学生肺结核患者或正在隔离的学生疑似肺结核患者，经过辖区教 育行政部门审批同意、参加当年的中高考时，需按以下要求实施考场结核感染控制措施。</a:t>
            </a:r>
            <a:endParaRPr sz="160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50000"/>
              </a:lnSpc>
            </a:pPr>
            <a:r>
              <a:rPr lang="en-US" sz="1400">
                <a:latin typeface="宋体" panose="02010600030101010101" pitchFamily="2" charset="-122"/>
                <a:ea typeface="宋体" panose="02010600030101010101" pitchFamily="2" charset="-122"/>
                <a:cs typeface="宋体" panose="02010600030101010101" pitchFamily="2" charset="-122"/>
                <a:sym typeface="+mn-ea"/>
              </a:rPr>
              <a:t>    </a:t>
            </a:r>
            <a:r>
              <a:rPr sz="1400">
                <a:latin typeface="宋体" panose="02010600030101010101" pitchFamily="2" charset="-122"/>
                <a:ea typeface="宋体" panose="02010600030101010101" pitchFamily="2" charset="-122"/>
                <a:cs typeface="宋体" panose="02010600030101010101" pitchFamily="2" charset="-122"/>
                <a:sym typeface="+mn-ea"/>
              </a:rPr>
              <a:t>（一）考点做好相关医疗应急救护方面准备，如条件许可，建议设置医疗点。 </a:t>
            </a:r>
            <a:endParaRPr sz="140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50000"/>
              </a:lnSpc>
            </a:pPr>
            <a:r>
              <a:rPr lang="en-US" sz="1400">
                <a:latin typeface="宋体" panose="02010600030101010101" pitchFamily="2" charset="-122"/>
                <a:ea typeface="宋体" panose="02010600030101010101" pitchFamily="2" charset="-122"/>
                <a:cs typeface="宋体" panose="02010600030101010101" pitchFamily="2" charset="-122"/>
                <a:sym typeface="+mn-ea"/>
              </a:rPr>
              <a:t>    </a:t>
            </a:r>
            <a:r>
              <a:rPr sz="1400">
                <a:latin typeface="宋体" panose="02010600030101010101" pitchFamily="2" charset="-122"/>
                <a:ea typeface="宋体" panose="02010600030101010101" pitchFamily="2" charset="-122"/>
                <a:cs typeface="宋体" panose="02010600030101010101" pitchFamily="2" charset="-122"/>
                <a:sym typeface="+mn-ea"/>
              </a:rPr>
              <a:t>（二）单独设立考场，考场做好开窗通风，并安排与其他考生错开时间出入考场。</a:t>
            </a:r>
            <a:endParaRPr sz="140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50000"/>
              </a:lnSpc>
            </a:pPr>
            <a:r>
              <a:rPr lang="en-US" sz="1400">
                <a:latin typeface="宋体" panose="02010600030101010101" pitchFamily="2" charset="-122"/>
                <a:ea typeface="宋体" panose="02010600030101010101" pitchFamily="2" charset="-122"/>
                <a:cs typeface="宋体" panose="02010600030101010101" pitchFamily="2" charset="-122"/>
                <a:sym typeface="+mn-ea"/>
              </a:rPr>
              <a:t>    </a:t>
            </a:r>
            <a:r>
              <a:rPr sz="1400">
                <a:latin typeface="宋体" panose="02010600030101010101" pitchFamily="2" charset="-122"/>
                <a:ea typeface="宋体" panose="02010600030101010101" pitchFamily="2" charset="-122"/>
                <a:cs typeface="宋体" panose="02010600030101010101" pitchFamily="2" charset="-122"/>
                <a:sym typeface="+mn-ea"/>
              </a:rPr>
              <a:t>（三）对学生患者进行一次考前结核病知识健康教育，教育其不要随地吐痰，佩戴医用外科口罩。 </a:t>
            </a:r>
            <a:endParaRPr sz="140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50000"/>
              </a:lnSpc>
            </a:pPr>
            <a:r>
              <a:rPr lang="en-US" sz="1400">
                <a:latin typeface="宋体" panose="02010600030101010101" pitchFamily="2" charset="-122"/>
                <a:ea typeface="宋体" panose="02010600030101010101" pitchFamily="2" charset="-122"/>
                <a:cs typeface="宋体" panose="02010600030101010101" pitchFamily="2" charset="-122"/>
                <a:sym typeface="+mn-ea"/>
              </a:rPr>
              <a:t>    </a:t>
            </a:r>
            <a:r>
              <a:rPr sz="1400">
                <a:latin typeface="宋体" panose="02010600030101010101" pitchFamily="2" charset="-122"/>
                <a:ea typeface="宋体" panose="02010600030101010101" pitchFamily="2" charset="-122"/>
                <a:cs typeface="宋体" panose="02010600030101010101" pitchFamily="2" charset="-122"/>
                <a:sym typeface="+mn-ea"/>
              </a:rPr>
              <a:t>（四）在疾病预防控制机构的指导下，中高考期间对患者所在考场每半天进行一次消毒，可采用紫外线灯或化学消毒剂进行空气和物表消毒，并处理好患者的口鼻分泌物。 </a:t>
            </a:r>
            <a:endParaRPr sz="140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50000"/>
              </a:lnSpc>
            </a:pPr>
            <a:r>
              <a:rPr lang="en-US" sz="1400">
                <a:latin typeface="宋体" panose="02010600030101010101" pitchFamily="2" charset="-122"/>
                <a:ea typeface="宋体" panose="02010600030101010101" pitchFamily="2" charset="-122"/>
                <a:cs typeface="宋体" panose="02010600030101010101" pitchFamily="2" charset="-122"/>
                <a:sym typeface="+mn-ea"/>
              </a:rPr>
              <a:t>    </a:t>
            </a:r>
            <a:r>
              <a:rPr sz="1400">
                <a:latin typeface="宋体" panose="02010600030101010101" pitchFamily="2" charset="-122"/>
                <a:ea typeface="宋体" panose="02010600030101010101" pitchFamily="2" charset="-122"/>
                <a:cs typeface="宋体" panose="02010600030101010101" pitchFamily="2" charset="-122"/>
                <a:sym typeface="+mn-ea"/>
              </a:rPr>
              <a:t>（五）对监考老师开展一次结核病防控的健康教育，消除其心理恐慌，做好个人防护，监考期间需佩戴医用防护口罩。</a:t>
            </a:r>
            <a:endParaRPr sz="140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679450" y="832485"/>
            <a:ext cx="7882890" cy="1938020"/>
          </a:xfrm>
          <a:prstGeom prst="rect">
            <a:avLst/>
          </a:prstGeom>
          <a:noFill/>
          <a:ln w="9525">
            <a:noFill/>
          </a:ln>
        </p:spPr>
        <p:txBody>
          <a:bodyPr wrap="square">
            <a:spAutoFit/>
          </a:bodyPr>
          <a:p>
            <a:pPr indent="0"/>
            <a:r>
              <a:rPr lang="zh-CN" sz="2400" b="1">
                <a:ea typeface="宋体" panose="02010600030101010101" pitchFamily="2" charset="-122"/>
              </a:rPr>
              <a:t>第九章</a:t>
            </a:r>
            <a:endParaRPr lang="zh-CN" sz="2400" b="1">
              <a:ea typeface="宋体" panose="02010600030101010101" pitchFamily="2" charset="-122"/>
            </a:endParaRPr>
          </a:p>
          <a:p>
            <a:pPr indent="0" algn="ctr"/>
            <a:r>
              <a:rPr lang="zh-CN" sz="2400" b="1">
                <a:ea typeface="宋体" panose="02010600030101010101" pitchFamily="2" charset="-122"/>
              </a:rPr>
              <a:t>“学校结核病疫情处置流程”</a:t>
            </a:r>
            <a:endParaRPr lang="zh-CN" sz="2400" b="1">
              <a:ea typeface="宋体" panose="02010600030101010101" pitchFamily="2" charset="-122"/>
            </a:endParaRPr>
          </a:p>
          <a:p>
            <a:pPr indent="0"/>
            <a:endParaRPr lang="zh-CN">
              <a:ea typeface="宋体" panose="02010600030101010101" pitchFamily="2" charset="-122"/>
            </a:endParaRPr>
          </a:p>
          <a:p>
            <a:pPr indent="0">
              <a:lnSpc>
                <a:spcPct val="150000"/>
              </a:lnSpc>
            </a:pPr>
            <a:r>
              <a:rPr lang="zh-CN">
                <a:ea typeface="宋体" panose="02010600030101010101" pitchFamily="2" charset="-122"/>
              </a:rPr>
              <a:t>详细梳理了学校发生结核病疫情后的处置流程和疫情报告要求，并提供了发生学校结核病突发公共卫生事件时的应急响应措施。</a:t>
            </a:r>
            <a:endParaRPr lang="zh-CN" altLang="en-US"/>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9" name="文本框 8"/>
          <p:cNvSpPr txBox="1"/>
          <p:nvPr/>
        </p:nvSpPr>
        <p:spPr>
          <a:xfrm>
            <a:off x="541655" y="699770"/>
            <a:ext cx="8088630" cy="737235"/>
          </a:xfrm>
          <a:prstGeom prst="rect">
            <a:avLst/>
          </a:prstGeom>
          <a:noFill/>
          <a:ln w="9525">
            <a:noFill/>
          </a:ln>
        </p:spPr>
        <p:txBody>
          <a:bodyPr wrap="square">
            <a:spAutoFit/>
          </a:bodyPr>
          <a:p>
            <a:pPr indent="0" algn="ctr"/>
            <a:r>
              <a:rPr lang="zh-CN" sz="2400" b="1">
                <a:ea typeface="宋体" panose="02010600030101010101" pitchFamily="2" charset="-122"/>
                <a:sym typeface="+mn-ea"/>
              </a:rPr>
              <a:t>学校结核病疫情处置流程</a:t>
            </a:r>
            <a:endParaRPr lang="zh-CN" sz="2400" b="1">
              <a:ea typeface="宋体" panose="02010600030101010101" pitchFamily="2" charset="-122"/>
            </a:endParaRPr>
          </a:p>
          <a:p>
            <a:pPr indent="0"/>
            <a:r>
              <a:rPr lang="zh-CN">
                <a:ea typeface="宋体" panose="02010600030101010101" pitchFamily="2" charset="-122"/>
                <a:sym typeface="+mn-ea"/>
              </a:rPr>
              <a:t> </a:t>
            </a:r>
            <a:r>
              <a:rPr lang="en-US" altLang="zh-CN">
                <a:ea typeface="宋体" panose="02010600030101010101" pitchFamily="2" charset="-122"/>
                <a:sym typeface="+mn-ea"/>
              </a:rPr>
              <a:t>         </a:t>
            </a:r>
            <a:endParaRPr lang="en-US" altLang="zh-CN">
              <a:ea typeface="宋体" panose="02010600030101010101" pitchFamily="2" charset="-122"/>
              <a:sym typeface="+mn-ea"/>
            </a:endParaRPr>
          </a:p>
        </p:txBody>
      </p:sp>
      <p:graphicFrame>
        <p:nvGraphicFramePr>
          <p:cNvPr id="2" name="表格 1"/>
          <p:cNvGraphicFramePr/>
          <p:nvPr>
            <p:custDataLst>
              <p:tags r:id="rId2"/>
            </p:custDataLst>
          </p:nvPr>
        </p:nvGraphicFramePr>
        <p:xfrm>
          <a:off x="1111885" y="1133475"/>
          <a:ext cx="6982562" cy="3928745"/>
        </p:xfrm>
        <a:graphic>
          <a:graphicData uri="http://schemas.openxmlformats.org/drawingml/2006/table">
            <a:tbl>
              <a:tblPr firstRow="1" bandRow="1">
                <a:tableStyleId>{5C22544A-7EE6-4342-B048-85BDC9FD1C3A}</a:tableStyleId>
              </a:tblPr>
              <a:tblGrid>
                <a:gridCol w="1311910"/>
                <a:gridCol w="1598727"/>
                <a:gridCol w="1979600"/>
                <a:gridCol w="2092325"/>
              </a:tblGrid>
              <a:tr h="365760">
                <a:tc gridSpan="2">
                  <a:txBody>
                    <a:bodyPr/>
                    <a:p>
                      <a:pPr algn="ctr">
                        <a:buNone/>
                      </a:pPr>
                      <a:r>
                        <a:rPr lang="zh-CN" altLang="en-US"/>
                        <a:t>内容</a:t>
                      </a:r>
                      <a:endParaRPr lang="zh-CN" altLang="en-US"/>
                    </a:p>
                  </a:txBody>
                  <a:tcPr anchor="ctr" anchorCtr="0"/>
                </a:tc>
                <a:tc hMerge="1">
                  <a:tcPr anchor="ctr" anchorCtr="0"/>
                </a:tc>
                <a:tc>
                  <a:txBody>
                    <a:bodyPr/>
                    <a:p>
                      <a:pPr algn="ctr">
                        <a:buNone/>
                      </a:pPr>
                      <a:r>
                        <a:rPr lang="zh-CN" altLang="en-US"/>
                        <a:t>《指南》</a:t>
                      </a:r>
                      <a:endParaRPr lang="zh-CN" altLang="en-US"/>
                    </a:p>
                  </a:txBody>
                  <a:tcPr anchor="ctr" anchorCtr="0"/>
                </a:tc>
                <a:tc>
                  <a:txBody>
                    <a:bodyPr/>
                    <a:p>
                      <a:pPr algn="ctr">
                        <a:buNone/>
                      </a:pPr>
                      <a:r>
                        <a:rPr lang="zh-CN" altLang="en-US" sz="1800">
                          <a:sym typeface="+mn-ea"/>
                        </a:rPr>
                        <a:t>《工作规范》</a:t>
                      </a:r>
                      <a:endParaRPr lang="zh-CN" altLang="en-US"/>
                    </a:p>
                  </a:txBody>
                  <a:tcPr anchor="ctr" anchorCtr="0"/>
                </a:tc>
              </a:tr>
              <a:tr h="504190">
                <a:tc rowSpan="2">
                  <a:txBody>
                    <a:bodyPr/>
                    <a:p>
                      <a:pPr algn="ctr">
                        <a:buNone/>
                      </a:pPr>
                      <a:r>
                        <a:rPr lang="zh-CN" altLang="en-US" sz="1400">
                          <a:latin typeface="楷体" panose="02010609060101010101" charset="-122"/>
                          <a:ea typeface="楷体" panose="02010609060101010101" charset="-122"/>
                          <a:sym typeface="+mn-ea"/>
                        </a:rPr>
                        <a:t>定义</a:t>
                      </a:r>
                      <a:endParaRPr lang="zh-CN" altLang="en-US" sz="1400">
                        <a:latin typeface="楷体" panose="02010609060101010101" charset="-122"/>
                        <a:ea typeface="楷体" panose="02010609060101010101" charset="-122"/>
                        <a:sym typeface="+mn-ea"/>
                      </a:endParaRPr>
                    </a:p>
                  </a:txBody>
                  <a:tcPr anchor="ctr" anchorCtr="0"/>
                </a:tc>
                <a:tc>
                  <a:txBody>
                    <a:bodyPr/>
                    <a:p>
                      <a:pPr algn="ctr">
                        <a:buClrTx/>
                        <a:buSzTx/>
                        <a:buFontTx/>
                        <a:buNone/>
                      </a:pPr>
                      <a:r>
                        <a:rPr lang="zh-CN" altLang="en-US" sz="1400">
                          <a:latin typeface="楷体" panose="02010609060101010101" charset="-122"/>
                          <a:ea typeface="楷体" panose="02010609060101010101" charset="-122"/>
                        </a:rPr>
                        <a:t>学校结核病散发疫情</a:t>
                      </a:r>
                      <a:endParaRPr lang="zh-CN" altLang="en-US" sz="1400">
                        <a:latin typeface="楷体" panose="02010609060101010101" charset="-122"/>
                        <a:ea typeface="楷体" panose="02010609060101010101" charset="-122"/>
                      </a:endParaRPr>
                    </a:p>
                  </a:txBody>
                  <a:tcPr anchor="ctr" anchorCtr="0"/>
                </a:tc>
                <a:tc>
                  <a:txBody>
                    <a:bodyPr/>
                    <a:p>
                      <a:pPr algn="l">
                        <a:buNone/>
                      </a:pPr>
                      <a:r>
                        <a:rPr lang="zh-CN" sz="1000">
                          <a:solidFill>
                            <a:schemeClr val="tx1"/>
                          </a:solidFill>
                          <a:latin typeface="仿宋" panose="02010609060101010101" charset="-122"/>
                          <a:ea typeface="仿宋" panose="02010609060101010101" charset="-122"/>
                        </a:rPr>
                        <a:t>学校内发现结核病病例，但尚未构成结核病突发公共卫生事件</a:t>
                      </a:r>
                      <a:endParaRPr lang="zh-CN" sz="1000">
                        <a:solidFill>
                          <a:schemeClr val="tx1"/>
                        </a:solidFill>
                        <a:latin typeface="仿宋" panose="02010609060101010101" charset="-122"/>
                        <a:ea typeface="仿宋" panose="02010609060101010101" charset="-122"/>
                      </a:endParaRPr>
                    </a:p>
                  </a:txBody>
                  <a:tcPr anchor="ctr" anchorCtr="0">
                    <a:solidFill>
                      <a:srgbClr val="E7EAF0"/>
                    </a:solidFill>
                  </a:tcPr>
                </a:tc>
                <a:tc>
                  <a:txBody>
                    <a:bodyPr/>
                    <a:p>
                      <a:pPr algn="l">
                        <a:buClrTx/>
                        <a:buSzTx/>
                        <a:buFontTx/>
                        <a:buNone/>
                      </a:pPr>
                      <a:r>
                        <a:rPr lang="zh-CN" altLang="en-US" sz="1000">
                          <a:solidFill>
                            <a:schemeClr val="tx1"/>
                          </a:solidFill>
                          <a:latin typeface="仿宋" panose="02010609060101010101" charset="-122"/>
                          <a:ea typeface="仿宋" panose="02010609060101010101" charset="-122"/>
                        </a:rPr>
                        <a:t>相同</a:t>
                      </a:r>
                      <a:endParaRPr lang="zh-CN" altLang="en-US" sz="1000">
                        <a:solidFill>
                          <a:schemeClr val="tx1"/>
                        </a:solidFill>
                        <a:latin typeface="仿宋" panose="02010609060101010101" charset="-122"/>
                        <a:ea typeface="仿宋" panose="02010609060101010101" charset="-122"/>
                      </a:endParaRPr>
                    </a:p>
                  </a:txBody>
                  <a:tcPr anchor="ctr" anchorCtr="0">
                    <a:solidFill>
                      <a:srgbClr val="E7EAF0"/>
                    </a:solidFill>
                  </a:tcPr>
                </a:tc>
              </a:tr>
              <a:tr h="504000">
                <a:tc vMerge="1">
                  <a:tcPr anchor="ctr" anchorCtr="0"/>
                </a:tc>
                <a:tc>
                  <a:txBody>
                    <a:bodyPr/>
                    <a:p>
                      <a:pPr algn="ctr">
                        <a:buClrTx/>
                        <a:buSzTx/>
                        <a:buFontTx/>
                        <a:buNone/>
                      </a:pPr>
                      <a:r>
                        <a:rPr lang="zh-CN" altLang="en-US" sz="1400">
                          <a:latin typeface="楷体" panose="02010609060101010101" charset="-122"/>
                          <a:ea typeface="楷体" panose="02010609060101010101" charset="-122"/>
                          <a:sym typeface="+mn-ea"/>
                        </a:rPr>
                        <a:t>学校结核病突发公共卫生事件</a:t>
                      </a:r>
                      <a:endParaRPr lang="zh-CN" altLang="en-US" sz="1400">
                        <a:latin typeface="楷体" panose="02010609060101010101" charset="-122"/>
                        <a:ea typeface="楷体" panose="02010609060101010101" charset="-122"/>
                        <a:sym typeface="+mn-ea"/>
                      </a:endParaRPr>
                    </a:p>
                  </a:txBody>
                  <a:tcPr anchor="ctr" anchorCtr="0">
                    <a:solidFill>
                      <a:srgbClr val="CBD2E0"/>
                    </a:solidFill>
                  </a:tcPr>
                </a:tc>
                <a:tc>
                  <a:txBody>
                    <a:bodyPr/>
                    <a:p>
                      <a:pPr algn="l">
                        <a:buNone/>
                      </a:pPr>
                      <a:r>
                        <a:rPr lang="zh-CN" altLang="en-US" sz="1000">
                          <a:latin typeface="仿宋" panose="02010609060101010101" charset="-122"/>
                          <a:ea typeface="仿宋" panose="02010609060101010101" charset="-122"/>
                        </a:rPr>
                        <a:t>一所学校在同一学期内发生 10 例及以上有流行病学关联的结核病病例， 或出现结核病死亡病例</a:t>
                      </a:r>
                      <a:endParaRPr lang="zh-CN" altLang="en-US" sz="1000">
                        <a:latin typeface="仿宋" panose="02010609060101010101" charset="-122"/>
                        <a:ea typeface="仿宋" panose="02010609060101010101" charset="-122"/>
                      </a:endParaRPr>
                    </a:p>
                  </a:txBody>
                  <a:tcPr anchor="ctr" anchorCtr="0">
                    <a:solidFill>
                      <a:srgbClr val="E7EAF0"/>
                    </a:solidFill>
                  </a:tcPr>
                </a:tc>
                <a:tc>
                  <a:txBody>
                    <a:bodyPr/>
                    <a:p>
                      <a:pPr algn="l">
                        <a:buClrTx/>
                        <a:buSzTx/>
                        <a:buFontTx/>
                        <a:buNone/>
                      </a:pPr>
                      <a:r>
                        <a:rPr lang="zh-CN" altLang="en-US" sz="1000">
                          <a:solidFill>
                            <a:schemeClr val="tx1"/>
                          </a:solidFill>
                          <a:latin typeface="仿宋" panose="02010609060101010101" charset="-122"/>
                          <a:ea typeface="仿宋" panose="02010609060101010101" charset="-122"/>
                          <a:sym typeface="+mn-ea"/>
                        </a:rPr>
                        <a:t>相同</a:t>
                      </a:r>
                      <a:endParaRPr lang="zh-CN" altLang="en-US" sz="1000">
                        <a:solidFill>
                          <a:schemeClr val="tx1"/>
                        </a:solidFill>
                        <a:latin typeface="仿宋" panose="02010609060101010101" charset="-122"/>
                        <a:ea typeface="仿宋" panose="02010609060101010101" charset="-122"/>
                      </a:endParaRPr>
                    </a:p>
                    <a:p>
                      <a:pPr algn="l">
                        <a:buClrTx/>
                        <a:buSzTx/>
                        <a:buFontTx/>
                        <a:buNone/>
                      </a:pPr>
                      <a:endParaRPr lang="zh-CN" altLang="en-US" sz="1000">
                        <a:solidFill>
                          <a:schemeClr val="tx1"/>
                        </a:solidFill>
                        <a:latin typeface="仿宋" panose="02010609060101010101" charset="-122"/>
                        <a:ea typeface="仿宋" panose="02010609060101010101" charset="-122"/>
                      </a:endParaRPr>
                    </a:p>
                  </a:txBody>
                  <a:tcPr anchor="ctr" anchorCtr="0">
                    <a:solidFill>
                      <a:srgbClr val="E7EAF0"/>
                    </a:solidFill>
                  </a:tcPr>
                </a:tc>
              </a:tr>
              <a:tr h="504000">
                <a:tc gridSpan="2">
                  <a:txBody>
                    <a:bodyPr/>
                    <a:p>
                      <a:pPr algn="ctr">
                        <a:buNone/>
                      </a:pPr>
                      <a:r>
                        <a:rPr lang="zh-CN" altLang="en-US" sz="1400">
                          <a:latin typeface="楷体" panose="02010609060101010101" charset="-122"/>
                          <a:ea typeface="楷体" panose="02010609060101010101" charset="-122"/>
                          <a:sym typeface="+mn-ea"/>
                        </a:rPr>
                        <a:t>公共卫生事件的确定</a:t>
                      </a:r>
                      <a:endParaRPr lang="zh-CN" altLang="en-US" sz="1400">
                        <a:latin typeface="楷体" panose="02010609060101010101" charset="-122"/>
                        <a:ea typeface="楷体" panose="02010609060101010101" charset="-122"/>
                        <a:sym typeface="+mn-ea"/>
                      </a:endParaRPr>
                    </a:p>
                  </a:txBody>
                  <a:tcPr anchor="ctr" anchorCtr="0"/>
                </a:tc>
                <a:tc hMerge="1">
                  <a:tcPr anchor="ctr" anchorCtr="0">
                    <a:solidFill>
                      <a:srgbClr val="CBD2E0"/>
                    </a:solidFill>
                  </a:tcPr>
                </a:tc>
                <a:tc>
                  <a:txBody>
                    <a:bodyPr/>
                    <a:p>
                      <a:pPr algn="l">
                        <a:buNone/>
                      </a:pPr>
                      <a:r>
                        <a:rPr lang="zh-CN" altLang="en-US" sz="1000">
                          <a:latin typeface="仿宋" panose="02010609060101010101" charset="-122"/>
                          <a:ea typeface="仿宋" panose="02010609060101010101" charset="-122"/>
                        </a:rPr>
                        <a:t>县（区）级以上卫生健康行政部门确定</a:t>
                      </a:r>
                      <a:endParaRPr lang="zh-CN" altLang="en-US" sz="1000">
                        <a:latin typeface="仿宋" panose="02010609060101010101" charset="-122"/>
                        <a:ea typeface="仿宋" panose="02010609060101010101" charset="-122"/>
                      </a:endParaRPr>
                    </a:p>
                  </a:txBody>
                  <a:tcPr anchor="ctr" anchorCtr="0">
                    <a:solidFill>
                      <a:srgbClr val="E7EAF0"/>
                    </a:solidFill>
                  </a:tcPr>
                </a:tc>
                <a:tc>
                  <a:txBody>
                    <a:bodyPr/>
                    <a:p>
                      <a:pPr algn="l">
                        <a:buClrTx/>
                        <a:buSzTx/>
                        <a:buFontTx/>
                        <a:buNone/>
                      </a:pPr>
                      <a:r>
                        <a:rPr lang="zh-CN" altLang="en-US" sz="1000">
                          <a:solidFill>
                            <a:schemeClr val="tx1"/>
                          </a:solidFill>
                          <a:latin typeface="仿宋" panose="02010609060101010101" charset="-122"/>
                          <a:ea typeface="仿宋" panose="02010609060101010101" charset="-122"/>
                        </a:rPr>
                        <a:t>相同</a:t>
                      </a:r>
                      <a:endParaRPr lang="zh-CN" altLang="en-US" sz="1000">
                        <a:solidFill>
                          <a:schemeClr val="tx1"/>
                        </a:solidFill>
                        <a:latin typeface="仿宋" panose="02010609060101010101" charset="-122"/>
                        <a:ea typeface="仿宋" panose="02010609060101010101" charset="-122"/>
                      </a:endParaRPr>
                    </a:p>
                  </a:txBody>
                  <a:tcPr anchor="ctr" anchorCtr="0">
                    <a:solidFill>
                      <a:srgbClr val="E7EAF0"/>
                    </a:solidFill>
                  </a:tcPr>
                </a:tc>
              </a:tr>
              <a:tr h="422910">
                <a:tc rowSpan="3">
                  <a:txBody>
                    <a:bodyPr/>
                    <a:p>
                      <a:pPr algn="ctr">
                        <a:buNone/>
                      </a:pPr>
                      <a:r>
                        <a:rPr lang="zh-CN" altLang="en-US" sz="1400">
                          <a:latin typeface="楷体" panose="02010609060101010101" charset="-122"/>
                          <a:ea typeface="楷体" panose="02010609060101010101" charset="-122"/>
                          <a:sym typeface="+mn-ea"/>
                        </a:rPr>
                        <a:t>病例核实与调查</a:t>
                      </a:r>
                      <a:endParaRPr lang="zh-CN" altLang="en-US" sz="1400">
                        <a:latin typeface="楷体" panose="02010609060101010101" charset="-122"/>
                        <a:ea typeface="楷体" panose="02010609060101010101" charset="-122"/>
                        <a:sym typeface="+mn-ea"/>
                      </a:endParaRPr>
                    </a:p>
                  </a:txBody>
                  <a:tcPr anchor="ctr" anchorCtr="0"/>
                </a:tc>
                <a:tc>
                  <a:txBody>
                    <a:bodyPr/>
                    <a:p>
                      <a:pPr algn="ctr">
                        <a:buClrTx/>
                        <a:buSzTx/>
                        <a:buFontTx/>
                        <a:buNone/>
                      </a:pPr>
                      <a:r>
                        <a:rPr lang="zh-CN" altLang="en-US" sz="1400">
                          <a:latin typeface="楷体" panose="02010609060101010101" charset="-122"/>
                          <a:ea typeface="楷体" panose="02010609060101010101" charset="-122"/>
                        </a:rPr>
                        <a:t>病例核实</a:t>
                      </a:r>
                      <a:endParaRPr lang="zh-CN" altLang="en-US" sz="1400">
                        <a:latin typeface="楷体" panose="02010609060101010101" charset="-122"/>
                        <a:ea typeface="楷体" panose="02010609060101010101" charset="-122"/>
                      </a:endParaRPr>
                    </a:p>
                  </a:txBody>
                  <a:tcPr anchor="ctr" anchorCtr="0"/>
                </a:tc>
                <a:tc>
                  <a:txBody>
                    <a:bodyPr/>
                    <a:p>
                      <a:pPr algn="l">
                        <a:buNone/>
                      </a:pPr>
                      <a:r>
                        <a:rPr lang="zh-CN" sz="1000">
                          <a:solidFill>
                            <a:srgbClr val="FF0000"/>
                          </a:solidFill>
                          <a:latin typeface="仿宋" panose="02010609060101010101" charset="-122"/>
                          <a:ea typeface="仿宋" panose="02010609060101010101" charset="-122"/>
                        </a:rPr>
                        <a:t>县级疾病预防控制机构核实</a:t>
                      </a:r>
                      <a:endParaRPr lang="zh-CN" sz="1000">
                        <a:solidFill>
                          <a:srgbClr val="FF0000"/>
                        </a:solidFill>
                        <a:latin typeface="仿宋" panose="02010609060101010101" charset="-122"/>
                        <a:ea typeface="仿宋" panose="02010609060101010101" charset="-122"/>
                      </a:endParaRPr>
                    </a:p>
                  </a:txBody>
                  <a:tcPr anchor="ctr" anchorCtr="0">
                    <a:solidFill>
                      <a:srgbClr val="E7EAF0"/>
                    </a:solidFill>
                  </a:tcPr>
                </a:tc>
                <a:tc>
                  <a:txBody>
                    <a:bodyPr/>
                    <a:p>
                      <a:pPr algn="l">
                        <a:buClrTx/>
                        <a:buSzTx/>
                        <a:buFontTx/>
                        <a:buNone/>
                      </a:pPr>
                      <a:r>
                        <a:rPr lang="zh-CN" altLang="en-US" sz="1000">
                          <a:solidFill>
                            <a:srgbClr val="FF0000"/>
                          </a:solidFill>
                          <a:latin typeface="仿宋" panose="02010609060101010101" charset="-122"/>
                          <a:ea typeface="仿宋" panose="02010609060101010101" charset="-122"/>
                        </a:rPr>
                        <a:t>未明确提及</a:t>
                      </a:r>
                      <a:endParaRPr lang="zh-CN" altLang="en-US" sz="1000">
                        <a:solidFill>
                          <a:srgbClr val="FF0000"/>
                        </a:solidFill>
                        <a:latin typeface="仿宋" panose="02010609060101010101" charset="-122"/>
                        <a:ea typeface="仿宋" panose="02010609060101010101" charset="-122"/>
                      </a:endParaRPr>
                    </a:p>
                  </a:txBody>
                  <a:tcPr anchor="ctr" anchorCtr="0">
                    <a:solidFill>
                      <a:srgbClr val="E7EAF0"/>
                    </a:solidFill>
                  </a:tcPr>
                </a:tc>
              </a:tr>
              <a:tr h="411480">
                <a:tc vMerge="1">
                  <a:tcPr anchor="ctr" anchorCtr="0"/>
                </a:tc>
                <a:tc>
                  <a:txBody>
                    <a:bodyPr/>
                    <a:p>
                      <a:pPr algn="ctr">
                        <a:buClrTx/>
                        <a:buSzTx/>
                        <a:buFontTx/>
                        <a:buNone/>
                      </a:pPr>
                      <a:r>
                        <a:rPr lang="zh-CN" altLang="en-US" sz="1400">
                          <a:latin typeface="楷体" panose="02010609060101010101" charset="-122"/>
                          <a:ea typeface="楷体" panose="02010609060101010101" charset="-122"/>
                          <a:sym typeface="+mn-ea"/>
                        </a:rPr>
                        <a:t>病例个案调查</a:t>
                      </a:r>
                      <a:endParaRPr lang="zh-CN" altLang="en-US" sz="1400">
                        <a:latin typeface="楷体" panose="02010609060101010101" charset="-122"/>
                        <a:ea typeface="楷体" panose="02010609060101010101" charset="-122"/>
                        <a:sym typeface="+mn-ea"/>
                      </a:endParaRPr>
                    </a:p>
                  </a:txBody>
                  <a:tcPr anchor="ctr" anchorCtr="0">
                    <a:solidFill>
                      <a:srgbClr val="CBD2E0"/>
                    </a:solidFill>
                  </a:tcPr>
                </a:tc>
                <a:tc>
                  <a:txBody>
                    <a:bodyPr/>
                    <a:p>
                      <a:pPr algn="l">
                        <a:buNone/>
                      </a:pPr>
                      <a:r>
                        <a:rPr lang="zh-CN" altLang="en-US" sz="1000">
                          <a:latin typeface="仿宋" panose="02010609060101010101" charset="-122"/>
                          <a:ea typeface="仿宋" panose="02010609060101010101" charset="-122"/>
                        </a:rPr>
                        <a:t>需要对所有的活动性肺结核病例开展详细的流行病学个案调查</a:t>
                      </a:r>
                      <a:endParaRPr lang="zh-CN" altLang="en-US" sz="1000">
                        <a:latin typeface="仿宋" panose="02010609060101010101" charset="-122"/>
                        <a:ea typeface="仿宋" panose="02010609060101010101" charset="-122"/>
                      </a:endParaRPr>
                    </a:p>
                  </a:txBody>
                  <a:tcPr anchor="ctr" anchorCtr="0">
                    <a:solidFill>
                      <a:srgbClr val="E7EAF0"/>
                    </a:solidFill>
                  </a:tcPr>
                </a:tc>
                <a:tc>
                  <a:txBody>
                    <a:bodyPr/>
                    <a:p>
                      <a:pPr algn="l">
                        <a:buClrTx/>
                        <a:buSzTx/>
                        <a:buFontTx/>
                        <a:buNone/>
                      </a:pPr>
                      <a:r>
                        <a:rPr lang="zh-CN" altLang="en-US" sz="1000">
                          <a:solidFill>
                            <a:srgbClr val="FF0000"/>
                          </a:solidFill>
                          <a:latin typeface="仿宋" panose="02010609060101010101" charset="-122"/>
                          <a:ea typeface="仿宋" panose="02010609060101010101" charset="-122"/>
                          <a:sym typeface="+mn-ea"/>
                        </a:rPr>
                        <a:t>未明确提及</a:t>
                      </a:r>
                      <a:endParaRPr lang="zh-CN" altLang="en-US" sz="1000">
                        <a:solidFill>
                          <a:srgbClr val="FF0000"/>
                        </a:solidFill>
                        <a:latin typeface="仿宋" panose="02010609060101010101" charset="-122"/>
                        <a:ea typeface="仿宋" panose="02010609060101010101" charset="-122"/>
                        <a:sym typeface="+mn-ea"/>
                      </a:endParaRPr>
                    </a:p>
                  </a:txBody>
                  <a:tcPr anchor="ctr" anchorCtr="0">
                    <a:solidFill>
                      <a:srgbClr val="E7EAF0"/>
                    </a:solidFill>
                  </a:tcPr>
                </a:tc>
              </a:tr>
              <a:tr h="504000">
                <a:tc vMerge="1">
                  <a:tcPr anchor="ctr" anchorCtr="0"/>
                </a:tc>
                <a:tc>
                  <a:txBody>
                    <a:bodyPr/>
                    <a:p>
                      <a:pPr algn="ctr">
                        <a:buClrTx/>
                        <a:buSzTx/>
                        <a:buFontTx/>
                        <a:buNone/>
                      </a:pPr>
                      <a:r>
                        <a:rPr lang="zh-CN" altLang="en-US" sz="1400">
                          <a:latin typeface="楷体" panose="02010609060101010101" charset="-122"/>
                          <a:ea typeface="楷体" panose="02010609060101010101" charset="-122"/>
                          <a:sym typeface="+mn-ea"/>
                        </a:rPr>
                        <a:t>现场流行病学调查</a:t>
                      </a:r>
                      <a:endParaRPr lang="zh-CN" altLang="en-US" sz="1400">
                        <a:latin typeface="楷体" panose="02010609060101010101" charset="-122"/>
                        <a:ea typeface="楷体" panose="02010609060101010101" charset="-122"/>
                        <a:sym typeface="+mn-ea"/>
                      </a:endParaRPr>
                    </a:p>
                  </a:txBody>
                  <a:tcPr anchor="ctr" anchorCtr="0">
                    <a:solidFill>
                      <a:srgbClr val="CBD2E0"/>
                    </a:solidFill>
                  </a:tcPr>
                </a:tc>
                <a:tc>
                  <a:txBody>
                    <a:bodyPr/>
                    <a:p>
                      <a:pPr algn="l">
                        <a:buNone/>
                      </a:pPr>
                      <a:r>
                        <a:rPr lang="zh-CN" altLang="en-US" sz="1000">
                          <a:latin typeface="仿宋" panose="02010609060101010101" charset="-122"/>
                          <a:ea typeface="仿宋" panose="02010609060101010101" charset="-122"/>
                        </a:rPr>
                        <a:t>县（区）级疾病预防控制机构发现某学校出现</a:t>
                      </a:r>
                      <a:r>
                        <a:rPr lang="zh-CN" altLang="en-US" sz="1000">
                          <a:solidFill>
                            <a:schemeClr val="tx1"/>
                          </a:solidFill>
                          <a:latin typeface="仿宋" panose="02010609060101010101" charset="-122"/>
                          <a:ea typeface="仿宋" panose="02010609060101010101" charset="-122"/>
                        </a:rPr>
                        <a:t>3例及以上</a:t>
                      </a:r>
                      <a:r>
                        <a:rPr lang="zh-CN" altLang="en-US" sz="1000">
                          <a:latin typeface="仿宋" panose="02010609060101010101" charset="-122"/>
                          <a:ea typeface="仿宋" panose="02010609060101010101" charset="-122"/>
                        </a:rPr>
                        <a:t>结核病病例后，应当在</a:t>
                      </a:r>
                      <a:r>
                        <a:rPr lang="zh-CN" altLang="en-US" sz="1000">
                          <a:solidFill>
                            <a:srgbClr val="FF0000"/>
                          </a:solidFill>
                          <a:latin typeface="仿宋" panose="02010609060101010101" charset="-122"/>
                          <a:ea typeface="仿宋" panose="02010609060101010101" charset="-122"/>
                        </a:rPr>
                        <a:t>3个工作日</a:t>
                      </a:r>
                      <a:r>
                        <a:rPr lang="zh-CN" altLang="en-US" sz="1000">
                          <a:latin typeface="仿宋" panose="02010609060101010101" charset="-122"/>
                          <a:ea typeface="仿宋" panose="02010609060101010101" charset="-122"/>
                        </a:rPr>
                        <a:t>内组织完成现场流行病学调查。</a:t>
                      </a:r>
                      <a:r>
                        <a:rPr lang="zh-CN" altLang="en-US" sz="1000">
                          <a:solidFill>
                            <a:srgbClr val="FF0000"/>
                          </a:solidFill>
                          <a:latin typeface="仿宋" panose="02010609060101010101" charset="-122"/>
                          <a:ea typeface="仿宋" panose="02010609060101010101" charset="-122"/>
                        </a:rPr>
                        <a:t>有详细的调查方案</a:t>
                      </a:r>
                      <a:endParaRPr lang="zh-CN" altLang="en-US" sz="1000">
                        <a:solidFill>
                          <a:srgbClr val="FF0000"/>
                        </a:solidFill>
                        <a:latin typeface="仿宋" panose="02010609060101010101" charset="-122"/>
                        <a:ea typeface="仿宋" panose="02010609060101010101" charset="-122"/>
                      </a:endParaRPr>
                    </a:p>
                  </a:txBody>
                  <a:tcPr anchor="ctr" anchorCtr="0">
                    <a:solidFill>
                      <a:srgbClr val="E7EAF0"/>
                    </a:solidFill>
                  </a:tcPr>
                </a:tc>
                <a:tc>
                  <a:txBody>
                    <a:bodyPr/>
                    <a:p>
                      <a:pPr algn="l">
                        <a:buClrTx/>
                        <a:buSzTx/>
                        <a:buFontTx/>
                        <a:buNone/>
                      </a:pPr>
                      <a:r>
                        <a:rPr lang="zh-CN" altLang="en-US" sz="1000">
                          <a:latin typeface="仿宋" panose="02010609060101010101" charset="-122"/>
                          <a:ea typeface="仿宋" panose="02010609060101010101" charset="-122"/>
                          <a:sym typeface="+mn-ea"/>
                        </a:rPr>
                        <a:t>出现</a:t>
                      </a:r>
                      <a:r>
                        <a:rPr lang="zh-CN" altLang="en-US" sz="1000">
                          <a:solidFill>
                            <a:schemeClr val="tx1"/>
                          </a:solidFill>
                          <a:latin typeface="仿宋" panose="02010609060101010101" charset="-122"/>
                          <a:ea typeface="仿宋" panose="02010609060101010101" charset="-122"/>
                          <a:sym typeface="+mn-ea"/>
                        </a:rPr>
                        <a:t>3例及以上</a:t>
                      </a:r>
                      <a:r>
                        <a:rPr lang="zh-CN" altLang="en-US" sz="1000">
                          <a:latin typeface="仿宋" panose="02010609060101010101" charset="-122"/>
                          <a:ea typeface="仿宋" panose="02010609060101010101" charset="-122"/>
                          <a:sym typeface="+mn-ea"/>
                        </a:rPr>
                        <a:t>结核病病例，在</a:t>
                      </a:r>
                      <a:r>
                        <a:rPr lang="zh-CN" altLang="en-US" sz="1000">
                          <a:solidFill>
                            <a:schemeClr val="tx1"/>
                          </a:solidFill>
                          <a:latin typeface="仿宋" panose="02010609060101010101" charset="-122"/>
                          <a:ea typeface="仿宋" panose="02010609060101010101" charset="-122"/>
                          <a:sym typeface="+mn-ea"/>
                        </a:rPr>
                        <a:t>学校的支持配合下，疾病预防控制机构应当及时开展现场流行病学调查和密切接触者筛查工作，根据疫情情况合理确定筛查范围。</a:t>
                      </a:r>
                      <a:r>
                        <a:rPr lang="zh-CN" altLang="en-US" sz="1000">
                          <a:solidFill>
                            <a:srgbClr val="FF0000"/>
                          </a:solidFill>
                          <a:latin typeface="仿宋" panose="02010609060101010101" charset="-122"/>
                          <a:ea typeface="仿宋" panose="02010609060101010101" charset="-122"/>
                          <a:sym typeface="+mn-ea"/>
                        </a:rPr>
                        <a:t>无详细调查方案。</a:t>
                      </a:r>
                      <a:endParaRPr lang="zh-CN" altLang="en-US" sz="1000">
                        <a:solidFill>
                          <a:srgbClr val="FF0000"/>
                        </a:solidFill>
                        <a:latin typeface="仿宋" panose="02010609060101010101" charset="-122"/>
                        <a:ea typeface="仿宋" panose="02010609060101010101" charset="-122"/>
                        <a:sym typeface="+mn-ea"/>
                      </a:endParaRPr>
                    </a:p>
                  </a:txBody>
                  <a:tcPr anchor="ctr" anchorCtr="0">
                    <a:solidFill>
                      <a:srgbClr val="E7EAF0"/>
                    </a:solidFill>
                  </a:tcPr>
                </a:tc>
              </a:tr>
            </a:tbl>
          </a:graphicData>
        </a:graphic>
      </p:graphicFrame>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9" name="文本框 8"/>
          <p:cNvSpPr txBox="1"/>
          <p:nvPr/>
        </p:nvSpPr>
        <p:spPr>
          <a:xfrm>
            <a:off x="541655" y="843280"/>
            <a:ext cx="8088630" cy="737235"/>
          </a:xfrm>
          <a:prstGeom prst="rect">
            <a:avLst/>
          </a:prstGeom>
          <a:noFill/>
          <a:ln w="9525">
            <a:noFill/>
          </a:ln>
        </p:spPr>
        <p:txBody>
          <a:bodyPr wrap="square">
            <a:spAutoFit/>
          </a:bodyPr>
          <a:p>
            <a:pPr indent="0" algn="ctr"/>
            <a:r>
              <a:rPr lang="zh-CN" sz="2400" b="1">
                <a:ea typeface="宋体" panose="02010600030101010101" pitchFamily="2" charset="-122"/>
                <a:sym typeface="+mn-ea"/>
              </a:rPr>
              <a:t>学校结核病疫情处置流程</a:t>
            </a:r>
            <a:endParaRPr lang="zh-CN" sz="2400" b="1">
              <a:ea typeface="宋体" panose="02010600030101010101" pitchFamily="2" charset="-122"/>
            </a:endParaRPr>
          </a:p>
          <a:p>
            <a:pPr indent="0"/>
            <a:r>
              <a:rPr lang="zh-CN">
                <a:ea typeface="宋体" panose="02010600030101010101" pitchFamily="2" charset="-122"/>
                <a:sym typeface="+mn-ea"/>
              </a:rPr>
              <a:t> </a:t>
            </a:r>
            <a:r>
              <a:rPr lang="en-US" altLang="zh-CN">
                <a:ea typeface="宋体" panose="02010600030101010101" pitchFamily="2" charset="-122"/>
                <a:sym typeface="+mn-ea"/>
              </a:rPr>
              <a:t>         </a:t>
            </a:r>
            <a:endParaRPr lang="en-US" altLang="zh-CN">
              <a:ea typeface="宋体" panose="02010600030101010101" pitchFamily="2" charset="-122"/>
              <a:sym typeface="+mn-ea"/>
            </a:endParaRPr>
          </a:p>
        </p:txBody>
      </p:sp>
      <p:graphicFrame>
        <p:nvGraphicFramePr>
          <p:cNvPr id="2" name="表格 1"/>
          <p:cNvGraphicFramePr/>
          <p:nvPr>
            <p:custDataLst>
              <p:tags r:id="rId2"/>
            </p:custDataLst>
          </p:nvPr>
        </p:nvGraphicFramePr>
        <p:xfrm>
          <a:off x="1327150" y="1420495"/>
          <a:ext cx="6705067" cy="3429635"/>
        </p:xfrm>
        <a:graphic>
          <a:graphicData uri="http://schemas.openxmlformats.org/drawingml/2006/table">
            <a:tbl>
              <a:tblPr firstRow="1" bandRow="1">
                <a:tableStyleId>{5C22544A-7EE6-4342-B048-85BDC9FD1C3A}</a:tableStyleId>
              </a:tblPr>
              <a:tblGrid>
                <a:gridCol w="1311910"/>
                <a:gridCol w="1598930"/>
                <a:gridCol w="1979295"/>
                <a:gridCol w="1814932"/>
              </a:tblGrid>
              <a:tr h="365760">
                <a:tc gridSpan="2">
                  <a:txBody>
                    <a:bodyPr/>
                    <a:p>
                      <a:pPr algn="ctr">
                        <a:buNone/>
                      </a:pPr>
                      <a:r>
                        <a:rPr lang="zh-CN" altLang="en-US"/>
                        <a:t>内容</a:t>
                      </a:r>
                      <a:endParaRPr lang="zh-CN" altLang="en-US"/>
                    </a:p>
                  </a:txBody>
                  <a:tcPr anchor="ctr" anchorCtr="0"/>
                </a:tc>
                <a:tc hMerge="1">
                  <a:tcPr anchor="ctr" anchorCtr="0"/>
                </a:tc>
                <a:tc>
                  <a:txBody>
                    <a:bodyPr/>
                    <a:p>
                      <a:pPr algn="ctr">
                        <a:buNone/>
                      </a:pPr>
                      <a:r>
                        <a:rPr lang="zh-CN" altLang="en-US"/>
                        <a:t>《指南》</a:t>
                      </a:r>
                      <a:endParaRPr lang="zh-CN" altLang="en-US"/>
                    </a:p>
                  </a:txBody>
                  <a:tcPr anchor="ctr" anchorCtr="0"/>
                </a:tc>
                <a:tc>
                  <a:txBody>
                    <a:bodyPr/>
                    <a:p>
                      <a:pPr algn="ctr">
                        <a:buNone/>
                      </a:pPr>
                      <a:r>
                        <a:rPr lang="zh-CN" altLang="en-US" sz="1800">
                          <a:sym typeface="+mn-ea"/>
                        </a:rPr>
                        <a:t>《工作规范》</a:t>
                      </a:r>
                      <a:endParaRPr lang="zh-CN" altLang="en-US"/>
                    </a:p>
                  </a:txBody>
                  <a:tcPr anchor="ctr" anchorCtr="0"/>
                </a:tc>
              </a:tr>
              <a:tr h="693420">
                <a:tc>
                  <a:txBody>
                    <a:bodyPr/>
                    <a:p>
                      <a:pPr algn="ctr">
                        <a:buNone/>
                      </a:pPr>
                      <a:r>
                        <a:rPr lang="zh-CN" altLang="en-US" sz="1400">
                          <a:latin typeface="楷体" panose="02010609060101010101" charset="-122"/>
                          <a:ea typeface="楷体" panose="02010609060101010101" charset="-122"/>
                          <a:sym typeface="+mn-ea"/>
                        </a:rPr>
                        <a:t>流行病学关联的判定</a:t>
                      </a:r>
                      <a:endParaRPr lang="zh-CN" altLang="en-US" sz="1400">
                        <a:latin typeface="楷体" panose="02010609060101010101" charset="-122"/>
                        <a:ea typeface="楷体" panose="02010609060101010101" charset="-122"/>
                        <a:sym typeface="+mn-ea"/>
                      </a:endParaRPr>
                    </a:p>
                  </a:txBody>
                  <a:tcPr anchor="ctr" anchorCtr="0"/>
                </a:tc>
                <a:tc>
                  <a:txBody>
                    <a:bodyPr/>
                    <a:p>
                      <a:pPr algn="ctr">
                        <a:buClrTx/>
                        <a:buSzTx/>
                        <a:buFontTx/>
                        <a:buNone/>
                      </a:pPr>
                      <a:r>
                        <a:rPr lang="zh-CN" altLang="en-US" sz="1400">
                          <a:latin typeface="楷体" panose="02010609060101010101" charset="-122"/>
                          <a:ea typeface="楷体" panose="02010609060101010101" charset="-122"/>
                          <a:sym typeface="+mn-ea"/>
                        </a:rPr>
                        <a:t>判定方法</a:t>
                      </a:r>
                      <a:endParaRPr lang="zh-CN" altLang="en-US" sz="1400">
                        <a:latin typeface="楷体" panose="02010609060101010101" charset="-122"/>
                        <a:ea typeface="楷体" panose="02010609060101010101" charset="-122"/>
                        <a:sym typeface="+mn-ea"/>
                      </a:endParaRPr>
                    </a:p>
                  </a:txBody>
                  <a:tcPr anchor="ctr" anchorCtr="0"/>
                </a:tc>
                <a:tc>
                  <a:txBody>
                    <a:bodyPr/>
                    <a:p>
                      <a:pPr algn="l">
                        <a:buNone/>
                      </a:pPr>
                      <a:r>
                        <a:rPr lang="zh-CN" sz="1000">
                          <a:solidFill>
                            <a:srgbClr val="FF0000"/>
                          </a:solidFill>
                          <a:latin typeface="仿宋" panose="02010609060101010101" charset="-122"/>
                          <a:ea typeface="仿宋" panose="02010609060101010101" charset="-122"/>
                        </a:rPr>
                        <a:t>有。包括：</a:t>
                      </a:r>
                      <a:endParaRPr lang="zh-CN" sz="1000">
                        <a:solidFill>
                          <a:srgbClr val="FF0000"/>
                        </a:solidFill>
                        <a:latin typeface="仿宋" panose="02010609060101010101" charset="-122"/>
                        <a:ea typeface="仿宋" panose="02010609060101010101" charset="-122"/>
                      </a:endParaRPr>
                    </a:p>
                    <a:p>
                      <a:pPr algn="l">
                        <a:buNone/>
                      </a:pPr>
                      <a:r>
                        <a:rPr lang="zh-CN" sz="1000">
                          <a:solidFill>
                            <a:srgbClr val="FF0000"/>
                          </a:solidFill>
                          <a:latin typeface="仿宋" panose="02010609060101010101" charset="-122"/>
                          <a:ea typeface="仿宋" panose="02010609060101010101" charset="-122"/>
                        </a:rPr>
                        <a:t>（</a:t>
                      </a:r>
                      <a:r>
                        <a:rPr lang="en-US" altLang="zh-CN" sz="1000">
                          <a:solidFill>
                            <a:srgbClr val="FF0000"/>
                          </a:solidFill>
                          <a:latin typeface="仿宋" panose="02010609060101010101" charset="-122"/>
                          <a:ea typeface="仿宋" panose="02010609060101010101" charset="-122"/>
                        </a:rPr>
                        <a:t>1</a:t>
                      </a:r>
                      <a:r>
                        <a:rPr lang="zh-CN" sz="1000">
                          <a:solidFill>
                            <a:srgbClr val="FF0000"/>
                          </a:solidFill>
                          <a:latin typeface="仿宋" panose="02010609060101010101" charset="-122"/>
                          <a:ea typeface="仿宋" panose="02010609060101010101" charset="-122"/>
                        </a:rPr>
                        <a:t>）调查信息分析，三间分布存在关联</a:t>
                      </a:r>
                      <a:endParaRPr lang="zh-CN" sz="1000">
                        <a:solidFill>
                          <a:srgbClr val="FF0000"/>
                        </a:solidFill>
                        <a:latin typeface="仿宋" panose="02010609060101010101" charset="-122"/>
                        <a:ea typeface="仿宋" panose="02010609060101010101" charset="-122"/>
                      </a:endParaRPr>
                    </a:p>
                    <a:p>
                      <a:pPr algn="l">
                        <a:buNone/>
                      </a:pPr>
                      <a:r>
                        <a:rPr lang="zh-CN" sz="1000">
                          <a:solidFill>
                            <a:srgbClr val="FF0000"/>
                          </a:solidFill>
                          <a:latin typeface="仿宋" panose="02010609060101010101" charset="-122"/>
                          <a:ea typeface="仿宋" panose="02010609060101010101" charset="-122"/>
                        </a:rPr>
                        <a:t>（</a:t>
                      </a:r>
                      <a:r>
                        <a:rPr lang="en-US" altLang="zh-CN" sz="1000">
                          <a:solidFill>
                            <a:srgbClr val="FF0000"/>
                          </a:solidFill>
                          <a:latin typeface="仿宋" panose="02010609060101010101" charset="-122"/>
                          <a:ea typeface="仿宋" panose="02010609060101010101" charset="-122"/>
                        </a:rPr>
                        <a:t>2</a:t>
                      </a:r>
                      <a:r>
                        <a:rPr lang="zh-CN" sz="1000">
                          <a:solidFill>
                            <a:srgbClr val="FF0000"/>
                          </a:solidFill>
                          <a:latin typeface="仿宋" panose="02010609060101010101" charset="-122"/>
                          <a:ea typeface="仿宋" panose="02010609060101010101" charset="-122"/>
                        </a:rPr>
                        <a:t>）基因分型存在同源关联</a:t>
                      </a:r>
                      <a:endParaRPr lang="zh-CN" sz="1000">
                        <a:solidFill>
                          <a:srgbClr val="FF0000"/>
                        </a:solidFill>
                        <a:latin typeface="仿宋" panose="02010609060101010101" charset="-122"/>
                        <a:ea typeface="仿宋" panose="02010609060101010101" charset="-122"/>
                      </a:endParaRPr>
                    </a:p>
                  </a:txBody>
                  <a:tcPr anchor="ctr" anchorCtr="0">
                    <a:solidFill>
                      <a:srgbClr val="E7EAF0"/>
                    </a:solidFill>
                  </a:tcPr>
                </a:tc>
                <a:tc>
                  <a:txBody>
                    <a:bodyPr/>
                    <a:p>
                      <a:pPr algn="ctr">
                        <a:buClrTx/>
                        <a:buSzTx/>
                        <a:buFontTx/>
                        <a:buNone/>
                      </a:pPr>
                      <a:r>
                        <a:rPr lang="zh-CN" altLang="en-US" sz="1000">
                          <a:solidFill>
                            <a:srgbClr val="FF0000"/>
                          </a:solidFill>
                          <a:latin typeface="仿宋" panose="02010609060101010101" charset="-122"/>
                          <a:ea typeface="仿宋" panose="02010609060101010101" charset="-122"/>
                        </a:rPr>
                        <a:t>未明确提及</a:t>
                      </a:r>
                      <a:endParaRPr lang="zh-CN" altLang="en-US" sz="1000">
                        <a:solidFill>
                          <a:srgbClr val="FF0000"/>
                        </a:solidFill>
                        <a:latin typeface="仿宋" panose="02010609060101010101" charset="-122"/>
                        <a:ea typeface="仿宋" panose="02010609060101010101" charset="-122"/>
                      </a:endParaRPr>
                    </a:p>
                  </a:txBody>
                  <a:tcPr anchor="ctr" anchorCtr="0">
                    <a:solidFill>
                      <a:srgbClr val="E7EAF0"/>
                    </a:solidFill>
                  </a:tcPr>
                </a:tc>
              </a:tr>
              <a:tr h="504000">
                <a:tc rowSpan="3">
                  <a:txBody>
                    <a:bodyPr/>
                    <a:p>
                      <a:pPr algn="ctr">
                        <a:buNone/>
                      </a:pPr>
                      <a:r>
                        <a:rPr lang="zh-CN" altLang="en-US" sz="1400">
                          <a:latin typeface="楷体" panose="02010609060101010101" charset="-122"/>
                          <a:ea typeface="楷体" panose="02010609060101010101" charset="-122"/>
                          <a:sym typeface="+mn-ea"/>
                        </a:rPr>
                        <a:t>疫情报告</a:t>
                      </a:r>
                      <a:endParaRPr lang="zh-CN" altLang="en-US" sz="1400">
                        <a:latin typeface="楷体" panose="02010609060101010101" charset="-122"/>
                        <a:ea typeface="楷体" panose="02010609060101010101" charset="-122"/>
                        <a:sym typeface="+mn-ea"/>
                      </a:endParaRPr>
                    </a:p>
                  </a:txBody>
                  <a:tcPr anchor="ctr" anchorCtr="0"/>
                </a:tc>
                <a:tc>
                  <a:txBody>
                    <a:bodyPr/>
                    <a:p>
                      <a:pPr algn="ctr">
                        <a:buClrTx/>
                        <a:buSzTx/>
                        <a:buFontTx/>
                        <a:buNone/>
                      </a:pPr>
                      <a:r>
                        <a:rPr lang="zh-CN" altLang="en-US" sz="1400">
                          <a:latin typeface="楷体" panose="02010609060101010101" charset="-122"/>
                          <a:ea typeface="楷体" panose="02010609060101010101" charset="-122"/>
                        </a:rPr>
                        <a:t>报告的程序</a:t>
                      </a:r>
                      <a:endParaRPr lang="zh-CN" altLang="en-US" sz="1400">
                        <a:latin typeface="楷体" panose="02010609060101010101" charset="-122"/>
                        <a:ea typeface="楷体" panose="02010609060101010101" charset="-122"/>
                      </a:endParaRPr>
                    </a:p>
                  </a:txBody>
                  <a:tcPr anchor="ctr" anchorCtr="0"/>
                </a:tc>
                <a:tc>
                  <a:txBody>
                    <a:bodyPr/>
                    <a:p>
                      <a:pPr algn="l">
                        <a:buNone/>
                      </a:pPr>
                      <a:r>
                        <a:rPr lang="zh-CN" sz="1000">
                          <a:solidFill>
                            <a:schemeClr val="tx1"/>
                          </a:solidFill>
                          <a:latin typeface="仿宋" panose="02010609060101010101" charset="-122"/>
                          <a:ea typeface="仿宋" panose="02010609060101010101" charset="-122"/>
                        </a:rPr>
                        <a:t>卫生健康行政部门应当在事件确认后 2 小时内向上级卫生健康行政部门和同级政府报告，并告知同级教育行政部门。</a:t>
                      </a:r>
                      <a:endParaRPr lang="zh-CN" sz="1000">
                        <a:solidFill>
                          <a:schemeClr val="tx1"/>
                        </a:solidFill>
                        <a:latin typeface="仿宋" panose="02010609060101010101" charset="-122"/>
                        <a:ea typeface="仿宋" panose="02010609060101010101" charset="-122"/>
                      </a:endParaRPr>
                    </a:p>
                  </a:txBody>
                  <a:tcPr anchor="ctr" anchorCtr="0">
                    <a:solidFill>
                      <a:srgbClr val="E7EAF0"/>
                    </a:solidFill>
                  </a:tcPr>
                </a:tc>
                <a:tc>
                  <a:txBody>
                    <a:bodyPr/>
                    <a:p>
                      <a:pPr algn="ctr">
                        <a:buClrTx/>
                        <a:buSzTx/>
                        <a:buFontTx/>
                        <a:buNone/>
                      </a:pPr>
                      <a:r>
                        <a:rPr lang="zh-CN" altLang="en-US" sz="1000">
                          <a:solidFill>
                            <a:schemeClr val="tx1"/>
                          </a:solidFill>
                          <a:latin typeface="仿宋" panose="02010609060101010101" charset="-122"/>
                          <a:ea typeface="仿宋" panose="02010609060101010101" charset="-122"/>
                        </a:rPr>
                        <a:t>相同</a:t>
                      </a:r>
                      <a:endParaRPr lang="zh-CN" altLang="en-US" sz="1000">
                        <a:solidFill>
                          <a:schemeClr val="tx1"/>
                        </a:solidFill>
                        <a:latin typeface="仿宋" panose="02010609060101010101" charset="-122"/>
                        <a:ea typeface="仿宋" panose="02010609060101010101" charset="-122"/>
                      </a:endParaRPr>
                    </a:p>
                  </a:txBody>
                  <a:tcPr anchor="ctr" anchorCtr="0">
                    <a:solidFill>
                      <a:srgbClr val="E7EAF0"/>
                    </a:solidFill>
                  </a:tcPr>
                </a:tc>
              </a:tr>
              <a:tr h="504000">
                <a:tc vMerge="1">
                  <a:tcPr anchor="ctr" anchorCtr="0"/>
                </a:tc>
                <a:tc>
                  <a:txBody>
                    <a:bodyPr/>
                    <a:p>
                      <a:pPr algn="ctr">
                        <a:buClrTx/>
                        <a:buSzTx/>
                        <a:buFontTx/>
                        <a:buNone/>
                      </a:pPr>
                      <a:r>
                        <a:rPr lang="zh-CN" altLang="en-US" sz="1400">
                          <a:latin typeface="楷体" panose="02010609060101010101" charset="-122"/>
                          <a:ea typeface="楷体" panose="02010609060101010101" charset="-122"/>
                          <a:sym typeface="+mn-ea"/>
                        </a:rPr>
                        <a:t>报告的撰写</a:t>
                      </a:r>
                      <a:endParaRPr lang="zh-CN" altLang="en-US" sz="1400">
                        <a:latin typeface="楷体" panose="02010609060101010101" charset="-122"/>
                        <a:ea typeface="楷体" panose="02010609060101010101" charset="-122"/>
                        <a:sym typeface="+mn-ea"/>
                      </a:endParaRPr>
                    </a:p>
                  </a:txBody>
                  <a:tcPr anchor="ctr" anchorCtr="0">
                    <a:solidFill>
                      <a:srgbClr val="CBD2E0"/>
                    </a:solidFill>
                  </a:tcPr>
                </a:tc>
                <a:tc>
                  <a:txBody>
                    <a:bodyPr/>
                    <a:p>
                      <a:pPr algn="ctr">
                        <a:buNone/>
                      </a:pPr>
                      <a:r>
                        <a:rPr lang="zh-CN" sz="1000">
                          <a:solidFill>
                            <a:schemeClr val="tx1"/>
                          </a:solidFill>
                          <a:latin typeface="仿宋" panose="02010609060101010101" charset="-122"/>
                          <a:ea typeface="仿宋" panose="02010609060101010101" charset="-122"/>
                        </a:rPr>
                        <a:t>县级疾控机构撰写初始报告、进程报告和结案报告</a:t>
                      </a:r>
                      <a:endParaRPr lang="zh-CN" sz="1000">
                        <a:solidFill>
                          <a:schemeClr val="tx1"/>
                        </a:solidFill>
                        <a:latin typeface="仿宋" panose="02010609060101010101" charset="-122"/>
                        <a:ea typeface="仿宋" panose="02010609060101010101" charset="-122"/>
                      </a:endParaRPr>
                    </a:p>
                  </a:txBody>
                  <a:tcPr anchor="ctr" anchorCtr="0">
                    <a:solidFill>
                      <a:srgbClr val="E7EAF0"/>
                    </a:solidFill>
                  </a:tcPr>
                </a:tc>
                <a:tc>
                  <a:txBody>
                    <a:bodyPr/>
                    <a:p>
                      <a:pPr algn="ctr">
                        <a:buClrTx/>
                        <a:buSzTx/>
                        <a:buFontTx/>
                        <a:buNone/>
                      </a:pPr>
                      <a:r>
                        <a:rPr lang="zh-CN" altLang="en-US" sz="1000">
                          <a:solidFill>
                            <a:srgbClr val="FF0000"/>
                          </a:solidFill>
                          <a:latin typeface="仿宋" panose="02010609060101010101" charset="-122"/>
                          <a:ea typeface="仿宋" panose="02010609060101010101" charset="-122"/>
                          <a:sym typeface="+mn-ea"/>
                        </a:rPr>
                        <a:t>未明确提及</a:t>
                      </a:r>
                      <a:endParaRPr lang="zh-CN" altLang="en-US" sz="1000">
                        <a:solidFill>
                          <a:srgbClr val="FF0000"/>
                        </a:solidFill>
                        <a:latin typeface="仿宋" panose="02010609060101010101" charset="-122"/>
                        <a:ea typeface="仿宋" panose="02010609060101010101" charset="-122"/>
                        <a:sym typeface="+mn-ea"/>
                      </a:endParaRPr>
                    </a:p>
                  </a:txBody>
                  <a:tcPr anchor="ctr" anchorCtr="0">
                    <a:solidFill>
                      <a:srgbClr val="E7EAF0"/>
                    </a:solidFill>
                  </a:tcPr>
                </a:tc>
              </a:tr>
              <a:tr h="853440">
                <a:tc vMerge="1">
                  <a:tcPr anchor="ctr" anchorCtr="0"/>
                </a:tc>
                <a:tc>
                  <a:txBody>
                    <a:bodyPr/>
                    <a:p>
                      <a:pPr algn="ctr">
                        <a:buClrTx/>
                        <a:buSzTx/>
                        <a:buFontTx/>
                        <a:buNone/>
                      </a:pPr>
                      <a:r>
                        <a:rPr lang="zh-CN" altLang="en-US" sz="1400">
                          <a:latin typeface="楷体" panose="02010609060101010101" charset="-122"/>
                          <a:ea typeface="楷体" panose="02010609060101010101" charset="-122"/>
                          <a:sym typeface="+mn-ea"/>
                        </a:rPr>
                        <a:t>网络报告</a:t>
                      </a:r>
                      <a:endParaRPr lang="zh-CN" altLang="en-US" sz="1400">
                        <a:latin typeface="楷体" panose="02010609060101010101" charset="-122"/>
                        <a:ea typeface="楷体" panose="02010609060101010101" charset="-122"/>
                        <a:sym typeface="+mn-ea"/>
                      </a:endParaRPr>
                    </a:p>
                  </a:txBody>
                  <a:tcPr anchor="ctr" anchorCtr="0">
                    <a:solidFill>
                      <a:srgbClr val="CBD2E0"/>
                    </a:solidFill>
                  </a:tcPr>
                </a:tc>
                <a:tc>
                  <a:txBody>
                    <a:bodyPr/>
                    <a:p>
                      <a:pPr algn="l">
                        <a:buNone/>
                      </a:pPr>
                      <a:r>
                        <a:rPr lang="zh-CN" sz="1000">
                          <a:solidFill>
                            <a:schemeClr val="tx1"/>
                          </a:solidFill>
                          <a:latin typeface="仿宋" panose="02010609060101010101" charset="-122"/>
                          <a:ea typeface="仿宋" panose="02010609060101010101" charset="-122"/>
                        </a:rPr>
                        <a:t>各级卫生健康行政部门负责对突发公共卫生事件相关信息报告工作进行监督和管理。县</a:t>
                      </a:r>
                      <a:r>
                        <a:rPr lang="en-US" altLang="zh-CN" sz="1000">
                          <a:solidFill>
                            <a:schemeClr val="tx1"/>
                          </a:solidFill>
                          <a:latin typeface="仿宋" panose="02010609060101010101" charset="-122"/>
                          <a:ea typeface="仿宋" panose="02010609060101010101" charset="-122"/>
                        </a:rPr>
                        <a:t>(</a:t>
                      </a:r>
                      <a:r>
                        <a:rPr lang="zh-CN" sz="1000">
                          <a:solidFill>
                            <a:schemeClr val="tx1"/>
                          </a:solidFill>
                          <a:latin typeface="仿宋" panose="02010609060101010101" charset="-122"/>
                          <a:ea typeface="仿宋" panose="02010609060101010101" charset="-122"/>
                        </a:rPr>
                        <a:t>区</a:t>
                      </a:r>
                      <a:r>
                        <a:rPr lang="en-US" altLang="zh-CN" sz="1000">
                          <a:solidFill>
                            <a:schemeClr val="tx1"/>
                          </a:solidFill>
                          <a:latin typeface="仿宋" panose="02010609060101010101" charset="-122"/>
                          <a:ea typeface="仿宋" panose="02010609060101010101" charset="-122"/>
                        </a:rPr>
                        <a:t>)</a:t>
                      </a:r>
                      <a:r>
                        <a:rPr lang="zh-CN" sz="1000">
                          <a:solidFill>
                            <a:schemeClr val="tx1"/>
                          </a:solidFill>
                          <a:latin typeface="仿宋" panose="02010609060101010101" charset="-122"/>
                          <a:ea typeface="仿宋" panose="02010609060101010101" charset="-122"/>
                        </a:rPr>
                        <a:t>疾控机构应</a:t>
                      </a:r>
                      <a:r>
                        <a:rPr lang="en-US" altLang="zh-CN" sz="1000">
                          <a:solidFill>
                            <a:schemeClr val="tx1"/>
                          </a:solidFill>
                          <a:latin typeface="仿宋" panose="02010609060101010101" charset="-122"/>
                          <a:ea typeface="仿宋" panose="02010609060101010101" charset="-122"/>
                        </a:rPr>
                        <a:t>2</a:t>
                      </a:r>
                      <a:r>
                        <a:rPr lang="zh-CN" altLang="en-US" sz="1000">
                          <a:solidFill>
                            <a:schemeClr val="tx1"/>
                          </a:solidFill>
                          <a:latin typeface="仿宋" panose="02010609060101010101" charset="-122"/>
                          <a:ea typeface="仿宋" panose="02010609060101010101" charset="-122"/>
                        </a:rPr>
                        <a:t>小时内在突发公卫事件管理系统网络初报，疫情处置中和确认结束后在</a:t>
                      </a:r>
                      <a:r>
                        <a:rPr lang="zh-CN" altLang="en-US" sz="1000">
                          <a:solidFill>
                            <a:schemeClr val="tx1"/>
                          </a:solidFill>
                          <a:latin typeface="仿宋" panose="02010609060101010101" charset="-122"/>
                          <a:ea typeface="仿宋" panose="02010609060101010101" charset="-122"/>
                          <a:sym typeface="+mn-ea"/>
                        </a:rPr>
                        <a:t>突发公卫事件</a:t>
                      </a:r>
                      <a:r>
                        <a:rPr lang="zh-CN" altLang="en-US" sz="1000">
                          <a:solidFill>
                            <a:schemeClr val="tx1"/>
                          </a:solidFill>
                          <a:latin typeface="仿宋" panose="02010609060101010101" charset="-122"/>
                          <a:ea typeface="仿宋" panose="02010609060101010101" charset="-122"/>
                        </a:rPr>
                        <a:t>管理系统进行过程报告和结案报告的网报。</a:t>
                      </a:r>
                      <a:endParaRPr lang="zh-CN" altLang="en-US" sz="1000">
                        <a:solidFill>
                          <a:schemeClr val="tx1"/>
                        </a:solidFill>
                        <a:latin typeface="仿宋" panose="02010609060101010101" charset="-122"/>
                        <a:ea typeface="仿宋" panose="02010609060101010101" charset="-122"/>
                      </a:endParaRPr>
                    </a:p>
                  </a:txBody>
                  <a:tcPr anchor="ctr" anchorCtr="0">
                    <a:solidFill>
                      <a:srgbClr val="E7EAF0"/>
                    </a:solidFill>
                  </a:tcPr>
                </a:tc>
                <a:tc>
                  <a:txBody>
                    <a:bodyPr/>
                    <a:p>
                      <a:pPr algn="ctr">
                        <a:buClrTx/>
                        <a:buSzTx/>
                        <a:buFontTx/>
                        <a:buNone/>
                      </a:pPr>
                      <a:r>
                        <a:rPr lang="zh-CN" altLang="en-US" sz="1000">
                          <a:solidFill>
                            <a:srgbClr val="FF0000"/>
                          </a:solidFill>
                          <a:latin typeface="仿宋" panose="02010609060101010101" charset="-122"/>
                          <a:ea typeface="仿宋" panose="02010609060101010101" charset="-122"/>
                          <a:sym typeface="+mn-ea"/>
                        </a:rPr>
                        <a:t>未明确提及</a:t>
                      </a:r>
                      <a:endParaRPr lang="zh-CN" altLang="en-US" sz="1000">
                        <a:solidFill>
                          <a:srgbClr val="FF0000"/>
                        </a:solidFill>
                        <a:latin typeface="仿宋" panose="02010609060101010101" charset="-122"/>
                        <a:ea typeface="仿宋" panose="02010609060101010101" charset="-122"/>
                        <a:sym typeface="+mn-ea"/>
                      </a:endParaRPr>
                    </a:p>
                  </a:txBody>
                  <a:tcPr anchor="ctr" anchorCtr="0">
                    <a:solidFill>
                      <a:srgbClr val="E7EAF0"/>
                    </a:solidFill>
                  </a:tcPr>
                </a:tc>
              </a:tr>
            </a:tbl>
          </a:graphicData>
        </a:graphic>
      </p:graphicFrame>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9" name="文本框 8"/>
          <p:cNvSpPr txBox="1"/>
          <p:nvPr/>
        </p:nvSpPr>
        <p:spPr>
          <a:xfrm>
            <a:off x="541655" y="843280"/>
            <a:ext cx="8088630" cy="737235"/>
          </a:xfrm>
          <a:prstGeom prst="rect">
            <a:avLst/>
          </a:prstGeom>
          <a:noFill/>
          <a:ln w="9525">
            <a:noFill/>
          </a:ln>
        </p:spPr>
        <p:txBody>
          <a:bodyPr wrap="square">
            <a:spAutoFit/>
          </a:bodyPr>
          <a:p>
            <a:pPr indent="0" algn="ctr"/>
            <a:r>
              <a:rPr lang="zh-CN" sz="2400" b="1">
                <a:ea typeface="宋体" panose="02010600030101010101" pitchFamily="2" charset="-122"/>
                <a:sym typeface="+mn-ea"/>
              </a:rPr>
              <a:t>学校结核病疫情处置流程</a:t>
            </a:r>
            <a:endParaRPr lang="zh-CN" sz="2400" b="1">
              <a:ea typeface="宋体" panose="02010600030101010101" pitchFamily="2" charset="-122"/>
            </a:endParaRPr>
          </a:p>
          <a:p>
            <a:pPr indent="0"/>
            <a:r>
              <a:rPr lang="zh-CN">
                <a:ea typeface="宋体" panose="02010600030101010101" pitchFamily="2" charset="-122"/>
                <a:sym typeface="+mn-ea"/>
              </a:rPr>
              <a:t> </a:t>
            </a:r>
            <a:r>
              <a:rPr lang="en-US" altLang="zh-CN">
                <a:ea typeface="宋体" panose="02010600030101010101" pitchFamily="2" charset="-122"/>
                <a:sym typeface="+mn-ea"/>
              </a:rPr>
              <a:t>         </a:t>
            </a:r>
            <a:endParaRPr lang="en-US" altLang="zh-CN">
              <a:ea typeface="宋体" panose="02010600030101010101" pitchFamily="2" charset="-122"/>
              <a:sym typeface="+mn-ea"/>
            </a:endParaRPr>
          </a:p>
        </p:txBody>
      </p:sp>
      <p:graphicFrame>
        <p:nvGraphicFramePr>
          <p:cNvPr id="2" name="表格 1"/>
          <p:cNvGraphicFramePr/>
          <p:nvPr>
            <p:custDataLst>
              <p:tags r:id="rId2"/>
            </p:custDataLst>
          </p:nvPr>
        </p:nvGraphicFramePr>
        <p:xfrm>
          <a:off x="1327150" y="1420495"/>
          <a:ext cx="6705067" cy="3321685"/>
        </p:xfrm>
        <a:graphic>
          <a:graphicData uri="http://schemas.openxmlformats.org/drawingml/2006/table">
            <a:tbl>
              <a:tblPr firstRow="1" bandRow="1">
                <a:tableStyleId>{5C22544A-7EE6-4342-B048-85BDC9FD1C3A}</a:tableStyleId>
              </a:tblPr>
              <a:tblGrid>
                <a:gridCol w="1311910"/>
                <a:gridCol w="1598727"/>
                <a:gridCol w="1979295"/>
                <a:gridCol w="1815135"/>
              </a:tblGrid>
              <a:tr h="365760">
                <a:tc gridSpan="2">
                  <a:txBody>
                    <a:bodyPr/>
                    <a:p>
                      <a:pPr algn="ctr">
                        <a:buNone/>
                      </a:pPr>
                      <a:r>
                        <a:rPr lang="zh-CN" altLang="en-US"/>
                        <a:t>内容</a:t>
                      </a:r>
                      <a:endParaRPr lang="zh-CN" altLang="en-US"/>
                    </a:p>
                  </a:txBody>
                  <a:tcPr anchor="ctr" anchorCtr="0"/>
                </a:tc>
                <a:tc hMerge="1">
                  <a:tcPr anchor="ctr" anchorCtr="0"/>
                </a:tc>
                <a:tc>
                  <a:txBody>
                    <a:bodyPr/>
                    <a:p>
                      <a:pPr algn="ctr">
                        <a:buNone/>
                      </a:pPr>
                      <a:r>
                        <a:rPr lang="zh-CN" altLang="en-US"/>
                        <a:t>《指南》</a:t>
                      </a:r>
                      <a:endParaRPr lang="zh-CN" altLang="en-US"/>
                    </a:p>
                  </a:txBody>
                  <a:tcPr anchor="ctr" anchorCtr="0"/>
                </a:tc>
                <a:tc>
                  <a:txBody>
                    <a:bodyPr/>
                    <a:p>
                      <a:pPr algn="ctr">
                        <a:buNone/>
                      </a:pPr>
                      <a:r>
                        <a:rPr lang="zh-CN" altLang="en-US" sz="1800">
                          <a:sym typeface="+mn-ea"/>
                        </a:rPr>
                        <a:t>《工作规范》</a:t>
                      </a:r>
                      <a:endParaRPr lang="zh-CN" altLang="en-US"/>
                    </a:p>
                  </a:txBody>
                  <a:tcPr anchor="ctr" anchorCtr="0"/>
                </a:tc>
              </a:tr>
              <a:tr h="396000">
                <a:tc rowSpan="6">
                  <a:txBody>
                    <a:bodyPr/>
                    <a:p>
                      <a:pPr algn="ctr">
                        <a:buNone/>
                      </a:pPr>
                      <a:r>
                        <a:rPr lang="zh-CN" altLang="en-US" sz="1400">
                          <a:latin typeface="楷体" panose="02010609060101010101" charset="-122"/>
                          <a:ea typeface="楷体" panose="02010609060101010101" charset="-122"/>
                          <a:sym typeface="+mn-ea"/>
                        </a:rPr>
                        <a:t>处置措施</a:t>
                      </a:r>
                      <a:endParaRPr lang="zh-CN" altLang="en-US" sz="1400">
                        <a:latin typeface="楷体" panose="02010609060101010101" charset="-122"/>
                        <a:ea typeface="楷体" panose="02010609060101010101" charset="-122"/>
                        <a:sym typeface="+mn-ea"/>
                      </a:endParaRPr>
                    </a:p>
                  </a:txBody>
                  <a:tcPr anchor="ctr" anchorCtr="0"/>
                </a:tc>
                <a:tc>
                  <a:txBody>
                    <a:bodyPr/>
                    <a:p>
                      <a:pPr algn="ctr">
                        <a:buClrTx/>
                        <a:buSzTx/>
                        <a:buFontTx/>
                        <a:buNone/>
                      </a:pPr>
                      <a:r>
                        <a:rPr lang="zh-CN" altLang="en-US" sz="1400">
                          <a:latin typeface="楷体" panose="02010609060101010101" charset="-122"/>
                          <a:ea typeface="楷体" panose="02010609060101010101" charset="-122"/>
                        </a:rPr>
                        <a:t>接触者筛查</a:t>
                      </a:r>
                      <a:endParaRPr lang="zh-CN" altLang="en-US" sz="1400">
                        <a:latin typeface="楷体" panose="02010609060101010101" charset="-122"/>
                        <a:ea typeface="楷体" panose="02010609060101010101" charset="-122"/>
                      </a:endParaRPr>
                    </a:p>
                  </a:txBody>
                  <a:tcPr anchor="ctr" anchorCtr="0"/>
                </a:tc>
                <a:tc>
                  <a:txBody>
                    <a:bodyPr/>
                    <a:p>
                      <a:pPr algn="l">
                        <a:buNone/>
                      </a:pPr>
                      <a:r>
                        <a:rPr lang="zh-CN" sz="1000">
                          <a:solidFill>
                            <a:schemeClr val="tx1"/>
                          </a:solidFill>
                          <a:latin typeface="仿宋" panose="02010609060101010101" charset="-122"/>
                          <a:ea typeface="仿宋" panose="02010609060101010101" charset="-122"/>
                        </a:rPr>
                        <a:t>接触者筛查应在完成指示病例个案调查后的</a:t>
                      </a:r>
                      <a:r>
                        <a:rPr lang="zh-CN" sz="1000">
                          <a:solidFill>
                            <a:srgbClr val="FF0000"/>
                          </a:solidFill>
                          <a:latin typeface="仿宋" panose="02010609060101010101" charset="-122"/>
                          <a:ea typeface="仿宋" panose="02010609060101010101" charset="-122"/>
                        </a:rPr>
                        <a:t> 10 个工作日</a:t>
                      </a:r>
                      <a:r>
                        <a:rPr lang="zh-CN" sz="1000">
                          <a:solidFill>
                            <a:schemeClr val="tx1"/>
                          </a:solidFill>
                          <a:latin typeface="仿宋" panose="02010609060101010101" charset="-122"/>
                          <a:ea typeface="仿宋" panose="02010609060101010101" charset="-122"/>
                        </a:rPr>
                        <a:t>内完成</a:t>
                      </a:r>
                      <a:endParaRPr lang="zh-CN" sz="1000">
                        <a:solidFill>
                          <a:schemeClr val="tx1"/>
                        </a:solidFill>
                        <a:latin typeface="仿宋" panose="02010609060101010101" charset="-122"/>
                        <a:ea typeface="仿宋" panose="02010609060101010101" charset="-122"/>
                      </a:endParaRPr>
                    </a:p>
                  </a:txBody>
                  <a:tcPr anchor="ctr" anchorCtr="0">
                    <a:solidFill>
                      <a:srgbClr val="E7EAF0"/>
                    </a:solidFill>
                  </a:tcPr>
                </a:tc>
                <a:tc>
                  <a:txBody>
                    <a:bodyPr/>
                    <a:p>
                      <a:pPr algn="ctr">
                        <a:buClrTx/>
                        <a:buSzTx/>
                        <a:buFontTx/>
                        <a:buNone/>
                      </a:pPr>
                      <a:r>
                        <a:rPr lang="zh-CN" altLang="en-US" sz="1000">
                          <a:solidFill>
                            <a:srgbClr val="FF0000"/>
                          </a:solidFill>
                          <a:latin typeface="仿宋" panose="02010609060101010101" charset="-122"/>
                          <a:ea typeface="仿宋" panose="02010609060101010101" charset="-122"/>
                        </a:rPr>
                        <a:t>及时。未做时限要求</a:t>
                      </a:r>
                      <a:endParaRPr lang="zh-CN" altLang="en-US" sz="1000">
                        <a:solidFill>
                          <a:srgbClr val="FF0000"/>
                        </a:solidFill>
                        <a:latin typeface="仿宋" panose="02010609060101010101" charset="-122"/>
                        <a:ea typeface="仿宋" panose="02010609060101010101" charset="-122"/>
                      </a:endParaRPr>
                    </a:p>
                  </a:txBody>
                  <a:tcPr anchor="ctr" anchorCtr="0">
                    <a:solidFill>
                      <a:srgbClr val="E7EAF0"/>
                    </a:solidFill>
                  </a:tcPr>
                </a:tc>
              </a:tr>
              <a:tr h="396000">
                <a:tc vMerge="1">
                  <a:tcPr anchor="ctr" anchorCtr="0"/>
                </a:tc>
                <a:tc>
                  <a:txBody>
                    <a:bodyPr/>
                    <a:p>
                      <a:pPr algn="ctr">
                        <a:buClrTx/>
                        <a:buSzTx/>
                        <a:buFontTx/>
                        <a:buNone/>
                      </a:pPr>
                      <a:r>
                        <a:rPr lang="zh-CN" altLang="en-US" sz="1400">
                          <a:latin typeface="楷体" panose="02010609060101010101" charset="-122"/>
                          <a:ea typeface="楷体" panose="02010609060101010101" charset="-122"/>
                          <a:sym typeface="+mn-ea"/>
                        </a:rPr>
                        <a:t>患者治疗管理</a:t>
                      </a:r>
                      <a:endParaRPr lang="zh-CN" altLang="en-US" sz="1400">
                        <a:latin typeface="楷体" panose="02010609060101010101" charset="-122"/>
                        <a:ea typeface="楷体" panose="02010609060101010101" charset="-122"/>
                        <a:sym typeface="+mn-ea"/>
                      </a:endParaRPr>
                    </a:p>
                  </a:txBody>
                  <a:tcPr anchor="ctr" anchorCtr="0">
                    <a:solidFill>
                      <a:srgbClr val="CBD2E0"/>
                    </a:solidFill>
                  </a:tcPr>
                </a:tc>
                <a:tc>
                  <a:txBody>
                    <a:bodyPr/>
                    <a:p>
                      <a:pPr algn="ctr">
                        <a:buNone/>
                      </a:pPr>
                      <a:r>
                        <a:rPr lang="zh-CN" sz="1000">
                          <a:solidFill>
                            <a:schemeClr val="tx1"/>
                          </a:solidFill>
                          <a:latin typeface="仿宋" panose="02010609060101010101" charset="-122"/>
                          <a:ea typeface="仿宋" panose="02010609060101010101" charset="-122"/>
                        </a:rPr>
                        <a:t>基本相同</a:t>
                      </a:r>
                      <a:endParaRPr lang="zh-CN" sz="1000">
                        <a:solidFill>
                          <a:schemeClr val="tx1"/>
                        </a:solidFill>
                        <a:latin typeface="仿宋" panose="02010609060101010101" charset="-122"/>
                        <a:ea typeface="仿宋" panose="02010609060101010101" charset="-122"/>
                      </a:endParaRPr>
                    </a:p>
                  </a:txBody>
                  <a:tcPr anchor="ctr" anchorCtr="0">
                    <a:solidFill>
                      <a:srgbClr val="E7EAF0"/>
                    </a:solidFill>
                  </a:tcPr>
                </a:tc>
                <a:tc>
                  <a:txBody>
                    <a:bodyPr/>
                    <a:p>
                      <a:pPr algn="ctr">
                        <a:buClrTx/>
                        <a:buSzTx/>
                        <a:buFontTx/>
                        <a:buNone/>
                      </a:pPr>
                      <a:r>
                        <a:rPr lang="zh-CN" altLang="en-US" sz="1000">
                          <a:solidFill>
                            <a:schemeClr val="tx1"/>
                          </a:solidFill>
                          <a:latin typeface="仿宋" panose="02010609060101010101" charset="-122"/>
                          <a:ea typeface="仿宋" panose="02010609060101010101" charset="-122"/>
                        </a:rPr>
                        <a:t>基本相同</a:t>
                      </a:r>
                      <a:endParaRPr lang="zh-CN" altLang="en-US" sz="1000">
                        <a:solidFill>
                          <a:schemeClr val="tx1"/>
                        </a:solidFill>
                        <a:latin typeface="仿宋" panose="02010609060101010101" charset="-122"/>
                        <a:ea typeface="仿宋" panose="02010609060101010101" charset="-122"/>
                      </a:endParaRPr>
                    </a:p>
                  </a:txBody>
                  <a:tcPr anchor="ctr" anchorCtr="0">
                    <a:solidFill>
                      <a:srgbClr val="E7EAF0"/>
                    </a:solidFill>
                  </a:tcPr>
                </a:tc>
              </a:tr>
              <a:tr h="396000">
                <a:tc vMerge="1">
                  <a:tcPr anchor="ctr" anchorCtr="0"/>
                </a:tc>
                <a:tc>
                  <a:txBody>
                    <a:bodyPr/>
                    <a:p>
                      <a:pPr algn="ctr">
                        <a:buClrTx/>
                        <a:buSzTx/>
                        <a:buFontTx/>
                        <a:buNone/>
                      </a:pPr>
                      <a:r>
                        <a:rPr lang="zh-CN" altLang="en-US" sz="1400">
                          <a:latin typeface="楷体" panose="02010609060101010101" charset="-122"/>
                          <a:ea typeface="楷体" panose="02010609060101010101" charset="-122"/>
                        </a:rPr>
                        <a:t>健康教育和心理疏导</a:t>
                      </a:r>
                      <a:endParaRPr lang="zh-CN" altLang="en-US" sz="1400">
                        <a:latin typeface="楷体" panose="02010609060101010101" charset="-122"/>
                        <a:ea typeface="楷体" panose="02010609060101010101" charset="-122"/>
                      </a:endParaRPr>
                    </a:p>
                  </a:txBody>
                  <a:tcPr anchor="ctr" anchorCtr="0"/>
                </a:tc>
                <a:tc>
                  <a:txBody>
                    <a:bodyPr/>
                    <a:p>
                      <a:pPr algn="ctr">
                        <a:buNone/>
                      </a:pPr>
                      <a:r>
                        <a:rPr lang="zh-CN" sz="1000">
                          <a:solidFill>
                            <a:schemeClr val="tx1"/>
                          </a:solidFill>
                          <a:latin typeface="仿宋" panose="02010609060101010101" charset="-122"/>
                          <a:ea typeface="仿宋" panose="02010609060101010101" charset="-122"/>
                        </a:rPr>
                        <a:t>内容详细</a:t>
                      </a:r>
                      <a:endParaRPr lang="zh-CN" sz="1000">
                        <a:solidFill>
                          <a:schemeClr val="tx1"/>
                        </a:solidFill>
                        <a:latin typeface="仿宋" panose="02010609060101010101" charset="-122"/>
                        <a:ea typeface="仿宋" panose="02010609060101010101" charset="-122"/>
                      </a:endParaRPr>
                    </a:p>
                  </a:txBody>
                  <a:tcPr anchor="ctr" anchorCtr="0">
                    <a:solidFill>
                      <a:srgbClr val="E7EAF0"/>
                    </a:solidFill>
                  </a:tcPr>
                </a:tc>
                <a:tc>
                  <a:txBody>
                    <a:bodyPr/>
                    <a:p>
                      <a:pPr algn="ctr">
                        <a:buClrTx/>
                        <a:buSzTx/>
                        <a:buFontTx/>
                        <a:buNone/>
                      </a:pPr>
                      <a:r>
                        <a:rPr lang="zh-CN" sz="1000">
                          <a:solidFill>
                            <a:srgbClr val="FF0000"/>
                          </a:solidFill>
                          <a:latin typeface="仿宋" panose="02010609060101010101" charset="-122"/>
                          <a:ea typeface="仿宋" panose="02010609060101010101" charset="-122"/>
                          <a:sym typeface="+mn-ea"/>
                        </a:rPr>
                        <a:t>内容</a:t>
                      </a:r>
                      <a:r>
                        <a:rPr lang="zh-CN" altLang="en-US" sz="1000">
                          <a:solidFill>
                            <a:srgbClr val="FF0000"/>
                          </a:solidFill>
                          <a:latin typeface="仿宋" panose="02010609060101010101" charset="-122"/>
                          <a:ea typeface="仿宋" panose="02010609060101010101" charset="-122"/>
                        </a:rPr>
                        <a:t>简单</a:t>
                      </a:r>
                      <a:endParaRPr lang="zh-CN" altLang="en-US" sz="1000">
                        <a:solidFill>
                          <a:srgbClr val="FF0000"/>
                        </a:solidFill>
                        <a:latin typeface="仿宋" panose="02010609060101010101" charset="-122"/>
                        <a:ea typeface="仿宋" panose="02010609060101010101" charset="-122"/>
                      </a:endParaRPr>
                    </a:p>
                  </a:txBody>
                  <a:tcPr anchor="ctr" anchorCtr="0">
                    <a:solidFill>
                      <a:srgbClr val="E7EAF0"/>
                    </a:solidFill>
                  </a:tcPr>
                </a:tc>
              </a:tr>
              <a:tr h="396000">
                <a:tc vMerge="1">
                  <a:tcPr anchor="ctr" anchorCtr="0"/>
                </a:tc>
                <a:tc>
                  <a:txBody>
                    <a:bodyPr/>
                    <a:p>
                      <a:pPr algn="ctr">
                        <a:buClrTx/>
                        <a:buSzTx/>
                        <a:buFontTx/>
                        <a:buNone/>
                      </a:pPr>
                      <a:r>
                        <a:rPr lang="zh-CN" altLang="en-US" sz="1400">
                          <a:latin typeface="楷体" panose="02010609060101010101" charset="-122"/>
                          <a:ea typeface="楷体" panose="02010609060101010101" charset="-122"/>
                          <a:sym typeface="+mn-ea"/>
                        </a:rPr>
                        <a:t>主动监测学生的健康状况</a:t>
                      </a:r>
                      <a:endParaRPr lang="zh-CN" altLang="en-US" sz="1400">
                        <a:latin typeface="楷体" panose="02010609060101010101" charset="-122"/>
                        <a:ea typeface="楷体" panose="02010609060101010101" charset="-122"/>
                        <a:sym typeface="+mn-ea"/>
                      </a:endParaRPr>
                    </a:p>
                  </a:txBody>
                  <a:tcPr anchor="ctr" anchorCtr="0">
                    <a:solidFill>
                      <a:srgbClr val="CBD2E0"/>
                    </a:solidFill>
                  </a:tcPr>
                </a:tc>
                <a:tc>
                  <a:txBody>
                    <a:bodyPr/>
                    <a:p>
                      <a:pPr algn="ctr">
                        <a:buNone/>
                      </a:pPr>
                      <a:r>
                        <a:rPr lang="zh-CN" sz="1000">
                          <a:solidFill>
                            <a:schemeClr val="tx1"/>
                          </a:solidFill>
                          <a:latin typeface="仿宋" panose="02010609060101010101" charset="-122"/>
                          <a:ea typeface="仿宋" panose="02010609060101010101" charset="-122"/>
                          <a:sym typeface="+mn-ea"/>
                        </a:rPr>
                        <a:t>内容详细</a:t>
                      </a:r>
                      <a:endParaRPr lang="zh-CN" sz="1000">
                        <a:solidFill>
                          <a:schemeClr val="tx1"/>
                        </a:solidFill>
                        <a:latin typeface="仿宋" panose="02010609060101010101" charset="-122"/>
                        <a:ea typeface="仿宋" panose="02010609060101010101" charset="-122"/>
                      </a:endParaRPr>
                    </a:p>
                  </a:txBody>
                  <a:tcPr anchor="ctr" anchorCtr="0">
                    <a:solidFill>
                      <a:srgbClr val="E7EAF0"/>
                    </a:solidFill>
                  </a:tcPr>
                </a:tc>
                <a:tc>
                  <a:txBody>
                    <a:bodyPr/>
                    <a:p>
                      <a:pPr algn="ctr">
                        <a:buClrTx/>
                        <a:buSzTx/>
                        <a:buFontTx/>
                        <a:buNone/>
                      </a:pPr>
                      <a:r>
                        <a:rPr lang="zh-CN" sz="1000">
                          <a:solidFill>
                            <a:srgbClr val="FF0000"/>
                          </a:solidFill>
                          <a:latin typeface="仿宋" panose="02010609060101010101" charset="-122"/>
                          <a:ea typeface="仿宋" panose="02010609060101010101" charset="-122"/>
                          <a:sym typeface="+mn-ea"/>
                        </a:rPr>
                        <a:t>内容</a:t>
                      </a:r>
                      <a:r>
                        <a:rPr lang="zh-CN" altLang="en-US" sz="1000">
                          <a:solidFill>
                            <a:srgbClr val="FF0000"/>
                          </a:solidFill>
                          <a:latin typeface="仿宋" panose="02010609060101010101" charset="-122"/>
                          <a:ea typeface="仿宋" panose="02010609060101010101" charset="-122"/>
                          <a:sym typeface="+mn-ea"/>
                        </a:rPr>
                        <a:t>简单</a:t>
                      </a:r>
                      <a:endParaRPr lang="zh-CN" altLang="en-US" sz="1000">
                        <a:solidFill>
                          <a:srgbClr val="FF0000"/>
                        </a:solidFill>
                        <a:latin typeface="仿宋" panose="02010609060101010101" charset="-122"/>
                        <a:ea typeface="仿宋" panose="02010609060101010101" charset="-122"/>
                      </a:endParaRPr>
                    </a:p>
                  </a:txBody>
                  <a:tcPr anchor="ctr" anchorCtr="0">
                    <a:solidFill>
                      <a:srgbClr val="E7EAF0"/>
                    </a:solidFill>
                  </a:tcPr>
                </a:tc>
              </a:tr>
              <a:tr h="396000">
                <a:tc vMerge="1">
                  <a:tcPr anchor="ctr" anchorCtr="0"/>
                </a:tc>
                <a:tc>
                  <a:txBody>
                    <a:bodyPr/>
                    <a:p>
                      <a:pPr algn="ctr">
                        <a:buClrTx/>
                        <a:buSzTx/>
                        <a:buFontTx/>
                        <a:buNone/>
                      </a:pPr>
                      <a:r>
                        <a:rPr lang="zh-CN" altLang="en-US" sz="1400">
                          <a:latin typeface="楷体" panose="02010609060101010101" charset="-122"/>
                          <a:ea typeface="楷体" panose="02010609060101010101" charset="-122"/>
                          <a:sym typeface="+mn-ea"/>
                        </a:rPr>
                        <a:t>环境卫生和消毒</a:t>
                      </a:r>
                      <a:endParaRPr lang="zh-CN" altLang="en-US" sz="1400">
                        <a:latin typeface="楷体" panose="02010609060101010101" charset="-122"/>
                        <a:ea typeface="楷体" panose="02010609060101010101" charset="-122"/>
                        <a:sym typeface="+mn-ea"/>
                      </a:endParaRPr>
                    </a:p>
                  </a:txBody>
                  <a:tcPr anchor="ctr" anchorCtr="0">
                    <a:solidFill>
                      <a:srgbClr val="CBD2E0"/>
                    </a:solidFill>
                  </a:tcPr>
                </a:tc>
                <a:tc>
                  <a:txBody>
                    <a:bodyPr/>
                    <a:p>
                      <a:pPr algn="ctr">
                        <a:buNone/>
                      </a:pPr>
                      <a:r>
                        <a:rPr lang="zh-CN" sz="1000">
                          <a:solidFill>
                            <a:schemeClr val="tx1"/>
                          </a:solidFill>
                          <a:latin typeface="仿宋" panose="02010609060101010101" charset="-122"/>
                          <a:ea typeface="仿宋" panose="02010609060101010101" charset="-122"/>
                          <a:sym typeface="+mn-ea"/>
                        </a:rPr>
                        <a:t>内容详细</a:t>
                      </a:r>
                      <a:endParaRPr lang="zh-CN" sz="1000">
                        <a:solidFill>
                          <a:schemeClr val="tx1"/>
                        </a:solidFill>
                        <a:latin typeface="仿宋" panose="02010609060101010101" charset="-122"/>
                        <a:ea typeface="仿宋" panose="02010609060101010101" charset="-122"/>
                      </a:endParaRPr>
                    </a:p>
                  </a:txBody>
                  <a:tcPr anchor="ctr" anchorCtr="0">
                    <a:solidFill>
                      <a:srgbClr val="E7EAF0"/>
                    </a:solidFill>
                  </a:tcPr>
                </a:tc>
                <a:tc>
                  <a:txBody>
                    <a:bodyPr/>
                    <a:p>
                      <a:pPr algn="ctr">
                        <a:buClrTx/>
                        <a:buSzTx/>
                        <a:buFontTx/>
                        <a:buNone/>
                      </a:pPr>
                      <a:r>
                        <a:rPr lang="zh-CN" sz="1000">
                          <a:solidFill>
                            <a:srgbClr val="FF0000"/>
                          </a:solidFill>
                          <a:latin typeface="仿宋" panose="02010609060101010101" charset="-122"/>
                          <a:ea typeface="仿宋" panose="02010609060101010101" charset="-122"/>
                          <a:sym typeface="+mn-ea"/>
                        </a:rPr>
                        <a:t>内容</a:t>
                      </a:r>
                      <a:r>
                        <a:rPr lang="zh-CN" altLang="en-US" sz="1000">
                          <a:solidFill>
                            <a:srgbClr val="FF0000"/>
                          </a:solidFill>
                          <a:latin typeface="仿宋" panose="02010609060101010101" charset="-122"/>
                          <a:ea typeface="仿宋" panose="02010609060101010101" charset="-122"/>
                          <a:sym typeface="+mn-ea"/>
                        </a:rPr>
                        <a:t>简单</a:t>
                      </a:r>
                      <a:endParaRPr lang="zh-CN" altLang="en-US" sz="1000">
                        <a:solidFill>
                          <a:srgbClr val="FF0000"/>
                        </a:solidFill>
                        <a:latin typeface="仿宋" panose="02010609060101010101" charset="-122"/>
                        <a:ea typeface="仿宋" panose="02010609060101010101" charset="-122"/>
                      </a:endParaRPr>
                    </a:p>
                  </a:txBody>
                  <a:tcPr anchor="ctr" anchorCtr="0">
                    <a:solidFill>
                      <a:srgbClr val="E7EAF0"/>
                    </a:solidFill>
                  </a:tcPr>
                </a:tc>
              </a:tr>
              <a:tr h="396000">
                <a:tc vMerge="1">
                  <a:tcPr anchor="ctr" anchorCtr="0"/>
                </a:tc>
                <a:tc>
                  <a:txBody>
                    <a:bodyPr/>
                    <a:p>
                      <a:pPr algn="ctr">
                        <a:buClrTx/>
                        <a:buSzTx/>
                        <a:buFontTx/>
                        <a:buNone/>
                      </a:pPr>
                      <a:r>
                        <a:rPr lang="zh-CN" altLang="en-US" sz="1400">
                          <a:latin typeface="楷体" panose="02010609060101010101" charset="-122"/>
                          <a:ea typeface="楷体" panose="02010609060101010101" charset="-122"/>
                          <a:sym typeface="+mn-ea"/>
                        </a:rPr>
                        <a:t>学校结核病突发公共卫生事件应急响应</a:t>
                      </a:r>
                      <a:endParaRPr lang="zh-CN" altLang="en-US" sz="1400">
                        <a:latin typeface="楷体" panose="02010609060101010101" charset="-122"/>
                        <a:ea typeface="楷体" panose="02010609060101010101" charset="-122"/>
                        <a:sym typeface="+mn-ea"/>
                      </a:endParaRPr>
                    </a:p>
                  </a:txBody>
                  <a:tcPr anchor="ctr" anchorCtr="0">
                    <a:solidFill>
                      <a:srgbClr val="CBD2E0"/>
                    </a:solidFill>
                  </a:tcPr>
                </a:tc>
                <a:tc>
                  <a:txBody>
                    <a:bodyPr/>
                    <a:p>
                      <a:pPr lvl="1" algn="l">
                        <a:buNone/>
                      </a:pPr>
                      <a:r>
                        <a:rPr lang="zh-CN" altLang="en-US" sz="1000">
                          <a:solidFill>
                            <a:srgbClr val="FF0000"/>
                          </a:solidFill>
                          <a:latin typeface="仿宋" panose="02010609060101010101" charset="-122"/>
                          <a:ea typeface="仿宋" panose="02010609060101010101" charset="-122"/>
                        </a:rPr>
                        <a:t>框架清晰</a:t>
                      </a:r>
                      <a:endParaRPr lang="zh-CN" altLang="en-US" sz="1000">
                        <a:solidFill>
                          <a:srgbClr val="FF0000"/>
                        </a:solidFill>
                        <a:latin typeface="仿宋" panose="02010609060101010101" charset="-122"/>
                        <a:ea typeface="仿宋" panose="02010609060101010101" charset="-122"/>
                      </a:endParaRPr>
                    </a:p>
                    <a:p>
                      <a:pPr lvl="1" algn="l">
                        <a:buNone/>
                      </a:pPr>
                      <a:r>
                        <a:rPr lang="zh-CN" altLang="en-US" sz="1000">
                          <a:solidFill>
                            <a:schemeClr val="tx1"/>
                          </a:solidFill>
                          <a:latin typeface="仿宋" panose="02010609060101010101" charset="-122"/>
                          <a:ea typeface="仿宋" panose="02010609060101010101" charset="-122"/>
                        </a:rPr>
                        <a:t>1. 组织架构和职责</a:t>
                      </a:r>
                      <a:endParaRPr lang="zh-CN" altLang="en-US" sz="1000">
                        <a:solidFill>
                          <a:schemeClr val="tx1"/>
                        </a:solidFill>
                        <a:latin typeface="仿宋" panose="02010609060101010101" charset="-122"/>
                        <a:ea typeface="仿宋" panose="02010609060101010101" charset="-122"/>
                      </a:endParaRPr>
                    </a:p>
                    <a:p>
                      <a:pPr lvl="1" algn="l">
                        <a:buNone/>
                      </a:pPr>
                      <a:r>
                        <a:rPr lang="zh-CN" altLang="en-US" sz="1000">
                          <a:solidFill>
                            <a:schemeClr val="tx1"/>
                          </a:solidFill>
                          <a:latin typeface="仿宋" panose="02010609060101010101" charset="-122"/>
                          <a:ea typeface="仿宋" panose="02010609060101010101" charset="-122"/>
                        </a:rPr>
                        <a:t>2. 风险评估</a:t>
                      </a:r>
                      <a:endParaRPr lang="zh-CN" altLang="en-US" sz="1000">
                        <a:solidFill>
                          <a:schemeClr val="tx1"/>
                        </a:solidFill>
                        <a:latin typeface="仿宋" panose="02010609060101010101" charset="-122"/>
                        <a:ea typeface="仿宋" panose="02010609060101010101" charset="-122"/>
                      </a:endParaRPr>
                    </a:p>
                    <a:p>
                      <a:pPr lvl="1" algn="l">
                        <a:buNone/>
                      </a:pPr>
                      <a:r>
                        <a:rPr lang="zh-CN" altLang="en-US" sz="1000">
                          <a:solidFill>
                            <a:schemeClr val="tx1"/>
                          </a:solidFill>
                          <a:latin typeface="仿宋" panose="02010609060101010101" charset="-122"/>
                          <a:ea typeface="仿宋" panose="02010609060101010101" charset="-122"/>
                        </a:rPr>
                        <a:t>3. 公众风险沟通</a:t>
                      </a:r>
                      <a:endParaRPr lang="zh-CN" altLang="en-US" sz="1000">
                        <a:solidFill>
                          <a:schemeClr val="tx1"/>
                        </a:solidFill>
                        <a:latin typeface="仿宋" panose="02010609060101010101" charset="-122"/>
                        <a:ea typeface="仿宋" panose="02010609060101010101" charset="-122"/>
                      </a:endParaRPr>
                    </a:p>
                    <a:p>
                      <a:pPr lvl="1" algn="l">
                        <a:buNone/>
                      </a:pPr>
                      <a:r>
                        <a:rPr lang="zh-CN" altLang="en-US" sz="1000">
                          <a:solidFill>
                            <a:schemeClr val="tx1"/>
                          </a:solidFill>
                          <a:latin typeface="仿宋" panose="02010609060101010101" charset="-122"/>
                          <a:ea typeface="仿宋" panose="02010609060101010101" charset="-122"/>
                        </a:rPr>
                        <a:t>4. 响应终止</a:t>
                      </a:r>
                      <a:endParaRPr lang="zh-CN" altLang="en-US" sz="1000">
                        <a:solidFill>
                          <a:schemeClr val="tx1"/>
                        </a:solidFill>
                        <a:latin typeface="仿宋" panose="02010609060101010101" charset="-122"/>
                        <a:ea typeface="仿宋" panose="02010609060101010101" charset="-122"/>
                      </a:endParaRPr>
                    </a:p>
                    <a:p>
                      <a:pPr lvl="1" algn="l">
                        <a:buNone/>
                      </a:pPr>
                      <a:r>
                        <a:rPr lang="zh-CN" altLang="en-US" sz="1000">
                          <a:solidFill>
                            <a:schemeClr val="tx1"/>
                          </a:solidFill>
                          <a:latin typeface="仿宋" panose="02010609060101010101" charset="-122"/>
                          <a:ea typeface="仿宋" panose="02010609060101010101" charset="-122"/>
                        </a:rPr>
                        <a:t>5. 事件评估</a:t>
                      </a:r>
                      <a:endParaRPr lang="zh-CN" altLang="en-US" sz="1000">
                        <a:solidFill>
                          <a:schemeClr val="tx1"/>
                        </a:solidFill>
                        <a:latin typeface="仿宋" panose="02010609060101010101" charset="-122"/>
                        <a:ea typeface="仿宋" panose="02010609060101010101" charset="-122"/>
                      </a:endParaRPr>
                    </a:p>
                  </a:txBody>
                  <a:tcPr anchor="ctr" anchorCtr="0">
                    <a:solidFill>
                      <a:srgbClr val="E7EAF0"/>
                    </a:solidFill>
                  </a:tcPr>
                </a:tc>
                <a:tc>
                  <a:txBody>
                    <a:bodyPr/>
                    <a:p>
                      <a:pPr algn="l">
                        <a:buClrTx/>
                        <a:buSzTx/>
                        <a:buFontTx/>
                        <a:buNone/>
                      </a:pPr>
                      <a:r>
                        <a:rPr lang="zh-CN" altLang="en-US" sz="1000">
                          <a:solidFill>
                            <a:srgbClr val="FF0000"/>
                          </a:solidFill>
                          <a:latin typeface="仿宋" panose="02010609060101010101" charset="-122"/>
                          <a:ea typeface="仿宋" panose="02010609060101010101" charset="-122"/>
                          <a:sym typeface="+mn-ea"/>
                        </a:rPr>
                        <a:t>表述简单</a:t>
                      </a:r>
                      <a:endParaRPr lang="zh-CN" altLang="en-US" sz="1000">
                        <a:solidFill>
                          <a:schemeClr val="tx1"/>
                        </a:solidFill>
                        <a:latin typeface="仿宋" panose="02010609060101010101" charset="-122"/>
                        <a:ea typeface="仿宋" panose="02010609060101010101" charset="-122"/>
                        <a:sym typeface="+mn-ea"/>
                      </a:endParaRPr>
                    </a:p>
                    <a:p>
                      <a:pPr algn="l">
                        <a:buClrTx/>
                        <a:buSzTx/>
                        <a:buFontTx/>
                        <a:buNone/>
                      </a:pPr>
                      <a:r>
                        <a:rPr lang="zh-CN" altLang="en-US" sz="1000">
                          <a:solidFill>
                            <a:schemeClr val="tx1"/>
                          </a:solidFill>
                          <a:latin typeface="仿宋" panose="02010609060101010101" charset="-122"/>
                          <a:ea typeface="仿宋" panose="02010609060101010101" charset="-122"/>
                          <a:sym typeface="+mn-ea"/>
                        </a:rPr>
                        <a:t>事件评估，包括事件的危害程度、发展趋势、所采取的措施及效果等</a:t>
                      </a:r>
                      <a:endParaRPr lang="zh-CN" altLang="en-US" sz="1000">
                        <a:solidFill>
                          <a:schemeClr val="tx1"/>
                        </a:solidFill>
                        <a:latin typeface="仿宋" panose="02010609060101010101" charset="-122"/>
                        <a:ea typeface="仿宋" panose="02010609060101010101" charset="-122"/>
                        <a:sym typeface="+mn-ea"/>
                      </a:endParaRPr>
                    </a:p>
                  </a:txBody>
                  <a:tcPr anchor="ctr" anchorCtr="0">
                    <a:solidFill>
                      <a:srgbClr val="E7EAF0"/>
                    </a:solidFill>
                  </a:tcPr>
                </a:tc>
              </a:tr>
            </a:tbl>
          </a:graphicData>
        </a:graphic>
      </p:graphicFrame>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679450" y="832485"/>
            <a:ext cx="7882890" cy="1938020"/>
          </a:xfrm>
          <a:prstGeom prst="rect">
            <a:avLst/>
          </a:prstGeom>
          <a:noFill/>
          <a:ln w="9525">
            <a:noFill/>
          </a:ln>
        </p:spPr>
        <p:txBody>
          <a:bodyPr wrap="square">
            <a:spAutoFit/>
          </a:bodyPr>
          <a:p>
            <a:pPr indent="0"/>
            <a:r>
              <a:rPr lang="zh-CN" sz="2400" b="1">
                <a:ea typeface="宋体" panose="02010600030101010101" pitchFamily="2" charset="-122"/>
              </a:rPr>
              <a:t>第十章</a:t>
            </a:r>
            <a:endParaRPr lang="zh-CN" sz="2400" b="1">
              <a:ea typeface="宋体" panose="02010600030101010101" pitchFamily="2" charset="-122"/>
            </a:endParaRPr>
          </a:p>
          <a:p>
            <a:pPr indent="0" algn="ctr"/>
            <a:r>
              <a:rPr lang="zh-CN" sz="2400" b="1">
                <a:ea typeface="宋体" panose="02010600030101010101" pitchFamily="2" charset="-122"/>
              </a:rPr>
              <a:t>“督导与考核”</a:t>
            </a:r>
            <a:endParaRPr lang="zh-CN" sz="2400" b="1">
              <a:ea typeface="宋体" panose="02010600030101010101" pitchFamily="2" charset="-122"/>
            </a:endParaRPr>
          </a:p>
          <a:p>
            <a:pPr indent="0"/>
            <a:endParaRPr lang="zh-CN">
              <a:ea typeface="宋体" panose="02010600030101010101" pitchFamily="2" charset="-122"/>
            </a:endParaRPr>
          </a:p>
          <a:p>
            <a:pPr indent="0">
              <a:lnSpc>
                <a:spcPct val="150000"/>
              </a:lnSpc>
            </a:pPr>
            <a:r>
              <a:rPr lang="zh-CN">
                <a:ea typeface="宋体" panose="02010600030101010101" pitchFamily="2" charset="-122"/>
              </a:rPr>
              <a:t>针对整个学校结核病防控工作，明确提出了对各级各类相关机构的督导和考核要求。</a:t>
            </a:r>
            <a:endParaRPr lang="zh-CN" altLang="en-US"/>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9" name="文本框 8"/>
          <p:cNvSpPr txBox="1"/>
          <p:nvPr/>
        </p:nvSpPr>
        <p:spPr>
          <a:xfrm>
            <a:off x="756920" y="843280"/>
            <a:ext cx="8088630" cy="737235"/>
          </a:xfrm>
          <a:prstGeom prst="rect">
            <a:avLst/>
          </a:prstGeom>
          <a:noFill/>
          <a:ln w="9525">
            <a:noFill/>
          </a:ln>
        </p:spPr>
        <p:txBody>
          <a:bodyPr wrap="square">
            <a:spAutoFit/>
          </a:bodyPr>
          <a:p>
            <a:pPr indent="0" algn="ctr"/>
            <a:r>
              <a:rPr lang="zh-CN" sz="2400" b="1">
                <a:ea typeface="宋体" panose="02010600030101010101" pitchFamily="2" charset="-122"/>
                <a:sym typeface="+mn-ea"/>
              </a:rPr>
              <a:t>督导与考核</a:t>
            </a:r>
            <a:endParaRPr lang="zh-CN" sz="2400" b="1">
              <a:ea typeface="宋体" panose="02010600030101010101" pitchFamily="2" charset="-122"/>
            </a:endParaRPr>
          </a:p>
          <a:p>
            <a:pPr indent="0"/>
            <a:r>
              <a:rPr lang="zh-CN">
                <a:ea typeface="宋体" panose="02010600030101010101" pitchFamily="2" charset="-122"/>
                <a:sym typeface="+mn-ea"/>
              </a:rPr>
              <a:t> </a:t>
            </a:r>
            <a:r>
              <a:rPr lang="en-US" altLang="zh-CN">
                <a:ea typeface="宋体" panose="02010600030101010101" pitchFamily="2" charset="-122"/>
                <a:sym typeface="+mn-ea"/>
              </a:rPr>
              <a:t>       </a:t>
            </a:r>
            <a:endParaRPr lang="zh-CN">
              <a:ea typeface="宋体" panose="02010600030101010101" pitchFamily="2" charset="-122"/>
              <a:sym typeface="+mn-ea"/>
            </a:endParaRPr>
          </a:p>
        </p:txBody>
      </p:sp>
      <p:graphicFrame>
        <p:nvGraphicFramePr>
          <p:cNvPr id="2" name="表格 1"/>
          <p:cNvGraphicFramePr/>
          <p:nvPr>
            <p:custDataLst>
              <p:tags r:id="rId2"/>
            </p:custDataLst>
          </p:nvPr>
        </p:nvGraphicFramePr>
        <p:xfrm>
          <a:off x="1327150" y="1492250"/>
          <a:ext cx="6532245" cy="2739390"/>
        </p:xfrm>
        <a:graphic>
          <a:graphicData uri="http://schemas.openxmlformats.org/drawingml/2006/table">
            <a:tbl>
              <a:tblPr firstRow="1" bandRow="1">
                <a:tableStyleId>{5C22544A-7EE6-4342-B048-85BDC9FD1C3A}</a:tableStyleId>
              </a:tblPr>
              <a:tblGrid>
                <a:gridCol w="1353185"/>
                <a:gridCol w="2877185"/>
                <a:gridCol w="2301875"/>
              </a:tblGrid>
              <a:tr h="365760">
                <a:tc>
                  <a:txBody>
                    <a:bodyPr/>
                    <a:p>
                      <a:pPr algn="ctr">
                        <a:buNone/>
                      </a:pPr>
                      <a:r>
                        <a:rPr lang="zh-CN" altLang="en-US"/>
                        <a:t>内容</a:t>
                      </a:r>
                      <a:endParaRPr lang="zh-CN" altLang="en-US"/>
                    </a:p>
                  </a:txBody>
                  <a:tcPr anchor="ctr" anchorCtr="0"/>
                </a:tc>
                <a:tc>
                  <a:txBody>
                    <a:bodyPr/>
                    <a:p>
                      <a:pPr algn="ctr">
                        <a:buNone/>
                      </a:pPr>
                      <a:r>
                        <a:rPr lang="zh-CN" altLang="en-US"/>
                        <a:t>《指南》</a:t>
                      </a:r>
                      <a:endParaRPr lang="zh-CN" altLang="en-US"/>
                    </a:p>
                  </a:txBody>
                  <a:tcPr anchor="ctr" anchorCtr="0"/>
                </a:tc>
                <a:tc>
                  <a:txBody>
                    <a:bodyPr/>
                    <a:p>
                      <a:pPr algn="ctr">
                        <a:buNone/>
                      </a:pPr>
                      <a:r>
                        <a:rPr lang="zh-CN" altLang="en-US" sz="1800">
                          <a:sym typeface="+mn-ea"/>
                        </a:rPr>
                        <a:t>《工作规范》</a:t>
                      </a:r>
                      <a:endParaRPr lang="zh-CN" altLang="en-US"/>
                    </a:p>
                  </a:txBody>
                  <a:tcPr anchor="ctr" anchorCtr="0"/>
                </a:tc>
              </a:tr>
              <a:tr h="501650">
                <a:tc>
                  <a:txBody>
                    <a:bodyPr/>
                    <a:p>
                      <a:pPr algn="ctr">
                        <a:buNone/>
                      </a:pPr>
                      <a:r>
                        <a:rPr lang="zh-CN" altLang="en-US" sz="1400">
                          <a:latin typeface="楷体" panose="02010609060101010101" charset="-122"/>
                          <a:ea typeface="楷体" panose="02010609060101010101" charset="-122"/>
                        </a:rPr>
                        <a:t>督导对象</a:t>
                      </a:r>
                      <a:endParaRPr lang="zh-CN" altLang="en-US" sz="1400">
                        <a:latin typeface="楷体" panose="02010609060101010101" charset="-122"/>
                        <a:ea typeface="楷体" panose="02010609060101010101" charset="-122"/>
                      </a:endParaRPr>
                    </a:p>
                  </a:txBody>
                  <a:tcPr anchor="ctr" anchorCtr="0"/>
                </a:tc>
                <a:tc>
                  <a:txBody>
                    <a:bodyPr/>
                    <a:p>
                      <a:pPr algn="l">
                        <a:buNone/>
                      </a:pPr>
                      <a:r>
                        <a:rPr lang="zh-CN" sz="1000">
                          <a:solidFill>
                            <a:schemeClr val="tx1"/>
                          </a:solidFill>
                          <a:latin typeface="仿宋" panose="02010609060101010101" charset="-122"/>
                          <a:ea typeface="仿宋" panose="02010609060101010101" charset="-122"/>
                        </a:rPr>
                        <a:t>学校、定点医疗机构、非定点医疗机构、疾病预防控制机构</a:t>
                      </a:r>
                      <a:endParaRPr lang="zh-CN" sz="1000">
                        <a:solidFill>
                          <a:schemeClr val="tx1"/>
                        </a:solidFill>
                        <a:latin typeface="仿宋" panose="02010609060101010101" charset="-122"/>
                        <a:ea typeface="仿宋" panose="02010609060101010101" charset="-122"/>
                      </a:endParaRPr>
                    </a:p>
                  </a:txBody>
                  <a:tcPr anchor="ctr" anchorCtr="0"/>
                </a:tc>
                <a:tc>
                  <a:txBody>
                    <a:bodyPr/>
                    <a:p>
                      <a:pPr algn="l">
                        <a:buNone/>
                      </a:pPr>
                      <a:r>
                        <a:rPr lang="zh-CN" altLang="en-US" sz="1000">
                          <a:solidFill>
                            <a:schemeClr val="tx1"/>
                          </a:solidFill>
                          <a:latin typeface="仿宋" panose="02010609060101010101" charset="-122"/>
                          <a:ea typeface="仿宋" panose="02010609060101010101" charset="-122"/>
                          <a:sym typeface="+mn-ea"/>
                        </a:rPr>
                        <a:t>学校和医疗卫生机构</a:t>
                      </a:r>
                      <a:endParaRPr lang="zh-CN" altLang="en-US" sz="1000">
                        <a:solidFill>
                          <a:schemeClr val="tx1"/>
                        </a:solidFill>
                        <a:latin typeface="仿宋" panose="02010609060101010101" charset="-122"/>
                        <a:ea typeface="仿宋" panose="02010609060101010101" charset="-122"/>
                        <a:sym typeface="+mn-ea"/>
                      </a:endParaRPr>
                    </a:p>
                  </a:txBody>
                  <a:tcPr anchor="ctr" anchorCtr="0"/>
                </a:tc>
              </a:tr>
              <a:tr h="350520">
                <a:tc>
                  <a:txBody>
                    <a:bodyPr/>
                    <a:p>
                      <a:pPr algn="ctr">
                        <a:buNone/>
                      </a:pPr>
                      <a:r>
                        <a:rPr lang="zh-CN" altLang="en-US" sz="1400">
                          <a:latin typeface="楷体" panose="02010609060101010101" charset="-122"/>
                          <a:ea typeface="楷体" panose="02010609060101010101" charset="-122"/>
                        </a:rPr>
                        <a:t>督导机构</a:t>
                      </a:r>
                      <a:endParaRPr lang="zh-CN" altLang="en-US" sz="1400">
                        <a:latin typeface="楷体" panose="02010609060101010101" charset="-122"/>
                        <a:ea typeface="楷体" panose="02010609060101010101" charset="-122"/>
                      </a:endParaRPr>
                    </a:p>
                  </a:txBody>
                  <a:tcPr anchor="ctr" anchorCtr="0"/>
                </a:tc>
                <a:tc>
                  <a:txBody>
                    <a:bodyPr/>
                    <a:p>
                      <a:pPr algn="l">
                        <a:buNone/>
                      </a:pPr>
                      <a:r>
                        <a:rPr lang="zh-CN" altLang="en-US" sz="1000">
                          <a:solidFill>
                            <a:schemeClr val="tx1"/>
                          </a:solidFill>
                          <a:latin typeface="仿宋" panose="02010609060101010101" charset="-122"/>
                          <a:ea typeface="仿宋" panose="02010609060101010101" charset="-122"/>
                        </a:rPr>
                        <a:t>卫生健康和教育行政部门</a:t>
                      </a:r>
                      <a:endParaRPr lang="zh-CN" altLang="en-US" sz="1000">
                        <a:solidFill>
                          <a:schemeClr val="tx1"/>
                        </a:solidFill>
                        <a:latin typeface="仿宋" panose="02010609060101010101" charset="-122"/>
                        <a:ea typeface="仿宋" panose="02010609060101010101" charset="-122"/>
                      </a:endParaRPr>
                    </a:p>
                  </a:txBody>
                  <a:tcPr anchor="ctr" anchorCtr="0"/>
                </a:tc>
                <a:tc>
                  <a:txBody>
                    <a:bodyPr/>
                    <a:p>
                      <a:pPr algn="l">
                        <a:buNone/>
                      </a:pPr>
                      <a:r>
                        <a:rPr lang="zh-CN" altLang="en-US" sz="1000">
                          <a:solidFill>
                            <a:schemeClr val="tx1"/>
                          </a:solidFill>
                          <a:latin typeface="仿宋" panose="02010609060101010101" charset="-122"/>
                          <a:ea typeface="仿宋" panose="02010609060101010101" charset="-122"/>
                        </a:rPr>
                        <a:t>卫生健康和教育行政部门</a:t>
                      </a:r>
                      <a:endParaRPr lang="zh-CN" altLang="en-US" sz="1000">
                        <a:solidFill>
                          <a:schemeClr val="tx1"/>
                        </a:solidFill>
                        <a:latin typeface="仿宋" panose="02010609060101010101" charset="-122"/>
                        <a:ea typeface="仿宋" panose="02010609060101010101" charset="-122"/>
                      </a:endParaRPr>
                    </a:p>
                  </a:txBody>
                  <a:tcPr anchor="ctr" anchorCtr="0"/>
                </a:tc>
              </a:tr>
              <a:tr h="350520">
                <a:tc>
                  <a:txBody>
                    <a:bodyPr/>
                    <a:p>
                      <a:pPr algn="ctr">
                        <a:buNone/>
                      </a:pPr>
                      <a:r>
                        <a:rPr lang="zh-CN" altLang="en-US" sz="1400">
                          <a:latin typeface="楷体" panose="02010609060101010101" charset="-122"/>
                          <a:ea typeface="楷体" panose="02010609060101010101" charset="-122"/>
                        </a:rPr>
                        <a:t>督导频率</a:t>
                      </a:r>
                      <a:endParaRPr lang="zh-CN" altLang="en-US" sz="1400">
                        <a:latin typeface="楷体" panose="02010609060101010101" charset="-122"/>
                        <a:ea typeface="楷体" panose="02010609060101010101" charset="-122"/>
                      </a:endParaRPr>
                    </a:p>
                  </a:txBody>
                  <a:tcPr anchor="ctr" anchorCtr="0"/>
                </a:tc>
                <a:tc>
                  <a:txBody>
                    <a:bodyPr/>
                    <a:p>
                      <a:pPr algn="l">
                        <a:buNone/>
                      </a:pPr>
                      <a:r>
                        <a:rPr lang="zh-CN" altLang="en-US" sz="1000">
                          <a:solidFill>
                            <a:schemeClr val="tx1"/>
                          </a:solidFill>
                          <a:latin typeface="仿宋" panose="02010609060101010101" charset="-122"/>
                          <a:ea typeface="仿宋" panose="02010609060101010101" charset="-122"/>
                        </a:rPr>
                        <a:t>国家级每年至少进行一次督导</a:t>
                      </a:r>
                      <a:endParaRPr lang="zh-CN" altLang="en-US" sz="1000">
                        <a:solidFill>
                          <a:schemeClr val="tx1"/>
                        </a:solidFill>
                        <a:latin typeface="仿宋" panose="02010609060101010101" charset="-122"/>
                        <a:ea typeface="仿宋" panose="02010609060101010101" charset="-122"/>
                      </a:endParaRPr>
                    </a:p>
                    <a:p>
                      <a:pPr algn="l">
                        <a:buNone/>
                      </a:pPr>
                      <a:r>
                        <a:rPr lang="zh-CN" altLang="en-US" sz="1000">
                          <a:solidFill>
                            <a:schemeClr val="tx1"/>
                          </a:solidFill>
                          <a:latin typeface="仿宋" panose="02010609060101010101" charset="-122"/>
                          <a:ea typeface="仿宋" panose="02010609060101010101" charset="-122"/>
                        </a:rPr>
                        <a:t>省级每年至少进行一次督导</a:t>
                      </a:r>
                      <a:endParaRPr lang="zh-CN" altLang="en-US" sz="1000">
                        <a:solidFill>
                          <a:schemeClr val="tx1"/>
                        </a:solidFill>
                        <a:latin typeface="仿宋" panose="02010609060101010101" charset="-122"/>
                        <a:ea typeface="仿宋" panose="02010609060101010101" charset="-122"/>
                      </a:endParaRPr>
                    </a:p>
                    <a:p>
                      <a:pPr algn="l">
                        <a:buNone/>
                      </a:pPr>
                      <a:r>
                        <a:rPr lang="zh-CN" altLang="en-US" sz="1000">
                          <a:solidFill>
                            <a:schemeClr val="tx1"/>
                          </a:solidFill>
                          <a:latin typeface="仿宋" panose="02010609060101010101" charset="-122"/>
                          <a:ea typeface="仿宋" panose="02010609060101010101" charset="-122"/>
                        </a:rPr>
                        <a:t>地（市）级每年至少进行一次督导</a:t>
                      </a:r>
                      <a:endParaRPr lang="zh-CN" altLang="en-US" sz="1000">
                        <a:solidFill>
                          <a:schemeClr val="tx1"/>
                        </a:solidFill>
                        <a:latin typeface="仿宋" panose="02010609060101010101" charset="-122"/>
                        <a:ea typeface="仿宋" panose="02010609060101010101" charset="-122"/>
                      </a:endParaRPr>
                    </a:p>
                    <a:p>
                      <a:pPr algn="l">
                        <a:buNone/>
                      </a:pPr>
                      <a:r>
                        <a:rPr lang="zh-CN" altLang="en-US" sz="1000">
                          <a:solidFill>
                            <a:schemeClr val="tx1"/>
                          </a:solidFill>
                          <a:latin typeface="仿宋" panose="02010609060101010101" charset="-122"/>
                          <a:ea typeface="仿宋" panose="02010609060101010101" charset="-122"/>
                        </a:rPr>
                        <a:t>县（区）级每年至少进行一次督导</a:t>
                      </a:r>
                      <a:endParaRPr lang="zh-CN" altLang="en-US" sz="1000">
                        <a:solidFill>
                          <a:schemeClr val="tx1"/>
                        </a:solidFill>
                        <a:latin typeface="仿宋" panose="02010609060101010101" charset="-122"/>
                        <a:ea typeface="仿宋" panose="02010609060101010101" charset="-122"/>
                      </a:endParaRPr>
                    </a:p>
                  </a:txBody>
                  <a:tcPr anchor="ctr" anchorCtr="0"/>
                </a:tc>
                <a:tc>
                  <a:txBody>
                    <a:bodyPr/>
                    <a:p>
                      <a:pPr algn="l">
                        <a:buNone/>
                      </a:pPr>
                      <a:r>
                        <a:rPr lang="zh-CN" altLang="en-US" sz="1000">
                          <a:solidFill>
                            <a:srgbClr val="FF0000"/>
                          </a:solidFill>
                          <a:latin typeface="仿宋" panose="02010609060101010101" charset="-122"/>
                          <a:ea typeface="仿宋" panose="02010609060101010101" charset="-122"/>
                        </a:rPr>
                        <a:t>未明确提及</a:t>
                      </a:r>
                      <a:endParaRPr lang="zh-CN" altLang="en-US" sz="1000">
                        <a:solidFill>
                          <a:srgbClr val="FF0000"/>
                        </a:solidFill>
                        <a:latin typeface="仿宋" panose="02010609060101010101" charset="-122"/>
                        <a:ea typeface="仿宋" panose="02010609060101010101" charset="-122"/>
                      </a:endParaRPr>
                    </a:p>
                  </a:txBody>
                  <a:tcPr anchor="ctr" anchorCtr="0"/>
                </a:tc>
              </a:tr>
              <a:tr h="405130">
                <a:tc>
                  <a:txBody>
                    <a:bodyPr/>
                    <a:p>
                      <a:pPr algn="ctr">
                        <a:buNone/>
                      </a:pPr>
                      <a:r>
                        <a:rPr lang="zh-CN" altLang="en-US" sz="1400">
                          <a:latin typeface="楷体" panose="02010609060101010101" charset="-122"/>
                          <a:ea typeface="楷体" panose="02010609060101010101" charset="-122"/>
                        </a:rPr>
                        <a:t>督导程序</a:t>
                      </a:r>
                      <a:endParaRPr lang="zh-CN" altLang="en-US" sz="1400">
                        <a:latin typeface="楷体" panose="02010609060101010101" charset="-122"/>
                        <a:ea typeface="楷体" panose="02010609060101010101" charset="-122"/>
                      </a:endParaRPr>
                    </a:p>
                  </a:txBody>
                  <a:tcPr anchor="ctr" anchorCtr="0"/>
                </a:tc>
                <a:tc>
                  <a:txBody>
                    <a:bodyPr/>
                    <a:p>
                      <a:pPr algn="l">
                        <a:buNone/>
                      </a:pPr>
                      <a:r>
                        <a:rPr lang="zh-CN" altLang="en-US" sz="1000">
                          <a:solidFill>
                            <a:schemeClr val="tx1"/>
                          </a:solidFill>
                          <a:latin typeface="仿宋" panose="02010609060101010101" charset="-122"/>
                          <a:ea typeface="仿宋" panose="02010609060101010101" charset="-122"/>
                        </a:rPr>
                        <a:t>有详细的内容</a:t>
                      </a:r>
                      <a:endParaRPr lang="zh-CN" altLang="en-US" sz="1000">
                        <a:solidFill>
                          <a:schemeClr val="tx1"/>
                        </a:solidFill>
                        <a:latin typeface="仿宋" panose="02010609060101010101" charset="-122"/>
                        <a:ea typeface="仿宋" panose="02010609060101010101" charset="-122"/>
                      </a:endParaRPr>
                    </a:p>
                  </a:txBody>
                  <a:tcPr anchor="ctr" anchorCtr="0"/>
                </a:tc>
                <a:tc>
                  <a:txBody>
                    <a:bodyPr/>
                    <a:p>
                      <a:pPr algn="l">
                        <a:buNone/>
                      </a:pPr>
                      <a:r>
                        <a:rPr lang="zh-CN" altLang="en-US" sz="1000">
                          <a:solidFill>
                            <a:srgbClr val="FF0000"/>
                          </a:solidFill>
                          <a:latin typeface="仿宋" panose="02010609060101010101" charset="-122"/>
                          <a:ea typeface="仿宋" panose="02010609060101010101" charset="-122"/>
                          <a:sym typeface="+mn-ea"/>
                        </a:rPr>
                        <a:t>无细则</a:t>
                      </a:r>
                      <a:endParaRPr lang="zh-CN" altLang="en-US" sz="1000">
                        <a:solidFill>
                          <a:schemeClr val="tx1"/>
                        </a:solidFill>
                        <a:latin typeface="仿宋" panose="02010609060101010101" charset="-122"/>
                        <a:ea typeface="仿宋" panose="02010609060101010101" charset="-122"/>
                      </a:endParaRPr>
                    </a:p>
                  </a:txBody>
                  <a:tcPr anchor="ctr" anchorCtr="0"/>
                </a:tc>
              </a:tr>
              <a:tr h="415290">
                <a:tc>
                  <a:txBody>
                    <a:bodyPr/>
                    <a:p>
                      <a:pPr algn="ctr">
                        <a:buNone/>
                      </a:pPr>
                      <a:r>
                        <a:rPr lang="zh-CN" altLang="en-US" sz="1400">
                          <a:latin typeface="楷体" panose="02010609060101010101" charset="-122"/>
                          <a:ea typeface="楷体" panose="02010609060101010101" charset="-122"/>
                        </a:rPr>
                        <a:t>考核方法</a:t>
                      </a:r>
                      <a:endParaRPr lang="zh-CN" altLang="en-US" sz="1400">
                        <a:latin typeface="楷体" panose="02010609060101010101" charset="-122"/>
                        <a:ea typeface="楷体" panose="02010609060101010101" charset="-122"/>
                      </a:endParaRPr>
                    </a:p>
                  </a:txBody>
                  <a:tcPr anchor="ctr" anchorCtr="0"/>
                </a:tc>
                <a:tc>
                  <a:txBody>
                    <a:bodyPr/>
                    <a:p>
                      <a:pPr algn="l">
                        <a:buNone/>
                      </a:pPr>
                      <a:r>
                        <a:rPr lang="zh-CN" altLang="en-US" sz="1000">
                          <a:solidFill>
                            <a:schemeClr val="tx1"/>
                          </a:solidFill>
                          <a:latin typeface="仿宋" panose="02010609060101010101" charset="-122"/>
                          <a:ea typeface="仿宋" panose="02010609060101010101" charset="-122"/>
                        </a:rPr>
                        <a:t>有详细的方法</a:t>
                      </a:r>
                      <a:endParaRPr lang="zh-CN" altLang="en-US" sz="1000">
                        <a:solidFill>
                          <a:schemeClr val="tx1"/>
                        </a:solidFill>
                        <a:latin typeface="仿宋" panose="02010609060101010101" charset="-122"/>
                        <a:ea typeface="仿宋" panose="02010609060101010101" charset="-122"/>
                      </a:endParaRPr>
                    </a:p>
                  </a:txBody>
                  <a:tcPr anchor="ctr" anchorCtr="0"/>
                </a:tc>
                <a:tc>
                  <a:txBody>
                    <a:bodyPr/>
                    <a:p>
                      <a:pPr algn="l">
                        <a:buNone/>
                      </a:pPr>
                      <a:r>
                        <a:rPr lang="zh-CN" altLang="en-US" sz="1000">
                          <a:solidFill>
                            <a:srgbClr val="FF0000"/>
                          </a:solidFill>
                          <a:latin typeface="仿宋" panose="02010609060101010101" charset="-122"/>
                          <a:ea typeface="仿宋" panose="02010609060101010101" charset="-122"/>
                          <a:sym typeface="+mn-ea"/>
                        </a:rPr>
                        <a:t>无细则</a:t>
                      </a:r>
                      <a:endParaRPr lang="zh-CN" altLang="en-US" sz="1000">
                        <a:solidFill>
                          <a:schemeClr val="tx1"/>
                        </a:solidFill>
                        <a:latin typeface="仿宋" panose="02010609060101010101" charset="-122"/>
                        <a:ea typeface="仿宋" panose="02010609060101010101" charset="-122"/>
                      </a:endParaRPr>
                    </a:p>
                  </a:txBody>
                  <a:tcPr anchor="ctr" anchorCtr="0"/>
                </a:tc>
              </a:tr>
            </a:tbl>
          </a:graphicData>
        </a:graphic>
      </p:graphicFrame>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附件</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679450" y="832485"/>
            <a:ext cx="7882890" cy="460375"/>
          </a:xfrm>
          <a:prstGeom prst="rect">
            <a:avLst/>
          </a:prstGeom>
          <a:noFill/>
          <a:ln w="9525">
            <a:noFill/>
          </a:ln>
        </p:spPr>
        <p:txBody>
          <a:bodyPr wrap="square">
            <a:spAutoFit/>
          </a:bodyPr>
          <a:p>
            <a:pPr indent="0"/>
            <a:r>
              <a:rPr lang="zh-CN" sz="2400" b="1">
                <a:ea typeface="宋体" panose="02010600030101010101" pitchFamily="2" charset="-122"/>
              </a:rPr>
              <a:t>附件</a:t>
            </a:r>
            <a:endParaRPr lang="zh-CN" altLang="en-US"/>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pic>
        <p:nvPicPr>
          <p:cNvPr id="3" name="图片 2"/>
          <p:cNvPicPr>
            <a:picLocks noChangeAspect="1"/>
          </p:cNvPicPr>
          <p:nvPr/>
        </p:nvPicPr>
        <p:blipFill>
          <a:blip r:embed="rId2"/>
          <a:srcRect r="8242" b="48369"/>
          <a:stretch>
            <a:fillRect/>
          </a:stretch>
        </p:blipFill>
        <p:spPr>
          <a:xfrm>
            <a:off x="36195" y="1491615"/>
            <a:ext cx="4474845" cy="2965450"/>
          </a:xfrm>
          <a:prstGeom prst="rect">
            <a:avLst/>
          </a:prstGeom>
          <a:ln>
            <a:solidFill>
              <a:schemeClr val="tx1"/>
            </a:solidFill>
          </a:ln>
        </p:spPr>
      </p:pic>
      <p:pic>
        <p:nvPicPr>
          <p:cNvPr id="5" name="图片 4"/>
          <p:cNvPicPr>
            <a:picLocks noChangeAspect="1"/>
          </p:cNvPicPr>
          <p:nvPr/>
        </p:nvPicPr>
        <p:blipFill>
          <a:blip r:embed="rId2"/>
          <a:srcRect t="51122" r="5182"/>
          <a:stretch>
            <a:fillRect/>
          </a:stretch>
        </p:blipFill>
        <p:spPr>
          <a:xfrm>
            <a:off x="4511040" y="1491615"/>
            <a:ext cx="4624070" cy="2958465"/>
          </a:xfrm>
          <a:prstGeom prst="rect">
            <a:avLst/>
          </a:prstGeom>
          <a:ln>
            <a:solidFill>
              <a:schemeClr val="tx1"/>
            </a:solidFill>
          </a:ln>
        </p:spPr>
      </p:pic>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9339" y="8174"/>
            <a:ext cx="9144000" cy="31748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Rectangle 3"/>
          <p:cNvSpPr txBox="1">
            <a:spLocks noChangeArrowheads="1"/>
          </p:cNvSpPr>
          <p:nvPr/>
        </p:nvSpPr>
        <p:spPr>
          <a:xfrm>
            <a:off x="1729740" y="1252855"/>
            <a:ext cx="5684520" cy="165544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r>
              <a:rPr lang="zh-CN" altLang="en-US" sz="6000" b="1" dirty="0">
                <a:solidFill>
                  <a:schemeClr val="bg1"/>
                </a:solidFill>
                <a:latin typeface="微软雅黑" panose="020B0503020204020204" pitchFamily="34" charset="-122"/>
                <a:ea typeface="微软雅黑" panose="020B0503020204020204" pitchFamily="34" charset="-122"/>
              </a:rPr>
              <a:t>谢谢！</a:t>
            </a:r>
            <a:endParaRPr lang="zh-CN" altLang="en-US" sz="6000" b="1" dirty="0">
              <a:solidFill>
                <a:schemeClr val="bg1"/>
              </a:solidFill>
              <a:latin typeface="微软雅黑" panose="020B0503020204020204" pitchFamily="34" charset="-122"/>
              <a:ea typeface="微软雅黑" panose="020B0503020204020204" pitchFamily="34" charset="-122"/>
            </a:endParaRPr>
          </a:p>
        </p:txBody>
      </p:sp>
      <p:cxnSp>
        <p:nvCxnSpPr>
          <p:cNvPr id="46" name="直接连接符 5"/>
          <p:cNvCxnSpPr>
            <a:cxnSpLocks noChangeShapeType="1"/>
          </p:cNvCxnSpPr>
          <p:nvPr/>
        </p:nvCxnSpPr>
        <p:spPr bwMode="auto">
          <a:xfrm flipH="1">
            <a:off x="3923928" y="2486603"/>
            <a:ext cx="4617801" cy="0"/>
          </a:xfrm>
          <a:prstGeom prst="line">
            <a:avLst/>
          </a:prstGeom>
          <a:noFill/>
          <a:ln w="1270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矩形 47"/>
          <p:cNvSpPr/>
          <p:nvPr/>
        </p:nvSpPr>
        <p:spPr>
          <a:xfrm>
            <a:off x="5778535" y="579030"/>
            <a:ext cx="262890" cy="1421130"/>
          </a:xfrm>
          <a:prstGeom prst="rect">
            <a:avLst/>
          </a:prstGeom>
        </p:spPr>
        <p:txBody>
          <a:bodyPr wrap="none" lIns="68571" tIns="34285" rIns="68571" bIns="34285">
            <a:spAutoFit/>
          </a:bodyPr>
          <a:lstStyle/>
          <a:p>
            <a:pPr algn="r"/>
            <a:endParaRPr lang="en-US" altLang="zh-CN" sz="8800" b="1" dirty="0" smtClean="0">
              <a:solidFill>
                <a:schemeClr val="bg1"/>
              </a:solidFill>
              <a:latin typeface="微软雅黑" panose="020B0503020204020204" pitchFamily="34" charset="-122"/>
              <a:ea typeface="微软雅黑" panose="020B0503020204020204" pitchFamily="34" charset="-122"/>
            </a:endParaRPr>
          </a:p>
        </p:txBody>
      </p:sp>
      <p:grpSp>
        <p:nvGrpSpPr>
          <p:cNvPr id="49" name="组合 48"/>
          <p:cNvGrpSpPr/>
          <p:nvPr/>
        </p:nvGrpSpPr>
        <p:grpSpPr>
          <a:xfrm>
            <a:off x="8633370" y="4620835"/>
            <a:ext cx="432048" cy="432834"/>
            <a:chOff x="6084168" y="1274820"/>
            <a:chExt cx="432048" cy="432834"/>
          </a:xfrm>
        </p:grpSpPr>
        <p:sp>
          <p:nvSpPr>
            <p:cNvPr id="50" name="椭圆 22"/>
            <p:cNvSpPr>
              <a:spLocks noChangeArrowheads="1"/>
            </p:cNvSpPr>
            <p:nvPr/>
          </p:nvSpPr>
          <p:spPr bwMode="auto">
            <a:xfrm>
              <a:off x="6084168" y="1274820"/>
              <a:ext cx="432048" cy="432834"/>
            </a:xfrm>
            <a:prstGeom prst="ellipse">
              <a:avLst/>
            </a:prstGeom>
            <a:solidFill>
              <a:srgbClr val="92D05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51"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52" name="组合 51"/>
          <p:cNvGrpSpPr/>
          <p:nvPr/>
        </p:nvGrpSpPr>
        <p:grpSpPr>
          <a:xfrm>
            <a:off x="7337226" y="4621228"/>
            <a:ext cx="432048" cy="432048"/>
            <a:chOff x="4788024" y="1275213"/>
            <a:chExt cx="432048" cy="432048"/>
          </a:xfrm>
        </p:grpSpPr>
        <p:sp>
          <p:nvSpPr>
            <p:cNvPr id="53"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54"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55" name="组合 54"/>
          <p:cNvGrpSpPr/>
          <p:nvPr/>
        </p:nvGrpSpPr>
        <p:grpSpPr>
          <a:xfrm>
            <a:off x="7985298" y="4620835"/>
            <a:ext cx="432833" cy="432834"/>
            <a:chOff x="5436096" y="1274820"/>
            <a:chExt cx="432833" cy="432834"/>
          </a:xfrm>
        </p:grpSpPr>
        <p:sp>
          <p:nvSpPr>
            <p:cNvPr id="56"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57"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58" name="组合 57"/>
          <p:cNvGrpSpPr/>
          <p:nvPr/>
        </p:nvGrpSpPr>
        <p:grpSpPr>
          <a:xfrm>
            <a:off x="6041082" y="4620835"/>
            <a:ext cx="432833" cy="432834"/>
            <a:chOff x="3491880" y="1274820"/>
            <a:chExt cx="432833" cy="432834"/>
          </a:xfrm>
        </p:grpSpPr>
        <p:sp>
          <p:nvSpPr>
            <p:cNvPr id="59" name="椭圆 16"/>
            <p:cNvSpPr>
              <a:spLocks noChangeArrowheads="1"/>
            </p:cNvSpPr>
            <p:nvPr/>
          </p:nvSpPr>
          <p:spPr bwMode="auto">
            <a:xfrm>
              <a:off x="3491880" y="1274820"/>
              <a:ext cx="432833" cy="432834"/>
            </a:xfrm>
            <a:prstGeom prst="ellipse">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60"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61" name="组合 60"/>
          <p:cNvGrpSpPr/>
          <p:nvPr/>
        </p:nvGrpSpPr>
        <p:grpSpPr>
          <a:xfrm>
            <a:off x="6689154" y="4620835"/>
            <a:ext cx="432833" cy="432834"/>
            <a:chOff x="4139952" y="1274820"/>
            <a:chExt cx="432833" cy="432834"/>
          </a:xfrm>
        </p:grpSpPr>
        <p:sp>
          <p:nvSpPr>
            <p:cNvPr id="62"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6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3"/>
                                        </p:tgtEl>
                                        <p:attrNameLst>
                                          <p:attrName>style.visibility</p:attrName>
                                        </p:attrNameLst>
                                      </p:cBhvr>
                                      <p:to>
                                        <p:strVal val="visible"/>
                                      </p:to>
                                    </p:set>
                                    <p:anim calcmode="lin" valueType="num">
                                      <p:cBhvr>
                                        <p:cTn id="13"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3"/>
                                        </p:tgtEl>
                                        <p:attrNameLst>
                                          <p:attrName>ppt_y</p:attrName>
                                        </p:attrNameLst>
                                      </p:cBhvr>
                                      <p:tavLst>
                                        <p:tav tm="0">
                                          <p:val>
                                            <p:strVal val="#ppt_y"/>
                                          </p:val>
                                        </p:tav>
                                        <p:tav tm="100000">
                                          <p:val>
                                            <p:strVal val="#ppt_y"/>
                                          </p:val>
                                        </p:tav>
                                      </p:tavLst>
                                    </p:anim>
                                    <p:anim calcmode="lin" valueType="num">
                                      <p:cBhvr>
                                        <p:cTn id="15"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3"/>
                                        </p:tgtEl>
                                      </p:cBhvr>
                                    </p:animEffect>
                                  </p:childTnLst>
                                </p:cTn>
                              </p:par>
                            </p:childTnLst>
                          </p:cTn>
                        </p:par>
                        <p:par>
                          <p:cTn id="18" fill="hold">
                            <p:stCondLst>
                              <p:cond delay="1600"/>
                            </p:stCondLst>
                            <p:childTnLst>
                              <p:par>
                                <p:cTn id="19" presetID="22" presetClass="entr" presetSubtype="2" fill="hold"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right)">
                                      <p:cBhvr>
                                        <p:cTn id="21" dur="1000"/>
                                        <p:tgtEl>
                                          <p:spTgt spid="46"/>
                                        </p:tgtEl>
                                      </p:cBhvr>
                                    </p:animEffect>
                                  </p:childTnLst>
                                </p:cTn>
                              </p:par>
                            </p:childTnLst>
                          </p:cTn>
                        </p:par>
                        <p:par>
                          <p:cTn id="22" fill="hold">
                            <p:stCondLst>
                              <p:cond delay="2600"/>
                            </p:stCondLst>
                            <p:childTnLst>
                              <p:par>
                                <p:cTn id="23" presetID="53" presetClass="entr" presetSubtype="16" fill="hold" nodeType="after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p:cTn id="25" dur="500" fill="hold"/>
                                        <p:tgtEl>
                                          <p:spTgt spid="58"/>
                                        </p:tgtEl>
                                        <p:attrNameLst>
                                          <p:attrName>ppt_w</p:attrName>
                                        </p:attrNameLst>
                                      </p:cBhvr>
                                      <p:tavLst>
                                        <p:tav tm="0">
                                          <p:val>
                                            <p:fltVal val="0"/>
                                          </p:val>
                                        </p:tav>
                                        <p:tav tm="100000">
                                          <p:val>
                                            <p:strVal val="#ppt_w"/>
                                          </p:val>
                                        </p:tav>
                                      </p:tavLst>
                                    </p:anim>
                                    <p:anim calcmode="lin" valueType="num">
                                      <p:cBhvr>
                                        <p:cTn id="26" dur="500" fill="hold"/>
                                        <p:tgtEl>
                                          <p:spTgt spid="58"/>
                                        </p:tgtEl>
                                        <p:attrNameLst>
                                          <p:attrName>ppt_h</p:attrName>
                                        </p:attrNameLst>
                                      </p:cBhvr>
                                      <p:tavLst>
                                        <p:tav tm="0">
                                          <p:val>
                                            <p:fltVal val="0"/>
                                          </p:val>
                                        </p:tav>
                                        <p:tav tm="100000">
                                          <p:val>
                                            <p:strVal val="#ppt_h"/>
                                          </p:val>
                                        </p:tav>
                                      </p:tavLst>
                                    </p:anim>
                                    <p:animEffect transition="in" filter="fade">
                                      <p:cBhvr>
                                        <p:cTn id="27" dur="500"/>
                                        <p:tgtEl>
                                          <p:spTgt spid="58"/>
                                        </p:tgtEl>
                                      </p:cBhvr>
                                    </p:animEffect>
                                  </p:childTnLst>
                                </p:cTn>
                              </p:par>
                              <p:par>
                                <p:cTn id="28" presetID="53" presetClass="entr" presetSubtype="16" fill="hold" nodeType="withEffect">
                                  <p:stCondLst>
                                    <p:cond delay="200"/>
                                  </p:stCondLst>
                                  <p:childTnLst>
                                    <p:set>
                                      <p:cBhvr>
                                        <p:cTn id="29" dur="1" fill="hold">
                                          <p:stCondLst>
                                            <p:cond delay="0"/>
                                          </p:stCondLst>
                                        </p:cTn>
                                        <p:tgtEl>
                                          <p:spTgt spid="61"/>
                                        </p:tgtEl>
                                        <p:attrNameLst>
                                          <p:attrName>style.visibility</p:attrName>
                                        </p:attrNameLst>
                                      </p:cBhvr>
                                      <p:to>
                                        <p:strVal val="visible"/>
                                      </p:to>
                                    </p:set>
                                    <p:anim calcmode="lin" valueType="num">
                                      <p:cBhvr>
                                        <p:cTn id="30" dur="500" fill="hold"/>
                                        <p:tgtEl>
                                          <p:spTgt spid="61"/>
                                        </p:tgtEl>
                                        <p:attrNameLst>
                                          <p:attrName>ppt_w</p:attrName>
                                        </p:attrNameLst>
                                      </p:cBhvr>
                                      <p:tavLst>
                                        <p:tav tm="0">
                                          <p:val>
                                            <p:fltVal val="0"/>
                                          </p:val>
                                        </p:tav>
                                        <p:tav tm="100000">
                                          <p:val>
                                            <p:strVal val="#ppt_w"/>
                                          </p:val>
                                        </p:tav>
                                      </p:tavLst>
                                    </p:anim>
                                    <p:anim calcmode="lin" valueType="num">
                                      <p:cBhvr>
                                        <p:cTn id="31" dur="500" fill="hold"/>
                                        <p:tgtEl>
                                          <p:spTgt spid="61"/>
                                        </p:tgtEl>
                                        <p:attrNameLst>
                                          <p:attrName>ppt_h</p:attrName>
                                        </p:attrNameLst>
                                      </p:cBhvr>
                                      <p:tavLst>
                                        <p:tav tm="0">
                                          <p:val>
                                            <p:fltVal val="0"/>
                                          </p:val>
                                        </p:tav>
                                        <p:tav tm="100000">
                                          <p:val>
                                            <p:strVal val="#ppt_h"/>
                                          </p:val>
                                        </p:tav>
                                      </p:tavLst>
                                    </p:anim>
                                    <p:animEffect transition="in" filter="fade">
                                      <p:cBhvr>
                                        <p:cTn id="32" dur="500"/>
                                        <p:tgtEl>
                                          <p:spTgt spid="61"/>
                                        </p:tgtEl>
                                      </p:cBhvr>
                                    </p:animEffect>
                                  </p:childTnLst>
                                </p:cTn>
                              </p:par>
                              <p:par>
                                <p:cTn id="33" presetID="53" presetClass="entr" presetSubtype="16" fill="hold" nodeType="withEffect">
                                  <p:stCondLst>
                                    <p:cond delay="40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par>
                                <p:cTn id="38" presetID="53" presetClass="entr" presetSubtype="16" fill="hold" nodeType="withEffect">
                                  <p:stCondLst>
                                    <p:cond delay="600"/>
                                  </p:stCondLst>
                                  <p:childTnLst>
                                    <p:set>
                                      <p:cBhvr>
                                        <p:cTn id="39" dur="1" fill="hold">
                                          <p:stCondLst>
                                            <p:cond delay="0"/>
                                          </p:stCondLst>
                                        </p:cTn>
                                        <p:tgtEl>
                                          <p:spTgt spid="55"/>
                                        </p:tgtEl>
                                        <p:attrNameLst>
                                          <p:attrName>style.visibility</p:attrName>
                                        </p:attrNameLst>
                                      </p:cBhvr>
                                      <p:to>
                                        <p:strVal val="visible"/>
                                      </p:to>
                                    </p:set>
                                    <p:anim calcmode="lin" valueType="num">
                                      <p:cBhvr>
                                        <p:cTn id="40" dur="500" fill="hold"/>
                                        <p:tgtEl>
                                          <p:spTgt spid="55"/>
                                        </p:tgtEl>
                                        <p:attrNameLst>
                                          <p:attrName>ppt_w</p:attrName>
                                        </p:attrNameLst>
                                      </p:cBhvr>
                                      <p:tavLst>
                                        <p:tav tm="0">
                                          <p:val>
                                            <p:fltVal val="0"/>
                                          </p:val>
                                        </p:tav>
                                        <p:tav tm="100000">
                                          <p:val>
                                            <p:strVal val="#ppt_w"/>
                                          </p:val>
                                        </p:tav>
                                      </p:tavLst>
                                    </p:anim>
                                    <p:anim calcmode="lin" valueType="num">
                                      <p:cBhvr>
                                        <p:cTn id="41" dur="500" fill="hold"/>
                                        <p:tgtEl>
                                          <p:spTgt spid="55"/>
                                        </p:tgtEl>
                                        <p:attrNameLst>
                                          <p:attrName>ppt_h</p:attrName>
                                        </p:attrNameLst>
                                      </p:cBhvr>
                                      <p:tavLst>
                                        <p:tav tm="0">
                                          <p:val>
                                            <p:fltVal val="0"/>
                                          </p:val>
                                        </p:tav>
                                        <p:tav tm="100000">
                                          <p:val>
                                            <p:strVal val="#ppt_h"/>
                                          </p:val>
                                        </p:tav>
                                      </p:tavLst>
                                    </p:anim>
                                    <p:animEffect transition="in" filter="fade">
                                      <p:cBhvr>
                                        <p:cTn id="42" dur="500"/>
                                        <p:tgtEl>
                                          <p:spTgt spid="55"/>
                                        </p:tgtEl>
                                      </p:cBhvr>
                                    </p:animEffect>
                                  </p:childTnLst>
                                </p:cTn>
                              </p:par>
                              <p:par>
                                <p:cTn id="43" presetID="53" presetClass="entr" presetSubtype="16" fill="hold" nodeType="withEffect">
                                  <p:stCondLst>
                                    <p:cond delay="800"/>
                                  </p:stCondLst>
                                  <p:childTnLst>
                                    <p:set>
                                      <p:cBhvr>
                                        <p:cTn id="44" dur="1" fill="hold">
                                          <p:stCondLst>
                                            <p:cond delay="0"/>
                                          </p:stCondLst>
                                        </p:cTn>
                                        <p:tgtEl>
                                          <p:spTgt spid="49"/>
                                        </p:tgtEl>
                                        <p:attrNameLst>
                                          <p:attrName>style.visibility</p:attrName>
                                        </p:attrNameLst>
                                      </p:cBhvr>
                                      <p:to>
                                        <p:strVal val="visible"/>
                                      </p:to>
                                    </p:set>
                                    <p:anim calcmode="lin" valueType="num">
                                      <p:cBhvr>
                                        <p:cTn id="45" dur="500" fill="hold"/>
                                        <p:tgtEl>
                                          <p:spTgt spid="49"/>
                                        </p:tgtEl>
                                        <p:attrNameLst>
                                          <p:attrName>ppt_w</p:attrName>
                                        </p:attrNameLst>
                                      </p:cBhvr>
                                      <p:tavLst>
                                        <p:tav tm="0">
                                          <p:val>
                                            <p:fltVal val="0"/>
                                          </p:val>
                                        </p:tav>
                                        <p:tav tm="100000">
                                          <p:val>
                                            <p:strVal val="#ppt_w"/>
                                          </p:val>
                                        </p:tav>
                                      </p:tavLst>
                                    </p:anim>
                                    <p:anim calcmode="lin" valueType="num">
                                      <p:cBhvr>
                                        <p:cTn id="46" dur="500" fill="hold"/>
                                        <p:tgtEl>
                                          <p:spTgt spid="49"/>
                                        </p:tgtEl>
                                        <p:attrNameLst>
                                          <p:attrName>ppt_h</p:attrName>
                                        </p:attrNameLst>
                                      </p:cBhvr>
                                      <p:tavLst>
                                        <p:tav tm="0">
                                          <p:val>
                                            <p:fltVal val="0"/>
                                          </p:val>
                                        </p:tav>
                                        <p:tav tm="100000">
                                          <p:val>
                                            <p:strVal val="#ppt_h"/>
                                          </p:val>
                                        </p:tav>
                                      </p:tavLst>
                                    </p:anim>
                                    <p:animEffect transition="in" filter="fade">
                                      <p:cBhvr>
                                        <p:cTn id="4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utoUpdateAnimBg="0"/>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3" name="文本框 2"/>
          <p:cNvSpPr txBox="1"/>
          <p:nvPr/>
        </p:nvSpPr>
        <p:spPr>
          <a:xfrm>
            <a:off x="611505" y="843280"/>
            <a:ext cx="4710430" cy="3784600"/>
          </a:xfrm>
          <a:prstGeom prst="rect">
            <a:avLst/>
          </a:prstGeom>
          <a:noFill/>
          <a:ln w="9525">
            <a:noFill/>
          </a:ln>
        </p:spPr>
        <p:txBody>
          <a:bodyPr wrap="square">
            <a:spAutoFit/>
          </a:bodyPr>
          <a:p>
            <a:pPr indent="0" algn="ctr"/>
            <a:endParaRPr lang="en-US" altLang="zh-CN" sz="2400" b="1">
              <a:ea typeface="宋体" panose="02010600030101010101" pitchFamily="2" charset="-122"/>
            </a:endParaRPr>
          </a:p>
          <a:p>
            <a:pPr indent="0"/>
            <a:endParaRPr lang="zh-CN" sz="2400" b="1">
              <a:ea typeface="宋体" panose="02010600030101010101" pitchFamily="2" charset="-122"/>
            </a:endParaRPr>
          </a:p>
          <a:p>
            <a:pPr indent="0"/>
            <a:r>
              <a:rPr lang="zh-CN">
                <a:ea typeface="宋体" panose="02010600030101010101" pitchFamily="2" charset="-122"/>
              </a:rPr>
              <a:t>（三）学校结核病突发公共卫生事件特点</a:t>
            </a:r>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p:txBody>
      </p:sp>
      <p:grpSp>
        <p:nvGrpSpPr>
          <p:cNvPr id="6" name="组合 5"/>
          <p:cNvGrpSpPr/>
          <p:nvPr/>
        </p:nvGrpSpPr>
        <p:grpSpPr>
          <a:xfrm>
            <a:off x="898369" y="1919011"/>
            <a:ext cx="6913909" cy="2253860"/>
            <a:chOff x="1996" y="2961"/>
            <a:chExt cx="13948" cy="5622"/>
          </a:xfrm>
        </p:grpSpPr>
        <p:sp>
          <p:nvSpPr>
            <p:cNvPr id="211" name="箭头3"/>
            <p:cNvSpPr/>
            <p:nvPr/>
          </p:nvSpPr>
          <p:spPr bwMode="gray">
            <a:xfrm flipV="1">
              <a:off x="3969" y="5628"/>
              <a:ext cx="2533" cy="2955"/>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969696"/>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12" name="箭头2"/>
            <p:cNvSpPr/>
            <p:nvPr/>
          </p:nvSpPr>
          <p:spPr bwMode="gray">
            <a:xfrm rot="16200000">
              <a:off x="4636" y="4540"/>
              <a:ext cx="753" cy="3011"/>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969696"/>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13" name="箭头1"/>
            <p:cNvSpPr/>
            <p:nvPr/>
          </p:nvSpPr>
          <p:spPr bwMode="gray">
            <a:xfrm>
              <a:off x="3952" y="3353"/>
              <a:ext cx="2533" cy="2955"/>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969696"/>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15" name="标题1"/>
            <p:cNvSpPr>
              <a:spLocks noChangeArrowheads="1"/>
            </p:cNvSpPr>
            <p:nvPr/>
          </p:nvSpPr>
          <p:spPr bwMode="gray">
            <a:xfrm>
              <a:off x="6655" y="3249"/>
              <a:ext cx="1458" cy="1182"/>
            </a:xfrm>
            <a:prstGeom prst="roundRect">
              <a:avLst>
                <a:gd name="adj" fmla="val 11921"/>
              </a:avLst>
            </a:prstGeom>
            <a:solidFill>
              <a:srgbClr val="C00000"/>
            </a:solidFill>
            <a:ln w="25400" cap="flat" cmpd="sng" algn="ctr">
              <a:noFill/>
              <a:prstDash val="solid"/>
            </a:ln>
            <a:effectLst>
              <a:outerShdw blurRad="50800" dist="38100" dir="2700000" algn="tl" rotWithShape="0">
                <a:prstClr val="black">
                  <a:alpha val="40000"/>
                </a:prst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kumimoji="0" lang="en-US" altLang="zh-CN" sz="1600"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1</a:t>
              </a:r>
              <a:endParaRPr kumimoji="0" lang="en-US" altLang="zh-CN" sz="1600"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p:txBody>
        </p:sp>
        <p:sp>
          <p:nvSpPr>
            <p:cNvPr id="220" name="Oval 19"/>
            <p:cNvSpPr>
              <a:spLocks noChangeArrowheads="1"/>
            </p:cNvSpPr>
            <p:nvPr/>
          </p:nvSpPr>
          <p:spPr bwMode="auto">
            <a:xfrm>
              <a:off x="1996" y="4947"/>
              <a:ext cx="2913" cy="2130"/>
            </a:xfrm>
            <a:prstGeom prst="roundRect">
              <a:avLst/>
            </a:prstGeom>
            <a:solidFill>
              <a:srgbClr val="C00000"/>
            </a:solidFill>
            <a:ln w="3175" cap="flat" cmpd="sng" algn="ctr">
              <a:noFill/>
              <a:prstDash val="solid"/>
            </a:ln>
            <a:effectLst>
              <a:outerShdw blurRad="50800" dist="38100" dir="2700000" algn="tl" rotWithShape="0">
                <a:prstClr val="black">
                  <a:alpha val="40000"/>
                </a:prstClr>
              </a:outerShdw>
            </a:effectLst>
          </p:spPr>
          <p:txBody>
            <a:bodyPr lIns="126000" rIns="126000" bIns="180000" anchor="ctr"/>
            <a:lstStyle/>
            <a:p>
              <a:pPr algn="ctr">
                <a:lnSpc>
                  <a:spcPct val="120000"/>
                </a:lnSpc>
              </a:pPr>
              <a:r>
                <a:rPr lang="zh-CN" altLang="en-US" sz="2000" b="1" kern="0" dirty="0">
                  <a:solidFill>
                    <a:srgbClr val="F9F9F9"/>
                  </a:solidFill>
                  <a:latin typeface="微软雅黑" panose="020B0503020204020204" pitchFamily="34" charset="-122"/>
                  <a:ea typeface="微软雅黑" panose="020B0503020204020204" pitchFamily="34" charset="-122"/>
                </a:rPr>
                <a:t>突发公共卫生事件</a:t>
              </a:r>
              <a:endParaRPr lang="zh-CN" altLang="en-US" sz="2000" b="1" kern="0" dirty="0">
                <a:solidFill>
                  <a:srgbClr val="F9F9F9"/>
                </a:solidFill>
                <a:latin typeface="微软雅黑" panose="020B0503020204020204" pitchFamily="34" charset="-122"/>
                <a:ea typeface="微软雅黑" panose="020B0503020204020204" pitchFamily="34" charset="-122"/>
              </a:endParaRPr>
            </a:p>
          </p:txBody>
        </p:sp>
        <p:sp>
          <p:nvSpPr>
            <p:cNvPr id="214" name="文本1"/>
            <p:cNvSpPr>
              <a:spLocks noChangeArrowheads="1"/>
            </p:cNvSpPr>
            <p:nvPr/>
          </p:nvSpPr>
          <p:spPr bwMode="gray">
            <a:xfrm>
              <a:off x="8113" y="2961"/>
              <a:ext cx="7831" cy="1646"/>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1600" dirty="0">
                  <a:solidFill>
                    <a:srgbClr val="4D4D4D"/>
                  </a:solidFill>
                  <a:latin typeface="微软雅黑" panose="020B0503020204020204" pitchFamily="34" charset="-122"/>
                  <a:ea typeface="微软雅黑" panose="020B0503020204020204" pitchFamily="34" charset="-122"/>
                </a:rPr>
                <a:t>以寄宿制学校为主，</a:t>
              </a:r>
              <a:r>
                <a:rPr lang="zh-CN" altLang="en-US" sz="1600" dirty="0">
                  <a:solidFill>
                    <a:srgbClr val="4D4D4D"/>
                  </a:solidFill>
                  <a:latin typeface="微软雅黑" panose="020B0503020204020204" pitchFamily="34" charset="-122"/>
                  <a:ea typeface="微软雅黑" panose="020B0503020204020204" pitchFamily="34" charset="-122"/>
                  <a:sym typeface="+mn-ea"/>
                </a:rPr>
                <a:t>以高中学校居多</a:t>
              </a:r>
              <a:endParaRPr lang="en-US" altLang="zh-CN" sz="1600" dirty="0">
                <a:solidFill>
                  <a:srgbClr val="4D4D4D"/>
                </a:solidFill>
                <a:latin typeface="微软雅黑" panose="020B0503020204020204" pitchFamily="34" charset="-122"/>
                <a:ea typeface="微软雅黑" panose="020B0503020204020204" pitchFamily="34" charset="-122"/>
              </a:endParaRPr>
            </a:p>
          </p:txBody>
        </p:sp>
      </p:grpSp>
      <p:sp>
        <p:nvSpPr>
          <p:cNvPr id="7" name="标题1"/>
          <p:cNvSpPr>
            <a:spLocks noChangeArrowheads="1"/>
          </p:cNvSpPr>
          <p:nvPr/>
        </p:nvSpPr>
        <p:spPr bwMode="gray">
          <a:xfrm>
            <a:off x="3207162" y="2931725"/>
            <a:ext cx="722719" cy="473864"/>
          </a:xfrm>
          <a:prstGeom prst="roundRect">
            <a:avLst>
              <a:gd name="adj" fmla="val 11921"/>
            </a:avLst>
          </a:prstGeom>
          <a:solidFill>
            <a:srgbClr val="C00000"/>
          </a:solidFill>
          <a:ln w="25400" cap="flat" cmpd="sng" algn="ctr">
            <a:noFill/>
            <a:prstDash val="solid"/>
          </a:ln>
          <a:effectLst>
            <a:outerShdw blurRad="50800" dist="38100" dir="2700000" algn="tl" rotWithShape="0">
              <a:prstClr val="black">
                <a:alpha val="40000"/>
              </a:prst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kumimoji="0" lang="en-US" sz="1600"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2</a:t>
            </a:r>
            <a:endParaRPr kumimoji="0" lang="en-US" sz="1600"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p:txBody>
      </p:sp>
      <p:sp>
        <p:nvSpPr>
          <p:cNvPr id="8" name="文本1"/>
          <p:cNvSpPr>
            <a:spLocks noChangeArrowheads="1"/>
          </p:cNvSpPr>
          <p:nvPr/>
        </p:nvSpPr>
        <p:spPr bwMode="gray">
          <a:xfrm>
            <a:off x="3930015" y="2825750"/>
            <a:ext cx="3881755" cy="650240"/>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1600" dirty="0">
                <a:solidFill>
                  <a:srgbClr val="4D4D4D"/>
                </a:solidFill>
                <a:latin typeface="微软雅黑" panose="020B0503020204020204" pitchFamily="34" charset="-122"/>
                <a:ea typeface="微软雅黑" panose="020B0503020204020204" pitchFamily="34" charset="-122"/>
              </a:rPr>
              <a:t>病原学阳性肺结核患者比例低</a:t>
            </a:r>
            <a:endParaRPr lang="zh-CN" altLang="en-US" sz="1600" dirty="0">
              <a:solidFill>
                <a:srgbClr val="4D4D4D"/>
              </a:solidFill>
              <a:latin typeface="微软雅黑" panose="020B0503020204020204" pitchFamily="34" charset="-122"/>
              <a:ea typeface="微软雅黑" panose="020B0503020204020204" pitchFamily="34" charset="-122"/>
            </a:endParaRPr>
          </a:p>
        </p:txBody>
      </p:sp>
      <p:sp>
        <p:nvSpPr>
          <p:cNvPr id="9" name="标题1"/>
          <p:cNvSpPr>
            <a:spLocks noChangeArrowheads="1"/>
          </p:cNvSpPr>
          <p:nvPr/>
        </p:nvSpPr>
        <p:spPr bwMode="gray">
          <a:xfrm>
            <a:off x="3207797" y="3795325"/>
            <a:ext cx="722719" cy="473864"/>
          </a:xfrm>
          <a:prstGeom prst="roundRect">
            <a:avLst>
              <a:gd name="adj" fmla="val 11921"/>
            </a:avLst>
          </a:prstGeom>
          <a:solidFill>
            <a:srgbClr val="C00000"/>
          </a:solidFill>
          <a:ln w="25400" cap="flat" cmpd="sng" algn="ctr">
            <a:noFill/>
            <a:prstDash val="solid"/>
          </a:ln>
          <a:effectLst>
            <a:outerShdw blurRad="50800" dist="38100" dir="2700000" algn="tl" rotWithShape="0">
              <a:prstClr val="black">
                <a:alpha val="40000"/>
              </a:prst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kumimoji="0" lang="en-US" altLang="zh-CN" sz="1600"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3</a:t>
            </a:r>
            <a:endParaRPr kumimoji="0" lang="en-US" altLang="zh-CN" sz="1600"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p:txBody>
      </p:sp>
      <p:sp>
        <p:nvSpPr>
          <p:cNvPr id="10" name="文本1"/>
          <p:cNvSpPr>
            <a:spLocks noChangeArrowheads="1"/>
          </p:cNvSpPr>
          <p:nvPr/>
        </p:nvSpPr>
        <p:spPr bwMode="gray">
          <a:xfrm>
            <a:off x="3930650" y="3723640"/>
            <a:ext cx="3887470" cy="717550"/>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1600" dirty="0">
                <a:solidFill>
                  <a:srgbClr val="4D4D4D"/>
                </a:solidFill>
                <a:latin typeface="微软雅黑" panose="020B0503020204020204" pitchFamily="34" charset="-122"/>
                <a:ea typeface="微软雅黑" panose="020B0503020204020204" pitchFamily="34" charset="-122"/>
              </a:rPr>
              <a:t>低疫情地区的突发事件多发生在</a:t>
            </a:r>
            <a:endParaRPr lang="zh-CN" altLang="en-US" sz="1600" dirty="0">
              <a:solidFill>
                <a:srgbClr val="4D4D4D"/>
              </a:solidFill>
              <a:latin typeface="微软雅黑" panose="020B0503020204020204" pitchFamily="34" charset="-122"/>
              <a:ea typeface="微软雅黑" panose="020B0503020204020204" pitchFamily="34" charset="-122"/>
            </a:endParaRPr>
          </a:p>
          <a:p>
            <a:pPr lvl="0" fontAlgn="base">
              <a:lnSpc>
                <a:spcPct val="120000"/>
              </a:lnSpc>
              <a:spcBef>
                <a:spcPct val="0"/>
              </a:spcBef>
              <a:spcAft>
                <a:spcPct val="0"/>
              </a:spcAft>
              <a:defRPr/>
            </a:pPr>
            <a:r>
              <a:rPr lang="zh-CN" altLang="en-US" sz="1600" dirty="0">
                <a:solidFill>
                  <a:srgbClr val="4D4D4D"/>
                </a:solidFill>
                <a:latin typeface="微软雅黑" panose="020B0503020204020204" pitchFamily="34" charset="-122"/>
                <a:ea typeface="微软雅黑" panose="020B0503020204020204" pitchFamily="34" charset="-122"/>
              </a:rPr>
              <a:t>高疫情地区学生生源多的学校</a:t>
            </a:r>
            <a:endParaRPr lang="zh-CN" altLang="en-US" sz="1600" dirty="0">
              <a:solidFill>
                <a:srgbClr val="4D4D4D"/>
              </a:solidFill>
              <a:latin typeface="微软雅黑" panose="020B0503020204020204" pitchFamily="34" charset="-122"/>
              <a:ea typeface="微软雅黑" panose="020B0503020204020204" pitchFamily="34" charset="-122"/>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rPr>
              <a:t>主要内容</a:t>
            </a:r>
            <a:endParaRPr 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316595" y="267970"/>
            <a:ext cx="215900" cy="287655"/>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5866130" y="37465"/>
            <a:ext cx="2872105" cy="553085"/>
            <a:chOff x="396" y="81"/>
            <a:chExt cx="4523" cy="930"/>
          </a:xfrm>
        </p:grpSpPr>
        <p:pic>
          <p:nvPicPr>
            <p:cNvPr id="15" name="图片 14"/>
            <p:cNvPicPr>
              <a:picLocks noChangeAspect="1"/>
            </p:cNvPicPr>
            <p:nvPr/>
          </p:nvPicPr>
          <p:blipFill>
            <a:blip r:embed="rId1"/>
            <a:stretch>
              <a:fillRect/>
            </a:stretch>
          </p:blipFill>
          <p:spPr>
            <a:xfrm>
              <a:off x="396" y="81"/>
              <a:ext cx="930" cy="930"/>
            </a:xfrm>
            <a:prstGeom prst="rect">
              <a:avLst/>
            </a:prstGeom>
          </p:spPr>
        </p:pic>
        <p:sp>
          <p:nvSpPr>
            <p:cNvPr id="16" name="文本框 15"/>
            <p:cNvSpPr txBox="1"/>
            <p:nvPr/>
          </p:nvSpPr>
          <p:spPr>
            <a:xfrm>
              <a:off x="1326" y="308"/>
              <a:ext cx="3593" cy="671"/>
            </a:xfrm>
            <a:prstGeom prst="rect">
              <a:avLst/>
            </a:prstGeom>
            <a:noFill/>
          </p:spPr>
          <p:txBody>
            <a:bodyPr wrap="square" rtlCol="0">
              <a:spAutoFit/>
            </a:bodyPr>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rPr>
                <a:t>结核病预防控制所</a:t>
              </a:r>
              <a:endPar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grpSp>
      <p:sp>
        <p:nvSpPr>
          <p:cNvPr id="3" name="文本框 2"/>
          <p:cNvSpPr txBox="1"/>
          <p:nvPr/>
        </p:nvSpPr>
        <p:spPr>
          <a:xfrm>
            <a:off x="683895" y="824230"/>
            <a:ext cx="7882890" cy="3784600"/>
          </a:xfrm>
          <a:prstGeom prst="rect">
            <a:avLst/>
          </a:prstGeom>
          <a:noFill/>
          <a:ln w="9525">
            <a:noFill/>
          </a:ln>
        </p:spPr>
        <p:txBody>
          <a:bodyPr wrap="square">
            <a:spAutoFit/>
          </a:bodyPr>
          <a:p>
            <a:pPr indent="0" algn="ctr"/>
            <a:r>
              <a:rPr lang="zh-CN" sz="2400" b="1">
                <a:ea typeface="宋体" panose="02010600030101010101" pitchFamily="2" charset="-122"/>
              </a:rPr>
              <a:t>防控策略</a:t>
            </a:r>
            <a:endParaRPr lang="zh-CN" sz="2400" b="1">
              <a:ea typeface="宋体" panose="02010600030101010101" pitchFamily="2" charset="-122"/>
            </a:endParaRPr>
          </a:p>
          <a:p>
            <a:pPr indent="0"/>
            <a:r>
              <a:rPr lang="zh-CN">
                <a:ea typeface="宋体" panose="02010600030101010101" pitchFamily="2" charset="-122"/>
              </a:rPr>
              <a:t>（一）工作原则</a:t>
            </a:r>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a:p>
            <a:pPr indent="0"/>
            <a:endParaRPr lang="zh-CN">
              <a:ea typeface="宋体" panose="02010600030101010101" pitchFamily="2" charset="-122"/>
            </a:endParaRPr>
          </a:p>
        </p:txBody>
      </p:sp>
      <p:grpSp>
        <p:nvGrpSpPr>
          <p:cNvPr id="21" name="组合 20"/>
          <p:cNvGrpSpPr/>
          <p:nvPr/>
        </p:nvGrpSpPr>
        <p:grpSpPr>
          <a:xfrm>
            <a:off x="1981299" y="1707650"/>
            <a:ext cx="5064273" cy="2981063"/>
            <a:chOff x="2976" y="2247"/>
            <a:chExt cx="13095" cy="7706"/>
          </a:xfrm>
        </p:grpSpPr>
        <p:sp>
          <p:nvSpPr>
            <p:cNvPr id="2" name="矩形 1"/>
            <p:cNvSpPr/>
            <p:nvPr/>
          </p:nvSpPr>
          <p:spPr>
            <a:xfrm>
              <a:off x="2976" y="2869"/>
              <a:ext cx="6294" cy="7083"/>
            </a:xfrm>
            <a:prstGeom prst="rect">
              <a:avLst/>
            </a:prstGeom>
            <a:solidFill>
              <a:schemeClr val="bg1">
                <a:lumMod val="85000"/>
              </a:schemeClr>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p>
              <a:pPr algn="ctr"/>
              <a:endParaRPr lang="zh-CN" altLang="en-US"/>
            </a:p>
          </p:txBody>
        </p:sp>
        <p:sp>
          <p:nvSpPr>
            <p:cNvPr id="5" name="AutoShape 12"/>
            <p:cNvSpPr>
              <a:spLocks noChangeArrowheads="1"/>
            </p:cNvSpPr>
            <p:nvPr/>
          </p:nvSpPr>
          <p:spPr bwMode="auto">
            <a:xfrm>
              <a:off x="2976" y="2247"/>
              <a:ext cx="6294" cy="1244"/>
            </a:xfrm>
            <a:prstGeom prst="homePlate">
              <a:avLst>
                <a:gd name="adj" fmla="val 63872"/>
              </a:avLst>
            </a:prstGeom>
            <a:solidFill>
              <a:srgbClr val="C00000"/>
            </a:solidFill>
            <a:ln w="9525">
              <a:noFill/>
              <a:miter lim="800000"/>
            </a:ln>
          </p:spPr>
          <p:txBody>
            <a:bodyPr wrap="none" lIns="91472" tIns="45736" rIns="91472" bIns="45736" anchor="ctr"/>
            <a:p>
              <a:pPr algn="ctr"/>
              <a:r>
                <a:rPr lang="zh-CN" altLang="en-US" b="1" dirty="0">
                  <a:solidFill>
                    <a:prstClr val="white"/>
                  </a:solidFill>
                  <a:latin typeface="微软雅黑" panose="020B0503020204020204" pitchFamily="34" charset="-122"/>
                  <a:ea typeface="微软雅黑" panose="020B0503020204020204" pitchFamily="34" charset="-122"/>
                  <a:sym typeface="+mn-ea"/>
                </a:rPr>
                <a:t>《指南》</a:t>
              </a:r>
              <a:endParaRPr lang="zh-CN" altLang="en-US" b="1" dirty="0">
                <a:solidFill>
                  <a:prstClr val="white"/>
                </a:solidFill>
                <a:latin typeface="微软雅黑" panose="020B0503020204020204" pitchFamily="34" charset="-122"/>
                <a:ea typeface="微软雅黑" panose="020B0503020204020204" pitchFamily="34" charset="-122"/>
              </a:endParaRPr>
            </a:p>
          </p:txBody>
        </p:sp>
        <p:sp>
          <p:nvSpPr>
            <p:cNvPr id="14" name="TextBox 5"/>
            <p:cNvSpPr txBox="1"/>
            <p:nvPr/>
          </p:nvSpPr>
          <p:spPr>
            <a:xfrm>
              <a:off x="3010" y="3926"/>
              <a:ext cx="6129" cy="6026"/>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91472" tIns="45736" rIns="91472" bIns="45736" rtlCol="0">
              <a:spAutoFit/>
            </a:bodyPr>
            <a:p>
              <a:pPr marL="285750" indent="-285750">
                <a:lnSpc>
                  <a:spcPct val="130000"/>
                </a:lnSpc>
                <a:buFont typeface="Wingdings" panose="05000000000000000000" charset="0"/>
                <a:buChar char="u"/>
              </a:pPr>
              <a:r>
                <a:rPr lang="zh-CN" altLang="en-US" sz="1600" dirty="0">
                  <a:solidFill>
                    <a:sysClr val="windowText" lastClr="000000"/>
                  </a:solidFill>
                  <a:latin typeface="微软雅黑" panose="020B0503020204020204" pitchFamily="34" charset="-122"/>
                  <a:ea typeface="微软雅黑" panose="020B0503020204020204" pitchFamily="34" charset="-122"/>
                </a:rPr>
                <a:t>属地化管理</a:t>
              </a:r>
              <a:endParaRPr lang="zh-CN" altLang="en-US" sz="1600" dirty="0">
                <a:solidFill>
                  <a:sysClr val="windowText" lastClr="000000"/>
                </a:solidFill>
                <a:latin typeface="微软雅黑" panose="020B0503020204020204" pitchFamily="34" charset="-122"/>
                <a:ea typeface="微软雅黑" panose="020B0503020204020204" pitchFamily="34" charset="-122"/>
              </a:endParaRPr>
            </a:p>
            <a:p>
              <a:pPr marL="285750" indent="-285750">
                <a:lnSpc>
                  <a:spcPct val="130000"/>
                </a:lnSpc>
                <a:buFont typeface="Wingdings" panose="05000000000000000000" charset="0"/>
                <a:buChar char="u"/>
              </a:pPr>
              <a:r>
                <a:rPr lang="zh-CN" altLang="en-US" sz="1600" dirty="0">
                  <a:solidFill>
                    <a:sysClr val="windowText" lastClr="000000"/>
                  </a:solidFill>
                  <a:latin typeface="微软雅黑" panose="020B0503020204020204" pitchFamily="34" charset="-122"/>
                  <a:ea typeface="微软雅黑" panose="020B0503020204020204" pitchFamily="34" charset="-122"/>
                </a:rPr>
                <a:t>联防联控</a:t>
              </a:r>
              <a:endParaRPr lang="zh-CN" altLang="en-US" sz="1600" dirty="0">
                <a:solidFill>
                  <a:sysClr val="windowText" lastClr="000000"/>
                </a:solidFill>
                <a:latin typeface="微软雅黑" panose="020B0503020204020204" pitchFamily="34" charset="-122"/>
                <a:ea typeface="微软雅黑" panose="020B0503020204020204" pitchFamily="34" charset="-122"/>
              </a:endParaRPr>
            </a:p>
            <a:p>
              <a:pPr marL="285750" indent="-285750">
                <a:lnSpc>
                  <a:spcPct val="130000"/>
                </a:lnSpc>
                <a:buFont typeface="Wingdings" panose="05000000000000000000" charset="0"/>
                <a:buChar char="u"/>
              </a:pPr>
              <a:r>
                <a:rPr lang="zh-CN" altLang="en-US" sz="1600" dirty="0">
                  <a:solidFill>
                    <a:srgbClr val="FF0000"/>
                  </a:solidFill>
                  <a:latin typeface="微软雅黑" panose="020B0503020204020204" pitchFamily="34" charset="-122"/>
                  <a:ea typeface="微软雅黑" panose="020B0503020204020204" pitchFamily="34" charset="-122"/>
                </a:rPr>
                <a:t>预防为主</a:t>
              </a:r>
              <a:endParaRPr lang="zh-CN" altLang="en-US" sz="1600" dirty="0">
                <a:solidFill>
                  <a:sysClr val="windowText" lastClr="000000"/>
                </a:solidFill>
                <a:latin typeface="微软雅黑" panose="020B0503020204020204" pitchFamily="34" charset="-122"/>
                <a:ea typeface="微软雅黑" panose="020B0503020204020204" pitchFamily="34" charset="-122"/>
              </a:endParaRPr>
            </a:p>
            <a:p>
              <a:pPr marL="285750" indent="-285750">
                <a:lnSpc>
                  <a:spcPct val="130000"/>
                </a:lnSpc>
                <a:buFont typeface="Wingdings" panose="05000000000000000000" charset="0"/>
                <a:buChar char="u"/>
              </a:pPr>
              <a:r>
                <a:rPr lang="zh-CN" altLang="en-US" sz="1600" dirty="0">
                  <a:solidFill>
                    <a:sysClr val="windowText" lastClr="000000"/>
                  </a:solidFill>
                  <a:latin typeface="微软雅黑" panose="020B0503020204020204" pitchFamily="34" charset="-122"/>
                  <a:ea typeface="微软雅黑" panose="020B0503020204020204" pitchFamily="34" charset="-122"/>
                </a:rPr>
                <a:t>行政部门密切配合</a:t>
              </a:r>
              <a:endParaRPr lang="zh-CN" altLang="en-US" sz="1600" dirty="0">
                <a:solidFill>
                  <a:sysClr val="windowText" lastClr="000000"/>
                </a:solidFill>
                <a:latin typeface="微软雅黑" panose="020B0503020204020204" pitchFamily="34" charset="-122"/>
                <a:ea typeface="微软雅黑" panose="020B0503020204020204" pitchFamily="34" charset="-122"/>
              </a:endParaRPr>
            </a:p>
            <a:p>
              <a:pPr marL="285750" indent="-285750">
                <a:lnSpc>
                  <a:spcPct val="130000"/>
                </a:lnSpc>
                <a:buFont typeface="Wingdings" panose="05000000000000000000" charset="0"/>
                <a:buChar char="u"/>
              </a:pPr>
              <a:r>
                <a:rPr lang="zh-CN" altLang="en-US" sz="1600" dirty="0">
                  <a:solidFill>
                    <a:srgbClr val="FF0000"/>
                  </a:solidFill>
                  <a:latin typeface="微软雅黑" panose="020B0503020204020204" pitchFamily="34" charset="-122"/>
                  <a:ea typeface="微软雅黑" panose="020B0503020204020204" pitchFamily="34" charset="-122"/>
                </a:rPr>
                <a:t>统筹纳入传防规划</a:t>
              </a:r>
              <a:endParaRPr lang="zh-CN" altLang="en-US" sz="1600" dirty="0">
                <a:solidFill>
                  <a:sysClr val="windowText" lastClr="000000"/>
                </a:solidFill>
                <a:latin typeface="微软雅黑" panose="020B0503020204020204" pitchFamily="34" charset="-122"/>
                <a:ea typeface="微软雅黑" panose="020B0503020204020204" pitchFamily="34" charset="-122"/>
              </a:endParaRPr>
            </a:p>
            <a:p>
              <a:pPr marL="285750" indent="-285750">
                <a:lnSpc>
                  <a:spcPct val="130000"/>
                </a:lnSpc>
                <a:buFont typeface="Wingdings" panose="05000000000000000000" charset="0"/>
                <a:buChar char="u"/>
              </a:pPr>
              <a:r>
                <a:rPr lang="zh-CN" altLang="en-US" sz="1600" dirty="0">
                  <a:solidFill>
                    <a:srgbClr val="FF0000"/>
                  </a:solidFill>
                  <a:latin typeface="微软雅黑" panose="020B0503020204020204" pitchFamily="34" charset="-122"/>
                  <a:ea typeface="微软雅黑" panose="020B0503020204020204" pitchFamily="34" charset="-122"/>
                </a:rPr>
                <a:t>共同</a:t>
              </a:r>
              <a:r>
                <a:rPr lang="zh-CN" altLang="en-US" sz="1600" dirty="0">
                  <a:solidFill>
                    <a:sysClr val="windowText" lastClr="000000"/>
                  </a:solidFill>
                  <a:latin typeface="微软雅黑" panose="020B0503020204020204" pitchFamily="34" charset="-122"/>
                  <a:ea typeface="微软雅黑" panose="020B0503020204020204" pitchFamily="34" charset="-122"/>
                </a:rPr>
                <a:t>监督、指导</a:t>
              </a:r>
              <a:endParaRPr lang="zh-CN" altLang="en-US" sz="1600" dirty="0">
                <a:solidFill>
                  <a:sysClr val="windowText" lastClr="000000"/>
                </a:solidFill>
                <a:latin typeface="微软雅黑" panose="020B0503020204020204" pitchFamily="34" charset="-122"/>
                <a:ea typeface="微软雅黑" panose="020B0503020204020204" pitchFamily="34" charset="-122"/>
              </a:endParaRPr>
            </a:p>
            <a:p>
              <a:pPr marL="285750" indent="-285750">
                <a:lnSpc>
                  <a:spcPct val="130000"/>
                </a:lnSpc>
                <a:buFont typeface="Wingdings" panose="05000000000000000000" charset="0"/>
                <a:buChar char="u"/>
              </a:pPr>
              <a:r>
                <a:rPr lang="zh-CN" altLang="en-US" sz="1600" dirty="0">
                  <a:solidFill>
                    <a:srgbClr val="FF0000"/>
                  </a:solidFill>
                  <a:latin typeface="微软雅黑" panose="020B0503020204020204" pitchFamily="34" charset="-122"/>
                  <a:ea typeface="微软雅黑" panose="020B0503020204020204" pitchFamily="34" charset="-122"/>
                </a:rPr>
                <a:t>职责明确、各司其职</a:t>
              </a:r>
              <a:endParaRPr lang="zh-CN" altLang="en-US" sz="1600" dirty="0">
                <a:solidFill>
                  <a:srgbClr val="FF0000"/>
                </a:solidFill>
                <a:latin typeface="微软雅黑" panose="020B0503020204020204" pitchFamily="34" charset="-122"/>
                <a:ea typeface="微软雅黑" panose="020B0503020204020204" pitchFamily="34" charset="-122"/>
              </a:endParaRPr>
            </a:p>
          </p:txBody>
        </p:sp>
        <p:sp>
          <p:nvSpPr>
            <p:cNvPr id="18" name="矩形 17"/>
            <p:cNvSpPr/>
            <p:nvPr/>
          </p:nvSpPr>
          <p:spPr>
            <a:xfrm>
              <a:off x="9894" y="2905"/>
              <a:ext cx="6177" cy="7048"/>
            </a:xfrm>
            <a:prstGeom prst="rect">
              <a:avLst/>
            </a:prstGeom>
            <a:solidFill>
              <a:schemeClr val="bg1">
                <a:lumMod val="85000"/>
              </a:schemeClr>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p>
              <a:pPr algn="ctr"/>
              <a:endParaRPr lang="zh-CN" altLang="en-US"/>
            </a:p>
          </p:txBody>
        </p:sp>
        <p:sp>
          <p:nvSpPr>
            <p:cNvPr id="19" name="AutoShape 12"/>
            <p:cNvSpPr>
              <a:spLocks noChangeArrowheads="1"/>
            </p:cNvSpPr>
            <p:nvPr/>
          </p:nvSpPr>
          <p:spPr bwMode="auto">
            <a:xfrm flipH="1">
              <a:off x="9894" y="2247"/>
              <a:ext cx="6177" cy="1244"/>
            </a:xfrm>
            <a:prstGeom prst="homePlate">
              <a:avLst>
                <a:gd name="adj" fmla="val 63872"/>
              </a:avLst>
            </a:prstGeom>
            <a:solidFill>
              <a:srgbClr val="969696"/>
            </a:solidFill>
            <a:ln w="9525">
              <a:noFill/>
              <a:miter lim="800000"/>
            </a:ln>
          </p:spPr>
          <p:txBody>
            <a:bodyPr wrap="none" lIns="91472" tIns="45736" rIns="91472" bIns="45736" anchor="ctr"/>
            <a:p>
              <a:pPr algn="ctr"/>
              <a:r>
                <a:rPr lang="zh-CN" altLang="en-US" b="1" dirty="0">
                  <a:solidFill>
                    <a:prstClr val="white"/>
                  </a:solidFill>
                  <a:latin typeface="微软雅黑" panose="020B0503020204020204" pitchFamily="34" charset="-122"/>
                  <a:ea typeface="微软雅黑" panose="020B0503020204020204" pitchFamily="34" charset="-122"/>
                  <a:sym typeface="+mn-ea"/>
                </a:rPr>
                <a:t>《工作规范》</a:t>
              </a:r>
              <a:endParaRPr lang="zh-CN" altLang="en-US" b="1" dirty="0">
                <a:solidFill>
                  <a:prstClr val="white"/>
                </a:solidFill>
                <a:latin typeface="微软雅黑" panose="020B0503020204020204" pitchFamily="34" charset="-122"/>
                <a:ea typeface="微软雅黑" panose="020B0503020204020204" pitchFamily="34" charset="-122"/>
              </a:endParaRPr>
            </a:p>
          </p:txBody>
        </p:sp>
        <p:sp>
          <p:nvSpPr>
            <p:cNvPr id="20" name="TextBox 8"/>
            <p:cNvSpPr txBox="1"/>
            <p:nvPr/>
          </p:nvSpPr>
          <p:spPr>
            <a:xfrm>
              <a:off x="10013" y="3949"/>
              <a:ext cx="6057" cy="4371"/>
            </a:xfrm>
            <a:prstGeom prst="rect">
              <a:avLst/>
            </a:prstGeom>
            <a:noFill/>
          </p:spPr>
          <p:txBody>
            <a:bodyPr wrap="square" lIns="91472" tIns="45736" rIns="91472" bIns="45736" rtlCol="0">
              <a:spAutoFit/>
            </a:bodyPr>
            <a:p>
              <a:pPr marL="285750" indent="-285750">
                <a:lnSpc>
                  <a:spcPct val="130000"/>
                </a:lnSpc>
                <a:buFont typeface="Wingdings" panose="05000000000000000000" charset="0"/>
                <a:buChar char="u"/>
              </a:pPr>
              <a:r>
                <a:rPr lang="zh-CN" altLang="en-US" sz="1600" dirty="0">
                  <a:solidFill>
                    <a:sysClr val="windowText" lastClr="000000"/>
                  </a:solidFill>
                  <a:latin typeface="微软雅黑" panose="020B0503020204020204" pitchFamily="34" charset="-122"/>
                  <a:ea typeface="微软雅黑" panose="020B0503020204020204" pitchFamily="34" charset="-122"/>
                </a:rPr>
                <a:t>遵循属地管理</a:t>
              </a:r>
              <a:endParaRPr lang="zh-CN" altLang="en-US" sz="1600" dirty="0">
                <a:solidFill>
                  <a:sysClr val="windowText" lastClr="000000"/>
                </a:solidFill>
                <a:latin typeface="微软雅黑" panose="020B0503020204020204" pitchFamily="34" charset="-122"/>
                <a:ea typeface="微软雅黑" panose="020B0503020204020204" pitchFamily="34" charset="-122"/>
              </a:endParaRPr>
            </a:p>
            <a:p>
              <a:pPr marL="285750" indent="-285750">
                <a:lnSpc>
                  <a:spcPct val="130000"/>
                </a:lnSpc>
                <a:buFont typeface="Wingdings" panose="05000000000000000000" charset="0"/>
                <a:buChar char="u"/>
              </a:pPr>
              <a:r>
                <a:rPr lang="zh-CN" altLang="en-US" sz="1600" dirty="0">
                  <a:solidFill>
                    <a:sysClr val="windowText" lastClr="000000"/>
                  </a:solidFill>
                  <a:latin typeface="微软雅黑" panose="020B0503020204020204" pitchFamily="34" charset="-122"/>
                  <a:ea typeface="微软雅黑" panose="020B0503020204020204" pitchFamily="34" charset="-122"/>
                </a:rPr>
                <a:t>建立联防联控机制</a:t>
              </a:r>
              <a:endParaRPr lang="zh-CN" altLang="en-US" sz="1600" dirty="0">
                <a:solidFill>
                  <a:sysClr val="windowText" lastClr="000000"/>
                </a:solidFill>
                <a:latin typeface="微软雅黑" panose="020B0503020204020204" pitchFamily="34" charset="-122"/>
                <a:ea typeface="微软雅黑" panose="020B0503020204020204" pitchFamily="34" charset="-122"/>
              </a:endParaRPr>
            </a:p>
            <a:p>
              <a:pPr marL="285750" indent="-285750">
                <a:lnSpc>
                  <a:spcPct val="130000"/>
                </a:lnSpc>
                <a:buFont typeface="Wingdings" panose="05000000000000000000" charset="0"/>
                <a:buChar char="u"/>
              </a:pPr>
              <a:r>
                <a:rPr lang="zh-CN" altLang="en-US" sz="1600" dirty="0">
                  <a:solidFill>
                    <a:sysClr val="windowText" lastClr="000000"/>
                  </a:solidFill>
                  <a:latin typeface="微软雅黑" panose="020B0503020204020204" pitchFamily="34" charset="-122"/>
                  <a:ea typeface="微软雅黑" panose="020B0503020204020204" pitchFamily="34" charset="-122"/>
                </a:rPr>
                <a:t>部门间沟通协调会</a:t>
              </a:r>
              <a:endParaRPr lang="zh-CN" altLang="en-US" sz="1600" dirty="0">
                <a:solidFill>
                  <a:sysClr val="windowText" lastClr="000000"/>
                </a:solidFill>
                <a:latin typeface="微软雅黑" panose="020B0503020204020204" pitchFamily="34" charset="-122"/>
                <a:ea typeface="微软雅黑" panose="020B0503020204020204" pitchFamily="34" charset="-122"/>
              </a:endParaRPr>
            </a:p>
            <a:p>
              <a:pPr marL="285750" indent="-285750">
                <a:lnSpc>
                  <a:spcPct val="130000"/>
                </a:lnSpc>
                <a:buFont typeface="Wingdings" panose="05000000000000000000" charset="0"/>
                <a:buChar char="u"/>
              </a:pPr>
              <a:r>
                <a:rPr lang="zh-CN" altLang="en-US" sz="1600" dirty="0">
                  <a:solidFill>
                    <a:sysClr val="windowText" lastClr="000000"/>
                  </a:solidFill>
                  <a:latin typeface="微软雅黑" panose="020B0503020204020204" pitchFamily="34" charset="-122"/>
                  <a:ea typeface="微软雅黑" panose="020B0503020204020204" pitchFamily="34" charset="-122"/>
                </a:rPr>
                <a:t>制定日常防控计划</a:t>
              </a:r>
              <a:endParaRPr lang="zh-CN" altLang="en-US" sz="1600" dirty="0">
                <a:solidFill>
                  <a:sysClr val="windowText" lastClr="000000"/>
                </a:solidFill>
                <a:latin typeface="微软雅黑" panose="020B0503020204020204" pitchFamily="34" charset="-122"/>
                <a:ea typeface="微软雅黑" panose="020B0503020204020204" pitchFamily="34" charset="-122"/>
              </a:endParaRPr>
            </a:p>
            <a:p>
              <a:pPr marL="285750" indent="-285750">
                <a:lnSpc>
                  <a:spcPct val="130000"/>
                </a:lnSpc>
                <a:buFont typeface="Wingdings" panose="05000000000000000000" charset="0"/>
                <a:buChar char="u"/>
              </a:pPr>
              <a:r>
                <a:rPr lang="zh-CN" altLang="en-US" sz="1600" dirty="0">
                  <a:solidFill>
                    <a:sysClr val="windowText" lastClr="000000"/>
                  </a:solidFill>
                  <a:latin typeface="微软雅黑" panose="020B0503020204020204" pitchFamily="34" charset="-122"/>
                  <a:ea typeface="微软雅黑" panose="020B0503020204020204" pitchFamily="34" charset="-122"/>
                </a:rPr>
                <a:t>督促措施落实</a:t>
              </a:r>
              <a:endParaRPr lang="zh-CN" altLang="en-US" sz="1600" dirty="0">
                <a:solidFill>
                  <a:sysClr val="windowText" lastClr="000000"/>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tags/tag1.xml><?xml version="1.0" encoding="utf-8"?>
<p:tagLst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10.xml><?xml version="1.0" encoding="utf-8"?>
<p:tagLst xmlns:p="http://schemas.openxmlformats.org/presentationml/2006/main">
  <p:tag name="KSO_WM_UNIT_TABLE_BEAUTIFY" val="smartTable{6a4d3d31-71f9-4dfe-80eb-5562bbb954ab}"/>
  <p:tag name="TABLE_ENDDRAG_ORIGIN_RECT" val="499*99"/>
  <p:tag name="TABLE_ENDDRAG_RECT" val="108*142*499*99"/>
</p:tagLst>
</file>

<file path=ppt/tags/tag11.xml><?xml version="1.0" encoding="utf-8"?>
<p:tagLst xmlns:p="http://schemas.openxmlformats.org/presentationml/2006/main">
  <p:tag name="KSO_WM_UNIT_TABLE_BEAUTIFY" val="smartTable{6a4d3d31-71f9-4dfe-80eb-5562bbb954ab}"/>
  <p:tag name="TABLE_ENDDRAG_ORIGIN_RECT" val="499*99"/>
  <p:tag name="TABLE_ENDDRAG_RECT" val="108*142*499*99"/>
</p:tagLst>
</file>

<file path=ppt/tags/tag12.xml><?xml version="1.0" encoding="utf-8"?>
<p:tagLst xmlns:p="http://schemas.openxmlformats.org/presentationml/2006/main">
  <p:tag name="KSO_WM_UNIT_TABLE_BEAUTIFY" val="smartTable{6a4d3d31-71f9-4dfe-80eb-5562bbb954ab}"/>
  <p:tag name="TABLE_ENDDRAG_ORIGIN_RECT" val="499*99"/>
  <p:tag name="TABLE_ENDDRAG_RECT" val="108*142*499*99"/>
</p:tagLst>
</file>

<file path=ppt/tags/tag13.xml><?xml version="1.0" encoding="utf-8"?>
<p:tagLst xmlns:p="http://schemas.openxmlformats.org/presentationml/2006/main">
  <p:tag name="KSO_WM_UNIT_TABLE_BEAUTIFY" val="smartTable{6a4d3d31-71f9-4dfe-80eb-5562bbb954ab}"/>
  <p:tag name="TABLE_ENDDRAG_ORIGIN_RECT" val="499*99"/>
  <p:tag name="TABLE_ENDDRAG_RECT" val="108*142*499*99"/>
</p:tagLst>
</file>

<file path=ppt/tags/tag14.xml><?xml version="1.0" encoding="utf-8"?>
<p:tagLst xmlns:p="http://schemas.openxmlformats.org/presentationml/2006/main">
  <p:tag name="KSO_WM_UNIT_TABLE_BEAUTIFY" val="smartTable{6a4d3d31-71f9-4dfe-80eb-5562bbb954ab}"/>
  <p:tag name="TABLE_ENDDRAG_ORIGIN_RECT" val="499*99"/>
  <p:tag name="TABLE_ENDDRAG_RECT" val="108*142*499*99"/>
</p:tagLst>
</file>

<file path=ppt/tags/tag15.xml><?xml version="1.0" encoding="utf-8"?>
<p:tagLst xmlns:p="http://schemas.openxmlformats.org/presentationml/2006/main">
  <p:tag name="KSO_WM_UNIT_TABLE_BEAUTIFY" val="smartTable{6a4d3d31-71f9-4dfe-80eb-5562bbb954ab}"/>
  <p:tag name="TABLE_ENDDRAG_ORIGIN_RECT" val="499*99"/>
  <p:tag name="TABLE_ENDDRAG_RECT" val="108*142*499*99"/>
</p:tagLst>
</file>

<file path=ppt/tags/tag16.xml><?xml version="1.0" encoding="utf-8"?>
<p:tagLst xmlns:p="http://schemas.openxmlformats.org/presentationml/2006/main">
  <p:tag name="KSO_WM_UNIT_TABLE_BEAUTIFY" val="smartTable{6a4d3d31-71f9-4dfe-80eb-5562bbb954ab}"/>
  <p:tag name="TABLE_ENDDRAG_ORIGIN_RECT" val="499*99"/>
  <p:tag name="TABLE_ENDDRAG_RECT" val="108*142*499*99"/>
</p:tagLst>
</file>

<file path=ppt/tags/tag17.xml><?xml version="1.0" encoding="utf-8"?>
<p:tagLst xmlns:p="http://schemas.openxmlformats.org/presentationml/2006/main">
  <p:tag name="KSO_WM_UNIT_TABLE_BEAUTIFY" val="smartTable{6a4d3d31-71f9-4dfe-80eb-5562bbb954ab}"/>
  <p:tag name="TABLE_ENDDRAG_ORIGIN_RECT" val="499*99"/>
  <p:tag name="TABLE_ENDDRAG_RECT" val="108*142*499*99"/>
</p:tagLst>
</file>

<file path=ppt/tags/tag18.xml><?xml version="1.0" encoding="utf-8"?>
<p:tagLst xmlns:p="http://schemas.openxmlformats.org/presentationml/2006/main">
  <p:tag name="KSO_WM_UNIT_TABLE_BEAUTIFY" val="smartTable{6a4d3d31-71f9-4dfe-80eb-5562bbb954ab}"/>
  <p:tag name="TABLE_ENDDRAG_ORIGIN_RECT" val="499*99"/>
  <p:tag name="TABLE_ENDDRAG_RECT" val="108*142*499*99"/>
</p:tagLst>
</file>

<file path=ppt/tags/tag19.xml><?xml version="1.0" encoding="utf-8"?>
<p:tagLst xmlns:p="http://schemas.openxmlformats.org/presentationml/2006/main">
  <p:tag name="KSO_WM_UNIT_TABLE_BEAUTIFY" val="smartTable{6a4d3d31-71f9-4dfe-80eb-5562bbb954ab}"/>
  <p:tag name="TABLE_ENDDRAG_ORIGIN_RECT" val="499*99"/>
  <p:tag name="TABLE_ENDDRAG_RECT" val="108*142*499*99"/>
</p:tagLst>
</file>

<file path=ppt/tags/tag2.xml><?xml version="1.0" encoding="utf-8"?>
<p:tagLst xmlns:p="http://schemas.openxmlformats.org/presentationml/2006/main">
  <p:tag name="KSO_WM_UNIT_TABLE_BEAUTIFY" val="smartTable{6a4d3d31-71f9-4dfe-80eb-5562bbb954ab}"/>
  <p:tag name="TABLE_ENDDRAG_ORIGIN_RECT" val="499*99"/>
  <p:tag name="TABLE_ENDDRAG_RECT" val="108*142*499*99"/>
</p:tagLst>
</file>

<file path=ppt/tags/tag20.xml><?xml version="1.0" encoding="utf-8"?>
<p:tagLst xmlns:p="http://schemas.openxmlformats.org/presentationml/2006/main">
  <p:tag name="KSO_WM_UNIT_TABLE_BEAUTIFY" val="smartTable{6a4d3d31-71f9-4dfe-80eb-5562bbb954ab}"/>
  <p:tag name="TABLE_ENDDRAG_ORIGIN_RECT" val="499*99"/>
  <p:tag name="TABLE_ENDDRAG_RECT" val="108*142*499*99"/>
</p:tagLst>
</file>

<file path=ppt/tags/tag21.xml><?xml version="1.0" encoding="utf-8"?>
<p:tagLst xmlns:p="http://schemas.openxmlformats.org/presentationml/2006/main">
  <p:tag name="KSO_WM_UNIT_TABLE_BEAUTIFY" val="smartTable{6a4d3d31-71f9-4dfe-80eb-5562bbb954ab}"/>
  <p:tag name="TABLE_ENDDRAG_ORIGIN_RECT" val="499*99"/>
  <p:tag name="TABLE_ENDDRAG_RECT" val="108*142*499*99"/>
</p:tagLst>
</file>

<file path=ppt/tags/tag22.xml><?xml version="1.0" encoding="utf-8"?>
<p:tagLst xmlns:p="http://schemas.openxmlformats.org/presentationml/2006/main">
  <p:tag name="KSO_WM_UNIT_TABLE_BEAUTIFY" val="smartTable{6a4d3d31-71f9-4dfe-80eb-5562bbb954ab}"/>
  <p:tag name="TABLE_ENDDRAG_ORIGIN_RECT" val="499*99"/>
  <p:tag name="TABLE_ENDDRAG_RECT" val="108*142*499*99"/>
</p:tagLst>
</file>

<file path=ppt/tags/tag23.xml><?xml version="1.0" encoding="utf-8"?>
<p:tagLst xmlns:p="http://schemas.openxmlformats.org/presentationml/2006/main">
  <p:tag name="KSO_WM_UNIT_TABLE_BEAUTIFY" val="smartTable{6a4d3d31-71f9-4dfe-80eb-5562bbb954ab}"/>
  <p:tag name="TABLE_ENDDRAG_ORIGIN_RECT" val="499*99"/>
  <p:tag name="TABLE_ENDDRAG_RECT" val="108*142*499*99"/>
</p:tagLst>
</file>

<file path=ppt/tags/tag24.xml><?xml version="1.0" encoding="utf-8"?>
<p:tagLst xmlns:p="http://schemas.openxmlformats.org/presentationml/2006/main">
  <p:tag name="KSO_WM_UNIT_TABLE_BEAUTIFY" val="smartTable{6a4d3d31-71f9-4dfe-80eb-5562bbb954ab}"/>
  <p:tag name="TABLE_ENDDRAG_ORIGIN_RECT" val="499*99"/>
  <p:tag name="TABLE_ENDDRAG_RECT" val="108*142*499*99"/>
</p:tagLst>
</file>

<file path=ppt/tags/tag25.xml><?xml version="1.0" encoding="utf-8"?>
<p:tagLst xmlns:p="http://schemas.openxmlformats.org/presentationml/2006/main">
  <p:tag name="KSO_WM_UNIT_TABLE_BEAUTIFY" val="smartTable{6a4d3d31-71f9-4dfe-80eb-5562bbb954ab}"/>
  <p:tag name="TABLE_ENDDRAG_ORIGIN_RECT" val="499*99"/>
  <p:tag name="TABLE_ENDDRAG_RECT" val="108*142*499*99"/>
</p:tagLst>
</file>

<file path=ppt/tags/tag26.xml><?xml version="1.0" encoding="utf-8"?>
<p:tagLst xmlns:p="http://schemas.openxmlformats.org/presentationml/2006/main">
  <p:tag name="KSO_WM_UNIT_TABLE_BEAUTIFY" val="smartTable{6a4d3d31-71f9-4dfe-80eb-5562bbb954ab}"/>
  <p:tag name="TABLE_ENDDRAG_ORIGIN_RECT" val="499*99"/>
  <p:tag name="TABLE_ENDDRAG_RECT" val="108*142*499*99"/>
</p:tagLst>
</file>

<file path=ppt/tags/tag3.xml><?xml version="1.0" encoding="utf-8"?>
<p:tagLst xmlns:p="http://schemas.openxmlformats.org/presentationml/2006/main">
  <p:tag name="KSO_WM_UNIT_TABLE_BEAUTIFY" val="smartTable{6a4d3d31-71f9-4dfe-80eb-5562bbb954ab}"/>
  <p:tag name="TABLE_ENDDRAG_ORIGIN_RECT" val="499*99"/>
  <p:tag name="TABLE_ENDDRAG_RECT" val="108*142*499*99"/>
</p:tagLst>
</file>

<file path=ppt/tags/tag4.xml><?xml version="1.0" encoding="utf-8"?>
<p:tagLst xmlns:p="http://schemas.openxmlformats.org/presentationml/2006/main">
  <p:tag name="KSO_WM_UNIT_TABLE_BEAUTIFY" val="smartTable{6a4d3d31-71f9-4dfe-80eb-5562bbb954ab}"/>
  <p:tag name="TABLE_ENDDRAG_ORIGIN_RECT" val="499*99"/>
  <p:tag name="TABLE_ENDDRAG_RECT" val="108*142*499*99"/>
</p:tagLst>
</file>

<file path=ppt/tags/tag5.xml><?xml version="1.0" encoding="utf-8"?>
<p:tagLst xmlns:p="http://schemas.openxmlformats.org/presentationml/2006/main">
  <p:tag name="KSO_WM_UNIT_TABLE_BEAUTIFY" val="smartTable{6a4d3d31-71f9-4dfe-80eb-5562bbb954ab}"/>
  <p:tag name="TABLE_ENDDRAG_ORIGIN_RECT" val="499*99"/>
  <p:tag name="TABLE_ENDDRAG_RECT" val="108*142*499*99"/>
</p:tagLst>
</file>

<file path=ppt/tags/tag6.xml><?xml version="1.0" encoding="utf-8"?>
<p:tagLst xmlns:p="http://schemas.openxmlformats.org/presentationml/2006/main">
  <p:tag name="KSO_WM_UNIT_TABLE_BEAUTIFY" val="smartTable{6a4d3d31-71f9-4dfe-80eb-5562bbb954ab}"/>
  <p:tag name="TABLE_ENDDRAG_ORIGIN_RECT" val="499*99"/>
  <p:tag name="TABLE_ENDDRAG_RECT" val="108*142*499*99"/>
</p:tagLst>
</file>

<file path=ppt/tags/tag7.xml><?xml version="1.0" encoding="utf-8"?>
<p:tagLst xmlns:p="http://schemas.openxmlformats.org/presentationml/2006/main">
  <p:tag name="KSO_WM_UNIT_TABLE_BEAUTIFY" val="smartTable{6a4d3d31-71f9-4dfe-80eb-5562bbb954ab}"/>
  <p:tag name="TABLE_ENDDRAG_ORIGIN_RECT" val="499*99"/>
  <p:tag name="TABLE_ENDDRAG_RECT" val="108*142*499*99"/>
</p:tagLst>
</file>

<file path=ppt/tags/tag8.xml><?xml version="1.0" encoding="utf-8"?>
<p:tagLst xmlns:p="http://schemas.openxmlformats.org/presentationml/2006/main">
  <p:tag name="KSO_WM_UNIT_TABLE_BEAUTIFY" val="smartTable{6a4d3d31-71f9-4dfe-80eb-5562bbb954ab}"/>
  <p:tag name="TABLE_ENDDRAG_ORIGIN_RECT" val="499*99"/>
  <p:tag name="TABLE_ENDDRAG_RECT" val="108*142*499*99"/>
</p:tagLst>
</file>

<file path=ppt/tags/tag9.xml><?xml version="1.0" encoding="utf-8"?>
<p:tagLst xmlns:p="http://schemas.openxmlformats.org/presentationml/2006/main">
  <p:tag name="KSO_WM_UNIT_TABLE_BEAUTIFY" val="smartTable{6a4d3d31-71f9-4dfe-80eb-5562bbb954ab}"/>
  <p:tag name="TABLE_ENDDRAG_ORIGIN_RECT" val="499*99"/>
  <p:tag name="TABLE_ENDDRAG_RECT" val="108*142*499*99"/>
</p:tagLst>
</file>

<file path=ppt/theme/theme1.xml><?xml version="1.0" encoding="utf-8"?>
<a:theme xmlns:a="http://schemas.openxmlformats.org/drawingml/2006/main" name="第一PPT，www.1ppt.com">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第一PPT，www.1ppt.com">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20172</Words>
  <Application>WPS 演示</Application>
  <PresentationFormat>全屏显示(16:9)</PresentationFormat>
  <Paragraphs>1754</Paragraphs>
  <Slides>78</Slides>
  <Notes>34</Notes>
  <HiddenSlides>0</HiddenSlides>
  <MMClips>0</MMClips>
  <ScaleCrop>false</ScaleCrop>
  <HeadingPairs>
    <vt:vector size="6" baseType="variant">
      <vt:variant>
        <vt:lpstr>已用的字体</vt:lpstr>
      </vt:variant>
      <vt:variant>
        <vt:i4>21</vt:i4>
      </vt:variant>
      <vt:variant>
        <vt:lpstr>主题</vt:lpstr>
      </vt:variant>
      <vt:variant>
        <vt:i4>2</vt:i4>
      </vt:variant>
      <vt:variant>
        <vt:lpstr>幻灯片标题</vt:lpstr>
      </vt:variant>
      <vt:variant>
        <vt:i4>78</vt:i4>
      </vt:variant>
    </vt:vector>
  </HeadingPairs>
  <TitlesOfParts>
    <vt:vector size="101" baseType="lpstr">
      <vt:lpstr>Arial</vt:lpstr>
      <vt:lpstr>宋体</vt:lpstr>
      <vt:lpstr>Wingdings</vt:lpstr>
      <vt:lpstr>微软雅黑</vt:lpstr>
      <vt:lpstr>微软雅黑 Light</vt:lpstr>
      <vt:lpstr>黑体</vt:lpstr>
      <vt:lpstr>Calibri</vt:lpstr>
      <vt:lpstr>Roboto Light</vt:lpstr>
      <vt:lpstr>U.S. 101</vt:lpstr>
      <vt:lpstr>Segoe Print</vt:lpstr>
      <vt:lpstr>Roboto</vt:lpstr>
      <vt:lpstr>Open Sans Light</vt:lpstr>
      <vt:lpstr>NumberOnly</vt:lpstr>
      <vt:lpstr>Wingdings</vt:lpstr>
      <vt:lpstr>华文琥珀</vt:lpstr>
      <vt:lpstr>方正大黑简体</vt:lpstr>
      <vt:lpstr>方正粗倩_GBK</vt:lpstr>
      <vt:lpstr>Calibri</vt:lpstr>
      <vt:lpstr>楷体</vt:lpstr>
      <vt:lpstr>Arial Unicode MS</vt:lpstr>
      <vt:lpstr>仿宋</vt:lpstr>
      <vt:lpstr>第一PPT，www.1ppt.com</vt:lpstr>
      <vt:lpstr>1_第一PPT，www.1ppt.com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述职报告</dc:title>
  <dc:creator>第一PPT</dc:creator>
  <cp:keywords>www.1ppt.com</cp:keywords>
  <cp:lastModifiedBy>xy</cp:lastModifiedBy>
  <cp:revision>259</cp:revision>
  <dcterms:created xsi:type="dcterms:W3CDTF">2015-12-11T17:46:00Z</dcterms:created>
  <dcterms:modified xsi:type="dcterms:W3CDTF">2021-06-28T06:54:45Z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2052-11.1.0.10578</vt:lpwstr>
  </property>
  <property fmtid="{D5CDD505-2E9C-101B-9397-08002B2CF9AE}" pid="3" name="KSORubyTemplateID">
    <vt:lpwstr>2</vt:lpwstr>
  </property>
  <property fmtid="{D5CDD505-2E9C-101B-9397-08002B2CF9AE}" pid="4" name="ICV">
    <vt:lpwstr>6D9988A4BA324975A3CA9A039699E062</vt:lpwstr>
  </property>
</Properties>
</file>